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activeX/activeX2.xml" ContentType="application/vnd.ms-office.activeX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activeX/activeX1.xml" ContentType="application/vnd.ms-office.activeX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8"/>
  </p:notesMasterIdLst>
  <p:sldIdLst>
    <p:sldId id="256" r:id="rId2"/>
    <p:sldId id="284" r:id="rId3"/>
    <p:sldId id="297" r:id="rId4"/>
    <p:sldId id="302" r:id="rId5"/>
    <p:sldId id="307" r:id="rId6"/>
    <p:sldId id="257" r:id="rId7"/>
    <p:sldId id="258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3" r:id="rId19"/>
    <p:sldId id="293" r:id="rId20"/>
    <p:sldId id="271" r:id="rId21"/>
    <p:sldId id="304" r:id="rId22"/>
    <p:sldId id="286" r:id="rId23"/>
    <p:sldId id="287" r:id="rId24"/>
    <p:sldId id="288" r:id="rId25"/>
    <p:sldId id="289" r:id="rId26"/>
    <p:sldId id="290" r:id="rId27"/>
    <p:sldId id="273" r:id="rId28"/>
    <p:sldId id="281" r:id="rId29"/>
    <p:sldId id="282" r:id="rId30"/>
    <p:sldId id="294" r:id="rId31"/>
    <p:sldId id="296" r:id="rId32"/>
    <p:sldId id="295" r:id="rId33"/>
    <p:sldId id="274" r:id="rId34"/>
    <p:sldId id="275" r:id="rId35"/>
    <p:sldId id="278" r:id="rId36"/>
    <p:sldId id="291" r:id="rId37"/>
    <p:sldId id="298" r:id="rId38"/>
    <p:sldId id="279" r:id="rId39"/>
    <p:sldId id="292" r:id="rId40"/>
    <p:sldId id="306" r:id="rId41"/>
    <p:sldId id="280" r:id="rId42"/>
    <p:sldId id="299" r:id="rId43"/>
    <p:sldId id="300" r:id="rId44"/>
    <p:sldId id="301" r:id="rId45"/>
    <p:sldId id="276" r:id="rId46"/>
    <p:sldId id="277" r:id="rId47"/>
  </p:sldIdLst>
  <p:sldSz cx="9144000" cy="6858000" type="screen4x3"/>
  <p:notesSz cx="6858000" cy="91440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682" autoAdjust="0"/>
  </p:normalViewPr>
  <p:slideViewPr>
    <p:cSldViewPr>
      <p:cViewPr varScale="1">
        <p:scale>
          <a:sx n="78" d="100"/>
          <a:sy n="78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21374"/>
  <ax:ocxPr ax:name="_cy" ax:value="12488"/>
  <ax:ocxPr ax:name="FlashVars" ax:value=""/>
  <ax:ocxPr ax:name="Movie" ax:value="http://www.youtube.com/v/tGXK4jKN_jY"/>
  <ax:ocxPr ax:name="Src" ax:value="http://www.youtube.com/v/tGXK4jKN_jY"/>
  <ax:ocxPr ax:name="WMode" ax:value="Window"/>
  <ax:ocxPr ax:name="Play" ax:value="0"/>
  <ax:ocxPr ax:name="Loop" ax:value="-1"/>
  <ax:ocxPr ax:name="Quality" ax:value="High"/>
  <ax:ocxPr ax:name="SAlign" ax:value="LT"/>
  <ax:ocxPr ax:name="Menu" ax:value="-1"/>
  <ax:ocxPr ax:name="Base" ax:value="http://i.ytimg.com/vi/tGXK4jKN_jY/hqdefault.jpg"/>
  <ax:ocxPr ax:name="AllowScriptAccess" ax:value=""/>
  <ax:ocxPr ax:name="Scale" ax:value="NoScale"/>
  <ax:ocxPr ax:name="DeviceFont" ax:value="0"/>
  <ax:ocxPr ax:name="EmbedMovie" ax:value="0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23711"/>
  <ax:ocxPr ax:name="_cy" ax:value="14393"/>
  <ax:ocxPr ax:name="FlashVars" ax:value=""/>
  <ax:ocxPr ax:name="Movie" ax:value="http://www.youtube.com/v/ps49T0iJwVg"/>
  <ax:ocxPr ax:name="Src" ax:value="http://www.youtube.com/v/ps49T0iJwVg"/>
  <ax:ocxPr ax:name="WMode" ax:value="Window"/>
  <ax:ocxPr ax:name="Play" ax:value="0"/>
  <ax:ocxPr ax:name="Loop" ax:value="-1"/>
  <ax:ocxPr ax:name="Quality" ax:value="High"/>
  <ax:ocxPr ax:name="SAlign" ax:value="LT"/>
  <ax:ocxPr ax:name="Menu" ax:value="-1"/>
  <ax:ocxPr ax:name="Base" ax:value="http://i.ytimg.com/vi/ps49T0iJwVg/0.jpg"/>
  <ax:ocxPr ax:name="AllowScriptAccess" ax:value=""/>
  <ax:ocxPr ax:name="Scale" ax:value="NoScale"/>
  <ax:ocxPr ax:name="DeviceFont" ax:value="0"/>
  <ax:ocxPr ax:name="EmbedMovie" ax:value="0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22856"/>
  <ax:ocxPr ax:name="_cy" ax:value="14393"/>
  <ax:ocxPr ax:name="FlashVars" ax:value=""/>
  <ax:ocxPr ax:name="Movie" ax:value="http://www.youtube.com/v/tpaJBu4BEuA"/>
  <ax:ocxPr ax:name="Src" ax:value="http://www.youtube.com/v/tpaJBu4BEuA"/>
  <ax:ocxPr ax:name="WMode" ax:value="Window"/>
  <ax:ocxPr ax:name="Play" ax:value="0"/>
  <ax:ocxPr ax:name="Loop" ax:value="-1"/>
  <ax:ocxPr ax:name="Quality" ax:value="High"/>
  <ax:ocxPr ax:name="SAlign" ax:value="LT"/>
  <ax:ocxPr ax:name="Menu" ax:value="-1"/>
  <ax:ocxPr ax:name="Base" ax:value="http://i.ytimg.com/vi/ps49T0iJwVg/0.jpg"/>
  <ax:ocxPr ax:name="AllowScriptAccess" ax:value=""/>
  <ax:ocxPr ax:name="Scale" ax:value="NoScale"/>
  <ax:ocxPr ax:name="DeviceFont" ax:value="0"/>
  <ax:ocxPr ax:name="EmbedMovie" ax:value="0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23279"/>
  <ax:ocxPr ax:name="_cy" ax:value="14182"/>
  <ax:ocxPr ax:name="FlashVars" ax:value=""/>
  <ax:ocxPr ax:name="Movie" ax:value="http://www.youtube.com/v/ReH9dmqfOqA"/>
  <ax:ocxPr ax:name="Src" ax:value="http://www.youtube.com/v/ReH9dmqfOqA"/>
  <ax:ocxPr ax:name="WMode" ax:value="Window"/>
  <ax:ocxPr ax:name="Play" ax:value="0"/>
  <ax:ocxPr ax:name="Loop" ax:value="-1"/>
  <ax:ocxPr ax:name="Quality" ax:value="High"/>
  <ax:ocxPr ax:name="SAlign" ax:value="LT"/>
  <ax:ocxPr ax:name="Menu" ax:value="-1"/>
  <ax:ocxPr ax:name="Base" ax:value="http://i.ytimg.com/vi/ReH9dmqfOqA/0.jpg"/>
  <ax:ocxPr ax:name="AllowScriptAccess" ax:value=""/>
  <ax:ocxPr ax:name="Scale" ax:value="NoScale"/>
  <ax:ocxPr ax:name="DeviceFont" ax:value="0"/>
  <ax:ocxPr ax:name="EmbedMovie" ax:value="0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79549-2A24-477F-A3EF-963FE4F2971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CDE32-34D1-4B7E-A2C1-2124028AE8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lcmclearning.blogspot.com/2006/08/5-discover-flickr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tream.tv/recorded/243511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Will</a:t>
            </a:r>
            <a:r>
              <a:rPr lang="en-US" baseline="0" dirty="0" smtClean="0"/>
              <a:t> and Lisa Kurt:  University of Reno</a:t>
            </a:r>
          </a:p>
          <a:p>
            <a:r>
              <a:rPr lang="en-US" baseline="0" dirty="0" err="1" smtClean="0"/>
              <a:t>GraphViz</a:t>
            </a:r>
            <a:r>
              <a:rPr lang="en-US" baseline="0" dirty="0" smtClean="0"/>
              <a:t>: http://www.graphviz.org/</a:t>
            </a:r>
          </a:p>
          <a:p>
            <a:endParaRPr lang="en-US" dirty="0" smtClean="0"/>
          </a:p>
          <a:p>
            <a:r>
              <a:rPr lang="en-US" dirty="0" smtClean="0"/>
              <a:t>Word</a:t>
            </a:r>
            <a:r>
              <a:rPr lang="en-US" baseline="0" dirty="0" smtClean="0"/>
              <a:t> Clouds:  http://www.wordle.net)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Internet Librarian Word Cloud</a:t>
            </a:r>
          </a:p>
          <a:p>
            <a:r>
              <a:rPr lang="en-US" dirty="0" smtClean="0"/>
              <a:t>http://www.wordle.net/show/wrdl/1287613/IL2009_%234</a:t>
            </a:r>
          </a:p>
          <a:p>
            <a:endParaRPr lang="en-US" dirty="0" smtClean="0"/>
          </a:p>
          <a:p>
            <a:r>
              <a:rPr lang="en-US" dirty="0" smtClean="0"/>
              <a:t>Visualization</a:t>
            </a:r>
            <a:r>
              <a:rPr lang="en-US" baseline="0" dirty="0" smtClean="0"/>
              <a:t> vs. Virtualization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23 Things</a:t>
            </a:r>
            <a:r>
              <a:rPr lang="en-US" baseline="0" dirty="0" smtClean="0"/>
              <a:t>: </a:t>
            </a:r>
            <a:r>
              <a:rPr lang="en-US" dirty="0" smtClean="0"/>
              <a:t>http://plcmclearning.blogspot.com/</a:t>
            </a:r>
          </a:p>
          <a:p>
            <a:endParaRPr lang="en-US" dirty="0" smtClean="0"/>
          </a:p>
          <a:p>
            <a:r>
              <a:rPr lang="en-US" dirty="0" smtClean="0"/>
              <a:t>23 Things (or small exercises) that you can do on the web to explore and expand your knowledge of the Internet and Web 2.0.  Awards</a:t>
            </a:r>
            <a:r>
              <a:rPr lang="en-US" baseline="0" dirty="0" smtClean="0"/>
              <a:t> for completion of exercises (mp3 player)</a:t>
            </a:r>
          </a:p>
          <a:p>
            <a:endParaRPr lang="en-US" baseline="0" dirty="0" smtClean="0"/>
          </a:p>
          <a:p>
            <a:r>
              <a:rPr lang="en-US" i="1" dirty="0" smtClean="0"/>
              <a:t>Week 1: Introduction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Week 2: Blogging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Week 3: Photos &amp; Images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Explore </a:t>
            </a:r>
            <a:r>
              <a:rPr lang="en-US" dirty="0" err="1" smtClean="0">
                <a:hlinkClick r:id="rId3"/>
              </a:rPr>
              <a:t>Flickr</a:t>
            </a:r>
            <a:r>
              <a:rPr lang="en-US" dirty="0" smtClean="0"/>
              <a:t> and learn about this popular image hosting site.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Week 4: RSS &amp; Newsreaders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Social Media Policies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http://socialmediagovernance.com/policies.php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www.nypl.org/LIVE</a:t>
            </a:r>
          </a:p>
          <a:p>
            <a:endParaRPr lang="en-US" dirty="0" smtClean="0"/>
          </a:p>
          <a:p>
            <a:r>
              <a:rPr lang="en-US" dirty="0" smtClean="0"/>
              <a:t>Recorded Stream</a:t>
            </a:r>
          </a:p>
          <a:p>
            <a:r>
              <a:rPr lang="en-US" dirty="0" smtClean="0"/>
              <a:t>http://www.ustream.tv/recorded/2435118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Last Week Google</a:t>
            </a:r>
            <a:r>
              <a:rPr lang="en-US" baseline="0" dirty="0" smtClean="0"/>
              <a:t> bought </a:t>
            </a:r>
            <a:r>
              <a:rPr lang="en-US" baseline="0" dirty="0" err="1" smtClean="0"/>
              <a:t>AdMob</a:t>
            </a:r>
            <a:r>
              <a:rPr lang="en-US" baseline="0" dirty="0" smtClean="0"/>
              <a:t> for 750 million, a company with 400 million in revenue…</a:t>
            </a:r>
          </a:p>
          <a:p>
            <a:r>
              <a:rPr lang="en-US" baseline="0" dirty="0" smtClean="0"/>
              <a:t>Google expects mobile marking to </a:t>
            </a:r>
            <a:r>
              <a:rPr lang="en-US" baseline="0" smtClean="0"/>
              <a:t>produce revenue in the billions.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Wirenode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  <a:r>
              <a:rPr lang="en-US" dirty="0" smtClean="0"/>
              <a:t>www.wirenode.com</a:t>
            </a:r>
          </a:p>
          <a:p>
            <a:r>
              <a:rPr lang="en-US" dirty="0" err="1" smtClean="0"/>
              <a:t>Ubik</a:t>
            </a:r>
            <a:r>
              <a:rPr lang="en-US" dirty="0" smtClean="0"/>
              <a:t>:</a:t>
            </a:r>
            <a:r>
              <a:rPr lang="en-US" baseline="0" dirty="0" smtClean="0"/>
              <a:t>  http://ubik.com/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PhoneGap</a:t>
            </a:r>
            <a:r>
              <a:rPr lang="en-US" baseline="0" dirty="0" smtClean="0"/>
              <a:t>: www.phonegap.com</a:t>
            </a:r>
          </a:p>
          <a:p>
            <a:r>
              <a:rPr lang="en-US" baseline="0" dirty="0" err="1" smtClean="0"/>
              <a:t>Boopsie</a:t>
            </a:r>
            <a:r>
              <a:rPr lang="en-US" baseline="0" dirty="0" smtClean="0"/>
              <a:t>: www.boopsie.com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Changing Landscape</a:t>
            </a:r>
          </a:p>
          <a:p>
            <a:r>
              <a:rPr lang="en-US" dirty="0" smtClean="0"/>
              <a:t>   Lots of new Android based phones, Blackberry is still the</a:t>
            </a:r>
            <a:r>
              <a:rPr lang="en-US" baseline="0" dirty="0" smtClean="0"/>
              <a:t> leader for smart phones</a:t>
            </a:r>
          </a:p>
          <a:p>
            <a:r>
              <a:rPr lang="en-US" baseline="0" dirty="0" smtClean="0"/>
              <a:t>Mobile browsers (HTML5/CSS3)</a:t>
            </a:r>
          </a:p>
          <a:p>
            <a:r>
              <a:rPr lang="en-US" baseline="0" dirty="0" smtClean="0"/>
              <a:t>   </a:t>
            </a:r>
            <a:r>
              <a:rPr lang="en-US" baseline="0" dirty="0" err="1" smtClean="0"/>
              <a:t>Geolocation</a:t>
            </a:r>
            <a:r>
              <a:rPr lang="en-US" baseline="0" dirty="0" smtClean="0"/>
              <a:t> API:  Long/Lat values passed as easily as “Remote IP address” is passed to a web server now.</a:t>
            </a:r>
          </a:p>
          <a:p>
            <a:r>
              <a:rPr lang="en-US" baseline="0" dirty="0" smtClean="0"/>
              <a:t>                             location aware web sites: loki.com  http://www.loki.com/findme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   </a:t>
            </a:r>
            <a:r>
              <a:rPr lang="en-US" baseline="0" dirty="0" err="1" smtClean="0"/>
              <a:t>appCache</a:t>
            </a:r>
            <a:r>
              <a:rPr lang="en-US" baseline="0" dirty="0" smtClean="0"/>
              <a:t>:  maintains a Manifest of all the resources needed by a web pages (images, </a:t>
            </a:r>
            <a:r>
              <a:rPr lang="en-US" baseline="0" dirty="0" err="1" smtClean="0"/>
              <a:t>stylesheets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javascript</a:t>
            </a:r>
            <a:r>
              <a:rPr lang="en-US" baseline="0" dirty="0" smtClean="0"/>
              <a:t>)</a:t>
            </a:r>
          </a:p>
          <a:p>
            <a:r>
              <a:rPr lang="en-US" baseline="0" dirty="0" smtClean="0"/>
              <a:t>                    once resources or loaded, future requests are loaded from the cache….</a:t>
            </a:r>
          </a:p>
          <a:p>
            <a:r>
              <a:rPr lang="en-US" baseline="0" dirty="0" smtClean="0"/>
              <a:t>                    Don’t lose web experience when going through a tunnel.</a:t>
            </a:r>
          </a:p>
          <a:p>
            <a:r>
              <a:rPr lang="en-US" baseline="0" dirty="0" smtClean="0"/>
              <a:t>   native audio/video:  Just include &lt;audio&gt; or &lt;video&gt; tags in markup</a:t>
            </a:r>
          </a:p>
          <a:p>
            <a:r>
              <a:rPr lang="en-US" baseline="0" dirty="0" smtClean="0"/>
              <a:t>                                Inconsistent format support (Firefox supports mp3, others </a:t>
            </a:r>
            <a:r>
              <a:rPr lang="en-US" baseline="0" dirty="0" err="1" smtClean="0"/>
              <a:t>ogg</a:t>
            </a:r>
            <a:r>
              <a:rPr lang="en-US" baseline="0" dirty="0" smtClean="0"/>
              <a:t> format)</a:t>
            </a:r>
          </a:p>
          <a:p>
            <a:r>
              <a:rPr lang="en-US" baseline="0" dirty="0" smtClean="0"/>
              <a:t>                                best practices for fallback for non html5 compliant browsers not fool proof</a:t>
            </a:r>
          </a:p>
          <a:p>
            <a:endParaRPr lang="en-US" baseline="0" dirty="0" smtClean="0"/>
          </a:p>
          <a:p>
            <a:r>
              <a:rPr lang="en-US" baseline="0" dirty="0" smtClean="0"/>
              <a:t>   Fennec: Mobile version of Firefox.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WWRF = World Wide Research Forum</a:t>
            </a:r>
          </a:p>
          <a:p>
            <a:endParaRPr lang="en-US" dirty="0" smtClean="0"/>
          </a:p>
          <a:p>
            <a:r>
              <a:rPr lang="en-US" dirty="0" smtClean="0"/>
              <a:t>http://www.networkworld.com/news/2007/052107-special-focus-4g.html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videos of Google Maps Navigation</a:t>
            </a:r>
          </a:p>
          <a:p>
            <a:endParaRPr lang="en-US" dirty="0" smtClean="0"/>
          </a:p>
          <a:p>
            <a:r>
              <a:rPr lang="en-US" dirty="0" smtClean="0"/>
              <a:t>Demo QR Codes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Did not</a:t>
            </a:r>
            <a:r>
              <a:rPr lang="en-US" baseline="0" dirty="0" smtClean="0"/>
              <a:t> take a lot of pictures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Could not compete with the scenery shown in the Bhutan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Q: How do you get music?                                                          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--  I used to use “Ares”,  Now I buy music...mostly from iTunes, I feel better now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Q: Do expect a better standard of living, about the same, worse?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A1:  better!</a:t>
            </a:r>
            <a:r>
              <a:rPr lang="en-US" baseline="0" dirty="0" smtClean="0"/>
              <a:t> There are </a:t>
            </a:r>
            <a:r>
              <a:rPr lang="en-US" dirty="0" smtClean="0"/>
              <a:t>so many options  available...school counselors are so connected…I plan on going places [big applause]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A2: “technology is almost too available…it represents a distraction...it’s too easy to get caught up on </a:t>
            </a:r>
            <a:r>
              <a:rPr lang="en-US" dirty="0" err="1" smtClean="0"/>
              <a:t>Facebook</a:t>
            </a:r>
            <a:r>
              <a:rPr lang="en-US" dirty="0" smtClean="0"/>
              <a:t>, MySpace”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Q: When you have homework… Where  do you start?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A1: “I put on a headset and speak to the computer to write essays”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A2: “I use text books.... and try to stay away from the computer...too many distractions (</a:t>
            </a:r>
            <a:r>
              <a:rPr lang="en-US" dirty="0" err="1" smtClean="0"/>
              <a:t>Facebook</a:t>
            </a:r>
            <a:r>
              <a:rPr lang="en-US" dirty="0" smtClean="0"/>
              <a:t> alerts)”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Google</a:t>
            </a:r>
            <a:r>
              <a:rPr lang="en-US" baseline="0" dirty="0" smtClean="0"/>
              <a:t> Image Search:</a:t>
            </a:r>
          </a:p>
          <a:p>
            <a:endParaRPr lang="en-US" baseline="0" dirty="0" smtClean="0"/>
          </a:p>
          <a:p>
            <a:r>
              <a:rPr lang="en-US" dirty="0" smtClean="0"/>
              <a:t>http://pipes.yahoo.com/pipes/pipe.info?_id=Zp1RnpFz3RGqWHjy1L3fcQ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Library 101</a:t>
            </a:r>
          </a:p>
          <a:p>
            <a:endParaRPr lang="en-US" dirty="0" smtClean="0"/>
          </a:p>
          <a:p>
            <a:r>
              <a:rPr lang="en-US" dirty="0" smtClean="0"/>
              <a:t>http://libraryman.com/library101/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Creepy</a:t>
            </a:r>
            <a:r>
              <a:rPr lang="en-US" baseline="0" dirty="0" smtClean="0"/>
              <a:t> content…cover your ears and close your eyes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iDriver</a:t>
            </a:r>
            <a:r>
              <a:rPr lang="en-US" dirty="0" smtClean="0"/>
              <a:t>:  http://www.youtube.com/watch?v=oHDwKT564Kk&amp;feature=player_embedded</a:t>
            </a:r>
          </a:p>
          <a:p>
            <a:endParaRPr lang="en-US" dirty="0" smtClean="0"/>
          </a:p>
          <a:p>
            <a:r>
              <a:rPr lang="en-US" dirty="0" smtClean="0"/>
              <a:t>LAYAR:  http://www.youtube.com/watch?v=b64_16K2e08&amp;feature=player_embedded</a:t>
            </a:r>
          </a:p>
          <a:p>
            <a:endParaRPr lang="en-US" dirty="0" smtClean="0"/>
          </a:p>
          <a:p>
            <a:r>
              <a:rPr lang="en-US" dirty="0" err="1" smtClean="0"/>
              <a:t>EyeTour</a:t>
            </a:r>
            <a:r>
              <a:rPr lang="en-US" dirty="0" smtClean="0"/>
              <a:t>: http://www.youtube.com/watch?v=drShiFnufok&amp;feature=player_embedded</a:t>
            </a:r>
          </a:p>
          <a:p>
            <a:endParaRPr lang="en-US" dirty="0" smtClean="0"/>
          </a:p>
          <a:p>
            <a:r>
              <a:rPr lang="en-US" dirty="0" err="1" smtClean="0"/>
              <a:t>Wikitude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Google Wave: http://www.google.com/wave</a:t>
            </a:r>
          </a:p>
          <a:p>
            <a:endParaRPr lang="en-US" dirty="0" smtClean="0"/>
          </a:p>
          <a:p>
            <a:r>
              <a:rPr lang="en-US" dirty="0" smtClean="0"/>
              <a:t>Wiki Page for </a:t>
            </a:r>
            <a:r>
              <a:rPr lang="en-US" smtClean="0"/>
              <a:t>user handles: https://confluence.cornell.edu/x/RxHjBg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Tell Story about dinner with</a:t>
            </a:r>
            <a:r>
              <a:rPr lang="en-US" baseline="0" dirty="0" smtClean="0"/>
              <a:t> Law School Librarian, K1-12 Librarian, public librarian, Kaiser Medical librarian, Mary Kay Librarian.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Twitter</a:t>
            </a:r>
            <a:r>
              <a:rPr lang="en-US" baseline="0" dirty="0" smtClean="0"/>
              <a:t> Stream archive:   http://twapperkeeper.com/il2009/?limit=all</a:t>
            </a:r>
          </a:p>
          <a:p>
            <a:endParaRPr lang="en-US" baseline="0" dirty="0" smtClean="0"/>
          </a:p>
          <a:p>
            <a:r>
              <a:rPr lang="en-US" baseline="0" dirty="0" smtClean="0"/>
              <a:t>Clay </a:t>
            </a:r>
            <a:r>
              <a:rPr lang="en-US" baseline="0" dirty="0" err="1" smtClean="0"/>
              <a:t>Shirky</a:t>
            </a:r>
            <a:r>
              <a:rPr lang="en-US" baseline="0" dirty="0" smtClean="0"/>
              <a:t> video: http://www.ted.com/talks/clay_shirky_how_cellphones_twitter_facebook_can_make_history.html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Vint</a:t>
            </a:r>
            <a:r>
              <a:rPr lang="en-US" baseline="0" dirty="0" smtClean="0"/>
              <a:t> Cerf:</a:t>
            </a:r>
          </a:p>
          <a:p>
            <a:r>
              <a:rPr lang="en-US" dirty="0" smtClean="0"/>
              <a:t>Invented (along with Bob Kahn) TCP/IP in Aug. 1973</a:t>
            </a:r>
          </a:p>
          <a:p>
            <a:r>
              <a:rPr lang="en-US" dirty="0" smtClean="0"/>
              <a:t>Currently Chief Internet Evangelist at Google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Recorded presentation: </a:t>
            </a:r>
            <a:r>
              <a:rPr lang="en-US" dirty="0" smtClean="0">
                <a:hlinkClick r:id="rId3"/>
              </a:rPr>
              <a:t>http://www.ustream.tv/recorded/2435118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Paul </a:t>
            </a:r>
            <a:r>
              <a:rPr lang="en-US" dirty="0" err="1" smtClean="0"/>
              <a:t>Holdengraber</a:t>
            </a:r>
            <a:r>
              <a:rPr lang="en-US" dirty="0" smtClean="0"/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Director of public programs at NYPL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CDE32-34D1-4B7E-A2C1-2124028AE84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EBD52D-2C92-4872-AE99-C853426761AF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6345AE-856E-4614-B39E-D90B56D6DF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g?t=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lcmcl2-things.blogspot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ocialmediagovernance.com/policies.php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workworld.com/news/2007/052107-special-focus-4g.htm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users\fereira\IL2009\monterey.mpg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pipes.yahoo.com/pipes/pipe.info?_id=Zp1RnpFz3RGqWHjy1L3fcQ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man.com/library101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vision.com/pico_projector_displays/howitworks.htm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ware.co.uk/download-products/bluetooth-spyware.shtml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x/RxHjBg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wapperkeeper.com/il2009/?limit=al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d.com/talks/clay_shirky_how_cellphones_twitter_facebook_can_make_history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tream.tv/recorded/243511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57400"/>
            <a:ext cx="7772400" cy="15462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Emerging Technologies and the mobile Library:  Take </a:t>
            </a:r>
            <a:r>
              <a:rPr lang="en-US" dirty="0" err="1" smtClean="0"/>
              <a:t>Aways</a:t>
            </a:r>
            <a:r>
              <a:rPr lang="en-US" dirty="0" smtClean="0"/>
              <a:t> from the internet Library 2009 Conference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Oct. 26-28</a:t>
            </a:r>
          </a:p>
          <a:p>
            <a:r>
              <a:rPr lang="en-US" dirty="0" smtClean="0"/>
              <a:t>Monterey, Ca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r>
              <a:rPr lang="en-US" dirty="0" smtClean="0"/>
              <a:t>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Paul: Is email influencing our patterns of thought..the interruptions..reduce the amount of time we think about things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Vint</a:t>
            </a:r>
            <a:r>
              <a:rPr lang="en-US" dirty="0" smtClean="0"/>
              <a:t>: Kids that learn to multitask a lot are training their brains differently than we did.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r>
              <a:rPr lang="en-US" dirty="0" smtClean="0"/>
              <a:t>, cont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Bit Rot: Bits won’t continue to be meaningful if the applications which render them are not available…chain of problems</a:t>
            </a:r>
          </a:p>
          <a:p>
            <a:pPr lvl="1"/>
            <a:r>
              <a:rPr lang="en-US" dirty="0" smtClean="0"/>
              <a:t>Media may not be readable..floppy drives</a:t>
            </a:r>
          </a:p>
          <a:p>
            <a:pPr lvl="1"/>
            <a:r>
              <a:rPr lang="en-US" dirty="0" smtClean="0"/>
              <a:t>Apps which read bits (</a:t>
            </a:r>
            <a:r>
              <a:rPr lang="en-US" dirty="0" err="1" smtClean="0"/>
              <a:t>i.e</a:t>
            </a:r>
            <a:r>
              <a:rPr lang="en-US" dirty="0" smtClean="0"/>
              <a:t> Word 97)</a:t>
            </a:r>
          </a:p>
          <a:p>
            <a:pPr lvl="1"/>
            <a:r>
              <a:rPr lang="en-US" dirty="0" smtClean="0"/>
              <a:t>O/S on which apps run</a:t>
            </a:r>
          </a:p>
          <a:p>
            <a:pPr lvl="1"/>
            <a:r>
              <a:rPr lang="en-US" dirty="0" smtClean="0"/>
              <a:t>Hardware which supports O/S…emulators needed</a:t>
            </a:r>
          </a:p>
          <a:p>
            <a:r>
              <a:rPr lang="en-US" dirty="0" smtClean="0"/>
              <a:t>Cloud computing may be the answer</a:t>
            </a:r>
          </a:p>
          <a:p>
            <a:r>
              <a:rPr lang="en-US" dirty="0" smtClean="0"/>
              <a:t>“Cloud Computing today is where the Internet was in 1973…largely </a:t>
            </a:r>
            <a:r>
              <a:rPr lang="en-US" dirty="0" err="1" smtClean="0"/>
              <a:t>uninvented</a:t>
            </a:r>
            <a:r>
              <a:rPr lang="en-US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iGoogle</a:t>
            </a:r>
            <a:r>
              <a:rPr lang="en-US" dirty="0" smtClean="0"/>
              <a:t> Gadgets for the Library</a:t>
            </a:r>
          </a:p>
          <a:p>
            <a:r>
              <a:rPr lang="en-US" dirty="0" smtClean="0"/>
              <a:t>Data Visualization</a:t>
            </a:r>
          </a:p>
          <a:p>
            <a:r>
              <a:rPr lang="en-US" dirty="0" smtClean="0"/>
              <a:t>Evaluating, Recommending Web 2.0 Tools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iGoogle</a:t>
            </a:r>
            <a:r>
              <a:rPr lang="en-US" dirty="0" smtClean="0"/>
              <a:t> Gadgets for the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Creating simple “dashboard” gadgets for library services</a:t>
            </a:r>
          </a:p>
          <a:p>
            <a:r>
              <a:rPr lang="en-US" dirty="0" smtClean="0"/>
              <a:t>Montana State U: catalog search, subject map, library </a:t>
            </a:r>
            <a:r>
              <a:rPr lang="en-US" dirty="0" err="1" smtClean="0"/>
              <a:t>rss</a:t>
            </a:r>
            <a:r>
              <a:rPr lang="en-US" dirty="0" smtClean="0"/>
              <a:t> feed, map of stacks/local area, your database (user configurable)</a:t>
            </a:r>
          </a:p>
          <a:p>
            <a:r>
              <a:rPr lang="en-US" dirty="0" smtClean="0"/>
              <a:t>Gadgets use general existing gadgets, mostly just configuration</a:t>
            </a:r>
          </a:p>
          <a:p>
            <a:r>
              <a:rPr lang="en-US" dirty="0" smtClean="0">
                <a:hlinkClick r:id="rId3"/>
              </a:rPr>
              <a:t>Demo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Used a tool called </a:t>
            </a:r>
            <a:r>
              <a:rPr lang="en-US" dirty="0" err="1" smtClean="0"/>
              <a:t>GraphViz</a:t>
            </a:r>
            <a:endParaRPr lang="en-US" dirty="0" smtClean="0"/>
          </a:p>
          <a:p>
            <a:r>
              <a:rPr lang="en-US" dirty="0" smtClean="0"/>
              <a:t>Used visualization to show journal usage information</a:t>
            </a:r>
          </a:p>
          <a:p>
            <a:r>
              <a:rPr lang="en-US" dirty="0" smtClean="0"/>
              <a:t>“A picture is worth 1000 words.  Take as much time as you would to read 1000 words to look at a visualization.”</a:t>
            </a:r>
          </a:p>
          <a:p>
            <a:r>
              <a:rPr lang="en-US" dirty="0" smtClean="0"/>
              <a:t>Don't use to visualizations to try to "prove something".  Look at how the data is visualized and draw your own conclusions. </a:t>
            </a:r>
          </a:p>
          <a:p>
            <a:r>
              <a:rPr lang="en-US" dirty="0" smtClean="0"/>
              <a:t>Internet Librarian Twitter word cloud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IL2009TwitterWord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837" y="733425"/>
            <a:ext cx="7934325" cy="5391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Evaluating, recommending Web 2.0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2.0, an online self-discovery program that encourages the exploration of web 2.0 tools and new technologies, specifically </a:t>
            </a:r>
          </a:p>
          <a:p>
            <a:pPr lvl="1"/>
            <a:r>
              <a:rPr lang="en-US" dirty="0" smtClean="0">
                <a:hlinkClick r:id="rId3"/>
              </a:rPr>
              <a:t>23 Things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Try something that can actually be useful, not shiny, new, cool (</a:t>
            </a:r>
            <a:r>
              <a:rPr lang="en-US" dirty="0" err="1" smtClean="0"/>
              <a:t>Tinselware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Social Media policies</a:t>
            </a:r>
          </a:p>
          <a:p>
            <a:pPr lvl="1"/>
            <a:r>
              <a:rPr lang="en-US" dirty="0" smtClean="0">
                <a:hlinkClick r:id="rId4"/>
              </a:rPr>
              <a:t>http://socialmediagovernance.com/policies.php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 Keynote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Interview with Paul </a:t>
            </a:r>
            <a:r>
              <a:rPr lang="en-US" dirty="0" err="1" smtClean="0"/>
              <a:t>Holdengraber</a:t>
            </a:r>
            <a:r>
              <a:rPr lang="en-US" dirty="0" smtClean="0"/>
              <a:t>: Libraries of the Future: Places of Desire</a:t>
            </a:r>
          </a:p>
          <a:p>
            <a:pPr lvl="1"/>
            <a:r>
              <a:rPr lang="en-US" dirty="0" smtClean="0"/>
              <a:t>Make the library a lively place for debate and ideas.</a:t>
            </a:r>
          </a:p>
          <a:p>
            <a:pPr lvl="1"/>
            <a:r>
              <a:rPr lang="en-US" dirty="0" smtClean="0"/>
              <a:t>“I'm not a librarian, nobody’s perfect.”</a:t>
            </a:r>
          </a:p>
          <a:p>
            <a:pPr lvl="1"/>
            <a:r>
              <a:rPr lang="en-US" dirty="0" smtClean="0"/>
              <a:t>"Don't only give people what they want. Give them something that surprises them."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Tuesday Sessions: Mobile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Mobile Technology Statistics</a:t>
            </a:r>
          </a:p>
          <a:p>
            <a:r>
              <a:rPr lang="fr-FR" dirty="0" smtClean="0"/>
              <a:t>Native </a:t>
            </a:r>
            <a:r>
              <a:rPr lang="fr-FR" dirty="0" err="1" smtClean="0"/>
              <a:t>apps</a:t>
            </a:r>
            <a:r>
              <a:rPr lang="fr-FR" dirty="0" smtClean="0"/>
              <a:t> vs. mobile </a:t>
            </a:r>
            <a:r>
              <a:rPr lang="fr-FR" dirty="0" err="1" smtClean="0"/>
              <a:t>apps</a:t>
            </a:r>
            <a:endParaRPr lang="fr-FR" dirty="0" smtClean="0"/>
          </a:p>
          <a:p>
            <a:r>
              <a:rPr lang="fr-FR" dirty="0" smtClean="0"/>
              <a:t>Best Practices</a:t>
            </a:r>
          </a:p>
          <a:p>
            <a:r>
              <a:rPr lang="en-US" dirty="0" smtClean="0"/>
              <a:t>Future of Mobile Technologies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Technology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More than 740 billion text messages sent in first half 2009.  That’s an average of 4.1 billion messages sent/received per day.</a:t>
            </a:r>
          </a:p>
          <a:p>
            <a:r>
              <a:rPr lang="en-US" dirty="0" smtClean="0"/>
              <a:t>63 million users in the US access "news and information" on their mobile at least once a month (excludes social networking)</a:t>
            </a:r>
          </a:p>
          <a:p>
            <a:r>
              <a:rPr lang="en-US" dirty="0" smtClean="0"/>
              <a:t>In South Africa, there are about 2 times as many mobile web users as desktop web users</a:t>
            </a:r>
          </a:p>
          <a:p>
            <a:r>
              <a:rPr lang="en-US" dirty="0" smtClean="0"/>
              <a:t>In some African countries there may be more mobile phones than </a:t>
            </a:r>
            <a:r>
              <a:rPr lang="en-US" dirty="0" err="1" smtClean="0"/>
              <a:t>lightbulbs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Mobile Browsing</a:t>
            </a:r>
          </a:p>
          <a:p>
            <a:pPr lvl="1"/>
            <a:r>
              <a:rPr lang="en-US" dirty="0" smtClean="0"/>
              <a:t>95% of </a:t>
            </a:r>
            <a:r>
              <a:rPr lang="en-US" dirty="0" err="1" smtClean="0"/>
              <a:t>iPhone</a:t>
            </a:r>
            <a:r>
              <a:rPr lang="en-US" dirty="0" smtClean="0"/>
              <a:t> users regularly surf the Internet</a:t>
            </a:r>
          </a:p>
          <a:p>
            <a:r>
              <a:rPr lang="en-US" dirty="0" smtClean="0"/>
              <a:t>100,000 mobile apps in the Apple </a:t>
            </a:r>
            <a:r>
              <a:rPr lang="en-US" dirty="0" err="1" smtClean="0"/>
              <a:t>AppStore</a:t>
            </a:r>
            <a:endParaRPr lang="en-US" dirty="0" smtClean="0"/>
          </a:p>
          <a:p>
            <a:r>
              <a:rPr lang="en-US" dirty="0" smtClean="0"/>
              <a:t>Android 2.0 Open API,  Android Developer Challenge (contest)… 10,000 Android apps</a:t>
            </a:r>
          </a:p>
          <a:p>
            <a:r>
              <a:rPr lang="en-US" dirty="0" smtClean="0"/>
              <a:t>At Harvard, Blackberry users outnumber </a:t>
            </a:r>
            <a:r>
              <a:rPr lang="en-US" dirty="0" err="1" smtClean="0"/>
              <a:t>iPhone</a:t>
            </a:r>
            <a:r>
              <a:rPr lang="en-US" dirty="0" smtClean="0"/>
              <a:t> user 4 to 1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kempa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9" y="762000"/>
            <a:ext cx="8763001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Mobile Web statistics, cont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Mobile Web of 2009 is about equivalent to desktop web in 1998 (</a:t>
            </a:r>
            <a:r>
              <a:rPr lang="en-US" dirty="0" err="1" smtClean="0"/>
              <a:t>Vint</a:t>
            </a:r>
            <a:r>
              <a:rPr lang="en-US" dirty="0" smtClean="0"/>
              <a:t> Cerf)</a:t>
            </a:r>
          </a:p>
          <a:p>
            <a:r>
              <a:rPr lang="en-US" dirty="0" smtClean="0"/>
              <a:t>Be careful when looking at stats</a:t>
            </a:r>
          </a:p>
          <a:p>
            <a:pPr lvl="1"/>
            <a:r>
              <a:rPr lang="en-US" dirty="0" smtClean="0"/>
              <a:t>Don't ask users what phones they are using to access internet,  but what phone users have</a:t>
            </a:r>
          </a:p>
          <a:p>
            <a:pPr lvl="1"/>
            <a:r>
              <a:rPr lang="en-US" dirty="0" smtClean="0"/>
              <a:t>Sites which show a large number of users on an </a:t>
            </a:r>
            <a:r>
              <a:rPr lang="en-US" dirty="0" err="1" smtClean="0"/>
              <a:t>iPhone</a:t>
            </a:r>
            <a:r>
              <a:rPr lang="en-US" dirty="0" smtClean="0"/>
              <a:t> may just mean that the site works much better on an </a:t>
            </a:r>
            <a:r>
              <a:rPr lang="en-US" dirty="0" err="1" smtClean="0"/>
              <a:t>iPhone</a:t>
            </a:r>
            <a:r>
              <a:rPr lang="en-US" dirty="0" smtClean="0"/>
              <a:t> than on other devices.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aOtterYaw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1219200"/>
            <a:ext cx="6629400" cy="54228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 are Boring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Native Apps vs. Mobile WEB Apps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Native apps are programs which only run on a specific platform.  </a:t>
            </a:r>
          </a:p>
          <a:p>
            <a:r>
              <a:rPr lang="en-US" dirty="0" smtClean="0"/>
              <a:t>Native apps are downloaded</a:t>
            </a:r>
          </a:p>
          <a:p>
            <a:r>
              <a:rPr lang="en-US" dirty="0" smtClean="0"/>
              <a:t>Mobile Apps are just web pages which can be accessed with a mobile browser</a:t>
            </a:r>
          </a:p>
          <a:p>
            <a:r>
              <a:rPr lang="en-US" dirty="0" smtClean="0"/>
              <a:t>Mobile </a:t>
            </a:r>
            <a:r>
              <a:rPr lang="en-US" dirty="0" err="1" smtClean="0"/>
              <a:t>Browers</a:t>
            </a:r>
            <a:r>
              <a:rPr lang="en-US" dirty="0" smtClean="0"/>
              <a:t>:  Opera, Safari, IE Mobile, 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Native 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Access to native hardware (GPS, Camera, </a:t>
            </a:r>
            <a:r>
              <a:rPr lang="en-US" dirty="0" err="1" smtClean="0"/>
              <a:t>accellerometer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Faster</a:t>
            </a:r>
          </a:p>
          <a:p>
            <a:pPr lvl="1"/>
            <a:r>
              <a:rPr lang="en-US" dirty="0" smtClean="0"/>
              <a:t>Discovery: a “desktop” icon to start it</a:t>
            </a:r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Only runs on one platform (</a:t>
            </a:r>
            <a:r>
              <a:rPr lang="en-US" dirty="0" err="1" smtClean="0"/>
              <a:t>iPhone</a:t>
            </a:r>
            <a:r>
              <a:rPr lang="en-US" dirty="0" smtClean="0"/>
              <a:t> </a:t>
            </a:r>
            <a:r>
              <a:rPr lang="en-US" dirty="0" err="1" smtClean="0"/>
              <a:t>marketshare</a:t>
            </a:r>
            <a:r>
              <a:rPr lang="en-US" dirty="0" smtClean="0"/>
              <a:t> only about 13% of smart phones)</a:t>
            </a:r>
          </a:p>
          <a:p>
            <a:pPr lvl="1"/>
            <a:r>
              <a:rPr lang="en-US" dirty="0" smtClean="0"/>
              <a:t>Requires significant developer skills (Objective C)</a:t>
            </a:r>
          </a:p>
          <a:p>
            <a:pPr lvl="1"/>
            <a:r>
              <a:rPr lang="en-US" dirty="0" smtClean="0"/>
              <a:t>Harder to update..requires “approval”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MobILE</a:t>
            </a:r>
            <a:r>
              <a:rPr lang="en-US" dirty="0" smtClean="0"/>
              <a:t> 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Can use from many different devices</a:t>
            </a:r>
          </a:p>
          <a:p>
            <a:pPr lvl="1"/>
            <a:r>
              <a:rPr lang="en-US" dirty="0" smtClean="0"/>
              <a:t>Typically only requires html, </a:t>
            </a:r>
            <a:r>
              <a:rPr lang="en-US" dirty="0" err="1" smtClean="0"/>
              <a:t>css</a:t>
            </a:r>
            <a:r>
              <a:rPr lang="en-US" dirty="0" smtClean="0"/>
              <a:t>, </a:t>
            </a:r>
            <a:r>
              <a:rPr lang="en-US" dirty="0" err="1" smtClean="0"/>
              <a:t>js</a:t>
            </a:r>
            <a:r>
              <a:rPr lang="en-US" dirty="0" smtClean="0"/>
              <a:t> skills to create site</a:t>
            </a:r>
          </a:p>
          <a:p>
            <a:pPr lvl="1"/>
            <a:r>
              <a:rPr lang="en-US" dirty="0" smtClean="0"/>
              <a:t>Does not require hardware vendor approval</a:t>
            </a:r>
          </a:p>
          <a:p>
            <a:pPr lvl="1"/>
            <a:r>
              <a:rPr lang="en-US" dirty="0" smtClean="0"/>
              <a:t>Easy to debug/update (just change the html, instant update)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75% said browser apps were too slow (gomez.com)</a:t>
            </a:r>
          </a:p>
          <a:p>
            <a:pPr lvl="1"/>
            <a:r>
              <a:rPr lang="en-US" dirty="0" smtClean="0"/>
              <a:t>Screen size detection not always accurate (50% in </a:t>
            </a:r>
            <a:r>
              <a:rPr lang="en-US" dirty="0" err="1" smtClean="0"/>
              <a:t>gomez</a:t>
            </a:r>
            <a:r>
              <a:rPr lang="en-US" dirty="0" smtClean="0"/>
              <a:t> survey said page size wrong for display)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Influencing factors for where it’s going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HTML5/CSS3 mobile browsers=more powerful browsers designed for mobile devices</a:t>
            </a:r>
          </a:p>
          <a:p>
            <a:r>
              <a:rPr lang="en-US" dirty="0" smtClean="0"/>
              <a:t>Mobile Web page publishing tools</a:t>
            </a:r>
          </a:p>
          <a:p>
            <a:pPr lvl="1"/>
            <a:r>
              <a:rPr lang="en-US" dirty="0" err="1" smtClean="0"/>
              <a:t>Wirenode</a:t>
            </a:r>
            <a:r>
              <a:rPr lang="en-US" dirty="0" smtClean="0"/>
              <a:t>, wapple.net, ubik.com, etc.</a:t>
            </a:r>
          </a:p>
          <a:p>
            <a:r>
              <a:rPr lang="en-US" dirty="0" smtClean="0"/>
              <a:t>Native App “code generators”</a:t>
            </a:r>
          </a:p>
          <a:p>
            <a:pPr lvl="1"/>
            <a:r>
              <a:rPr lang="en-US" dirty="0" err="1" smtClean="0"/>
              <a:t>PhoneGap</a:t>
            </a:r>
            <a:r>
              <a:rPr lang="en-US" dirty="0" smtClean="0"/>
              <a:t> -  code once, deploy on </a:t>
            </a:r>
            <a:r>
              <a:rPr lang="en-US" dirty="0" err="1" smtClean="0"/>
              <a:t>iPhone</a:t>
            </a:r>
            <a:r>
              <a:rPr lang="en-US" dirty="0" smtClean="0"/>
              <a:t>, Droid, etc</a:t>
            </a:r>
          </a:p>
          <a:p>
            <a:pPr lvl="1"/>
            <a:r>
              <a:rPr lang="en-US" dirty="0" smtClean="0"/>
              <a:t>Boopsie.com – fill out a spreadsheet, create an app</a:t>
            </a:r>
          </a:p>
          <a:p>
            <a:pPr lvl="1"/>
            <a:r>
              <a:rPr lang="en-US" dirty="0" err="1" smtClean="0"/>
              <a:t>RhoMobile</a:t>
            </a:r>
            <a:r>
              <a:rPr lang="en-US" dirty="0" smtClean="0"/>
              <a:t> – HTML + Ruby = native app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Mobile Development 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New paradigm: touch vs. click</a:t>
            </a:r>
          </a:p>
          <a:p>
            <a:r>
              <a:rPr lang="en-US" dirty="0" smtClean="0"/>
              <a:t>Allow plenty of space to touch links</a:t>
            </a:r>
          </a:p>
          <a:p>
            <a:r>
              <a:rPr lang="en-US" dirty="0" smtClean="0"/>
              <a:t>Be </a:t>
            </a:r>
            <a:r>
              <a:rPr lang="en-US" dirty="0" err="1" smtClean="0"/>
              <a:t>uber</a:t>
            </a:r>
            <a:r>
              <a:rPr lang="en-US" dirty="0" smtClean="0"/>
              <a:t>-sparse with text – “even good connections may be slow”</a:t>
            </a:r>
          </a:p>
          <a:p>
            <a:r>
              <a:rPr lang="en-US" dirty="0" smtClean="0"/>
              <a:t>Be consistent with </a:t>
            </a:r>
            <a:r>
              <a:rPr lang="en-US" dirty="0" err="1" smtClean="0"/>
              <a:t>urls</a:t>
            </a:r>
            <a:r>
              <a:rPr lang="en-US" dirty="0" smtClean="0"/>
              <a:t> (m.mysite.edu, mysite.edu/mobile)</a:t>
            </a:r>
          </a:p>
          <a:p>
            <a:r>
              <a:rPr lang="en-US" dirty="0" smtClean="0"/>
              <a:t>“don’t make crappy mobile sites from crappy web sites”</a:t>
            </a:r>
          </a:p>
          <a:p>
            <a:r>
              <a:rPr lang="en-US" dirty="0" smtClean="0"/>
              <a:t>Select and promote databases, sites that are already mobile ready (</a:t>
            </a:r>
            <a:r>
              <a:rPr lang="en-US" dirty="0" err="1" smtClean="0"/>
              <a:t>iPhone</a:t>
            </a:r>
            <a:r>
              <a:rPr lang="en-US" dirty="0" smtClean="0"/>
              <a:t> demo)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of Mobile Technologies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/>
          </a:bodyPr>
          <a:lstStyle/>
          <a:p>
            <a:r>
              <a:rPr lang="en-US" dirty="0" smtClean="0"/>
              <a:t>The landscape is changing</a:t>
            </a:r>
          </a:p>
          <a:p>
            <a:r>
              <a:rPr lang="en-US" dirty="0" smtClean="0"/>
              <a:t>It’s not just the </a:t>
            </a:r>
            <a:r>
              <a:rPr lang="en-US" dirty="0" err="1" smtClean="0"/>
              <a:t>iPhone</a:t>
            </a:r>
            <a:r>
              <a:rPr lang="en-US" dirty="0" smtClean="0"/>
              <a:t> anymore. Droid is here!</a:t>
            </a:r>
          </a:p>
          <a:p>
            <a:r>
              <a:rPr lang="en-US" dirty="0" smtClean="0"/>
              <a:t>Mobile Web Browser Improvements</a:t>
            </a:r>
          </a:p>
          <a:p>
            <a:pPr lvl="1"/>
            <a:r>
              <a:rPr lang="en-US" dirty="0" smtClean="0"/>
              <a:t>Browsers based on HTML5 and CSS3</a:t>
            </a:r>
          </a:p>
          <a:p>
            <a:pPr lvl="2"/>
            <a:r>
              <a:rPr lang="en-US" dirty="0" err="1" smtClean="0"/>
              <a:t>geolocation</a:t>
            </a:r>
            <a:r>
              <a:rPr lang="en-US" dirty="0" smtClean="0"/>
              <a:t> API </a:t>
            </a:r>
          </a:p>
          <a:p>
            <a:pPr lvl="2"/>
            <a:r>
              <a:rPr lang="en-US" dirty="0" err="1" smtClean="0"/>
              <a:t>appCache</a:t>
            </a:r>
            <a:r>
              <a:rPr lang="en-US" dirty="0" smtClean="0"/>
              <a:t>        </a:t>
            </a:r>
          </a:p>
          <a:p>
            <a:pPr lvl="2"/>
            <a:r>
              <a:rPr lang="en-US" dirty="0" smtClean="0"/>
              <a:t>native audio and video</a:t>
            </a:r>
          </a:p>
          <a:p>
            <a:pPr lvl="1"/>
            <a:r>
              <a:rPr lang="en-US" dirty="0" smtClean="0"/>
              <a:t>New Browser (Fennec)</a:t>
            </a:r>
          </a:p>
          <a:p>
            <a:pPr lvl="2"/>
            <a:r>
              <a:rPr lang="en-US" dirty="0" smtClean="0"/>
              <a:t>Runs on Android, Nokia, Windows Mobile devices</a:t>
            </a:r>
          </a:p>
          <a:p>
            <a:pPr lvl="2"/>
            <a:r>
              <a:rPr lang="en-US" dirty="0" smtClean="0"/>
              <a:t>Extendible with </a:t>
            </a:r>
            <a:r>
              <a:rPr lang="en-US" dirty="0" err="1" smtClean="0"/>
              <a:t>plugin</a:t>
            </a:r>
            <a:r>
              <a:rPr lang="en-US" dirty="0" smtClean="0"/>
              <a:t> architecture (</a:t>
            </a:r>
            <a:r>
              <a:rPr lang="en-US" dirty="0" err="1" smtClean="0"/>
              <a:t>zotero</a:t>
            </a:r>
            <a:r>
              <a:rPr lang="en-US" dirty="0" smtClean="0"/>
              <a:t>?)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Mobile Technologies, etc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4G Networks</a:t>
            </a:r>
          </a:p>
          <a:p>
            <a:pPr lvl="1"/>
            <a:r>
              <a:rPr lang="en-US" dirty="0" smtClean="0"/>
              <a:t>Time Warner D/L speed is about 7MB per second</a:t>
            </a:r>
          </a:p>
          <a:p>
            <a:pPr lvl="1"/>
            <a:r>
              <a:rPr lang="en-US" dirty="0" smtClean="0"/>
              <a:t>3G </a:t>
            </a:r>
            <a:r>
              <a:rPr lang="en-US" dirty="0" err="1" smtClean="0"/>
              <a:t>iphone</a:t>
            </a:r>
            <a:r>
              <a:rPr lang="en-US" dirty="0" smtClean="0"/>
              <a:t> gets about 5 MB per second</a:t>
            </a:r>
          </a:p>
          <a:p>
            <a:pPr lvl="1"/>
            <a:r>
              <a:rPr lang="en-US" dirty="0" err="1" smtClean="0"/>
              <a:t>WiMax</a:t>
            </a:r>
            <a:r>
              <a:rPr lang="en-US" dirty="0" smtClean="0"/>
              <a:t> , LTE two major players</a:t>
            </a:r>
          </a:p>
          <a:p>
            <a:pPr lvl="1"/>
            <a:r>
              <a:rPr lang="en-US" dirty="0" err="1" smtClean="0"/>
              <a:t>WiMax</a:t>
            </a:r>
            <a:r>
              <a:rPr lang="en-US" dirty="0" smtClean="0"/>
              <a:t> claims to get up to 10MBS, but with longer range (measured in miles instead of feet for hotspots)</a:t>
            </a:r>
          </a:p>
          <a:p>
            <a:pPr lvl="1"/>
            <a:r>
              <a:rPr lang="en-US" dirty="0" smtClean="0"/>
              <a:t>LTE  (long term evolution) 100-300MPS</a:t>
            </a:r>
          </a:p>
          <a:p>
            <a:pPr lvl="1"/>
            <a:r>
              <a:rPr lang="en-US" dirty="0" smtClean="0"/>
              <a:t>WWRF expects 4G will be a collection of technologies and protocols, not just one single standard.</a:t>
            </a:r>
          </a:p>
          <a:p>
            <a:pPr lvl="1"/>
            <a:r>
              <a:rPr lang="en-US" dirty="0" smtClean="0">
                <a:hlinkClick r:id="rId3"/>
              </a:rPr>
              <a:t>What you need to know about 4G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Mobile Technology, cont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Smarter Mobile Apps</a:t>
            </a:r>
          </a:p>
          <a:p>
            <a:endParaRPr lang="en-US" dirty="0" smtClean="0"/>
          </a:p>
        </p:txBody>
      </p:sp>
    </p:spTree>
    <p:controls>
      <p:control spid="1027" name="ShockwaveFlash1AgVideo" r:id="rId2" imgW="7694640" imgH="44956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terey_Fishermans_Whar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28600"/>
            <a:ext cx="8839200" cy="6477000"/>
          </a:xfrm>
          <a:prstGeom prst="rect">
            <a:avLst/>
          </a:prstGeom>
        </p:spPr>
      </p:pic>
      <p:pic>
        <p:nvPicPr>
          <p:cNvPr id="5" name="monterey.mp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this?</a:t>
            </a:r>
            <a:endParaRPr lang="en-US" dirty="0"/>
          </a:p>
        </p:txBody>
      </p:sp>
      <p:pic>
        <p:nvPicPr>
          <p:cNvPr id="4" name="Content Placeholder 3" descr="stella-artois-qr-cod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800" y="-552121"/>
            <a:ext cx="5105399" cy="74101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dimensional bar code</a:t>
            </a:r>
          </a:p>
          <a:p>
            <a:r>
              <a:rPr lang="en-US" dirty="0" smtClean="0"/>
              <a:t>Can represent up to 4000 characters</a:t>
            </a:r>
          </a:p>
          <a:p>
            <a:r>
              <a:rPr lang="en-US" dirty="0" smtClean="0"/>
              <a:t>Up to 3K binary data</a:t>
            </a:r>
          </a:p>
          <a:p>
            <a:endParaRPr lang="en-US" dirty="0"/>
          </a:p>
        </p:txBody>
      </p:sp>
      <p:pic>
        <p:nvPicPr>
          <p:cNvPr id="4" name="Picture 3" descr="qrcod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2743200"/>
            <a:ext cx="3844324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 Codes in the Library</a:t>
            </a:r>
            <a:endParaRPr lang="en-US" dirty="0"/>
          </a:p>
        </p:txBody>
      </p:sp>
      <p:pic>
        <p:nvPicPr>
          <p:cNvPr id="4" name="Content Placeholder 3" descr="bath_qr_code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263165"/>
            <a:ext cx="8153400" cy="55948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 Morning Keynote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Growing and Growing Up Digital: Net-Gen speaks</a:t>
            </a:r>
          </a:p>
          <a:p>
            <a:pPr lvl="1"/>
            <a:r>
              <a:rPr lang="en-US" dirty="0" smtClean="0"/>
              <a:t>Two high school students and a first year community college student</a:t>
            </a:r>
          </a:p>
          <a:p>
            <a:pPr lvl="1"/>
            <a:r>
              <a:rPr lang="en-US" dirty="0" smtClean="0"/>
              <a:t>Interviewed by Stephan Abrams, VP </a:t>
            </a:r>
            <a:r>
              <a:rPr lang="en-US" dirty="0" err="1" smtClean="0"/>
              <a:t>SirsiDynix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Mashups</a:t>
            </a:r>
            <a:r>
              <a:rPr lang="en-US" dirty="0" smtClean="0"/>
              <a:t> for library data</a:t>
            </a:r>
          </a:p>
          <a:p>
            <a:r>
              <a:rPr lang="en-US" dirty="0" smtClean="0"/>
              <a:t>Connecting Through “Lights, Camera, Action”</a:t>
            </a:r>
          </a:p>
          <a:p>
            <a:r>
              <a:rPr lang="en-US" dirty="0" smtClean="0"/>
              <a:t>Mobile Gadgets and Apps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Mashups</a:t>
            </a:r>
            <a:r>
              <a:rPr lang="en-US" dirty="0" smtClean="0"/>
              <a:t> for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What: A web application that combines data from more than one source into a single site</a:t>
            </a:r>
          </a:p>
          <a:p>
            <a:pPr lvl="1"/>
            <a:r>
              <a:rPr lang="en-US" dirty="0" smtClean="0"/>
              <a:t>35% of </a:t>
            </a:r>
            <a:r>
              <a:rPr lang="en-US" dirty="0" err="1" smtClean="0"/>
              <a:t>mashups</a:t>
            </a:r>
            <a:r>
              <a:rPr lang="en-US" dirty="0" smtClean="0"/>
              <a:t> are mapping </a:t>
            </a:r>
            <a:r>
              <a:rPr lang="en-US" dirty="0" err="1" smtClean="0"/>
              <a:t>mashups</a:t>
            </a:r>
            <a:endParaRPr lang="en-US" dirty="0" smtClean="0"/>
          </a:p>
          <a:p>
            <a:r>
              <a:rPr lang="en-US" dirty="0" smtClean="0"/>
              <a:t>Why: Let someone else be the data steward (</a:t>
            </a:r>
            <a:r>
              <a:rPr lang="en-US" dirty="0" err="1" smtClean="0"/>
              <a:t>google</a:t>
            </a:r>
            <a:r>
              <a:rPr lang="en-US" dirty="0" smtClean="0"/>
              <a:t> does a good job of managing map data)</a:t>
            </a:r>
          </a:p>
          <a:p>
            <a:r>
              <a:rPr lang="en-US" dirty="0" smtClean="0"/>
              <a:t>How:</a:t>
            </a:r>
          </a:p>
          <a:p>
            <a:pPr lvl="1"/>
            <a:r>
              <a:rPr lang="en-US" dirty="0" smtClean="0"/>
              <a:t>Look for sources of data via open APIs</a:t>
            </a:r>
          </a:p>
          <a:p>
            <a:pPr lvl="1"/>
            <a:r>
              <a:rPr lang="en-US" dirty="0" smtClean="0"/>
              <a:t>Tools:  Yahoo Pipes, Dapper, Open </a:t>
            </a:r>
            <a:r>
              <a:rPr lang="en-US" dirty="0" err="1" smtClean="0"/>
              <a:t>Kapow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Mashups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Yahoo Pipes Demo</a:t>
            </a:r>
          </a:p>
          <a:p>
            <a:pPr lvl="1"/>
            <a:r>
              <a:rPr lang="en-US" dirty="0" smtClean="0">
                <a:hlinkClick r:id="rId3"/>
              </a:rPr>
              <a:t>Google Image Search</a:t>
            </a:r>
            <a:endParaRPr lang="en-US" dirty="0" smtClean="0"/>
          </a:p>
          <a:p>
            <a:pPr lvl="1"/>
            <a:r>
              <a:rPr lang="en-US" dirty="0" smtClean="0"/>
              <a:t>Find something you like, use “View Source”</a:t>
            </a:r>
          </a:p>
          <a:p>
            <a:pPr lvl="1"/>
            <a:r>
              <a:rPr lang="en-US" dirty="0" smtClean="0"/>
              <a:t>Modify and save</a:t>
            </a:r>
          </a:p>
          <a:p>
            <a:pPr lvl="1"/>
            <a:r>
              <a:rPr lang="en-US" dirty="0" smtClean="0"/>
              <a:t>Output results as RSS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Mashups</a:t>
            </a:r>
            <a:r>
              <a:rPr lang="en-US" dirty="0" smtClean="0"/>
              <a:t> AT MANN</a:t>
            </a:r>
            <a:endParaRPr lang="en-US" dirty="0"/>
          </a:p>
        </p:txBody>
      </p:sp>
      <p:pic>
        <p:nvPicPr>
          <p:cNvPr id="4" name="Content Placeholder 3" descr="lobby_displa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1223169"/>
            <a:ext cx="7513108" cy="56348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Lights, Camera,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Library 101</a:t>
            </a:r>
          </a:p>
          <a:p>
            <a:r>
              <a:rPr lang="en-US" dirty="0" smtClean="0"/>
              <a:t>Michael Porter (aka </a:t>
            </a:r>
            <a:r>
              <a:rPr lang="en-US" dirty="0" err="1" smtClean="0"/>
              <a:t>Libraryman</a:t>
            </a:r>
            <a:r>
              <a:rPr lang="en-US" dirty="0" smtClean="0"/>
              <a:t>)</a:t>
            </a:r>
          </a:p>
          <a:p>
            <a:r>
              <a:rPr lang="en-US" dirty="0" smtClean="0"/>
              <a:t>David Lee King</a:t>
            </a:r>
          </a:p>
          <a:p>
            <a:r>
              <a:rPr lang="en-US" dirty="0" smtClean="0">
                <a:hlinkClick r:id="rId3"/>
              </a:rPr>
              <a:t>The Website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libraryma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057399" y="2890837"/>
            <a:ext cx="2509837" cy="2509837"/>
          </a:xfrm>
          <a:prstGeom prst="rect">
            <a:avLst/>
          </a:prstGeom>
        </p:spPr>
      </p:pic>
      <p:pic>
        <p:nvPicPr>
          <p:cNvPr id="5" name="Picture 4" descr="librarym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3200" y="2057400"/>
            <a:ext cx="2378964" cy="3824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Gadgets,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Bluff the Internet Librarian</a:t>
            </a:r>
          </a:p>
          <a:p>
            <a:r>
              <a:rPr lang="en-US" dirty="0" smtClean="0"/>
              <a:t>Take off on NPR “Wait, Wait, Don’t Tell Me”</a:t>
            </a:r>
          </a:p>
          <a:p>
            <a:pPr lvl="1"/>
            <a:r>
              <a:rPr lang="en-US" dirty="0" err="1" smtClean="0"/>
              <a:t>iPhone</a:t>
            </a:r>
            <a:r>
              <a:rPr lang="en-US" dirty="0" smtClean="0"/>
              <a:t> charger using a bicycle</a:t>
            </a:r>
          </a:p>
          <a:p>
            <a:pPr lvl="1"/>
            <a:r>
              <a:rPr lang="en-US" dirty="0" err="1" smtClean="0">
                <a:hlinkClick r:id="rId3"/>
              </a:rPr>
              <a:t>Microvision</a:t>
            </a:r>
            <a:r>
              <a:rPr lang="en-US" dirty="0" smtClean="0">
                <a:hlinkClick r:id="rId3"/>
              </a:rPr>
              <a:t> Pico Projector</a:t>
            </a:r>
            <a:endParaRPr lang="en-US" dirty="0" smtClean="0"/>
          </a:p>
          <a:p>
            <a:pPr lvl="1"/>
            <a:r>
              <a:rPr lang="en-US" dirty="0" smtClean="0"/>
              <a:t>Warning…Creepy content ahead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a_ot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52400"/>
            <a:ext cx="87630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Creepy Content…cover your eyes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19800"/>
            <a:ext cx="8686800" cy="533401"/>
          </a:xfrm>
        </p:spPr>
        <p:txBody>
          <a:bodyPr/>
          <a:lstStyle/>
          <a:p>
            <a:pPr marL="342900" lvl="1" indent="-342900">
              <a:buFont typeface="Wingdings 2"/>
              <a:buChar char=""/>
            </a:pPr>
            <a:r>
              <a:rPr lang="en-US" dirty="0" smtClean="0">
                <a:hlinkClick r:id="rId3"/>
              </a:rPr>
              <a:t>Bluetooth Spyware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seaotter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295400"/>
            <a:ext cx="5067300" cy="483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Gadgets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Augmented Reality</a:t>
            </a:r>
          </a:p>
          <a:p>
            <a:pPr lvl="1"/>
            <a:r>
              <a:rPr lang="en-US" dirty="0" smtClean="0"/>
              <a:t>an information layer placed over what you see.</a:t>
            </a:r>
          </a:p>
          <a:p>
            <a:r>
              <a:rPr lang="en-US" dirty="0" smtClean="0"/>
              <a:t>LAYAR</a:t>
            </a:r>
          </a:p>
          <a:p>
            <a:pPr lvl="1"/>
            <a:r>
              <a:rPr lang="en-US" dirty="0" smtClean="0"/>
              <a:t>Augmented Reality Browser (Android/</a:t>
            </a:r>
            <a:r>
              <a:rPr lang="en-US" dirty="0" err="1" smtClean="0"/>
              <a:t>iPhone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203 data layers available now</a:t>
            </a:r>
          </a:p>
          <a:p>
            <a:r>
              <a:rPr lang="en-US" dirty="0" smtClean="0"/>
              <a:t>Purdue has AR arboretum tour and campus map</a:t>
            </a:r>
          </a:p>
          <a:p>
            <a:r>
              <a:rPr lang="en-US" dirty="0" smtClean="0"/>
              <a:t>Available now. Search </a:t>
            </a:r>
            <a:r>
              <a:rPr lang="en-US" dirty="0" err="1" smtClean="0"/>
              <a:t>iPhone</a:t>
            </a:r>
            <a:r>
              <a:rPr lang="en-US" dirty="0" smtClean="0"/>
              <a:t> </a:t>
            </a:r>
            <a:r>
              <a:rPr lang="en-US" dirty="0" err="1" smtClean="0"/>
              <a:t>AppStore</a:t>
            </a:r>
            <a:r>
              <a:rPr lang="en-US" dirty="0" smtClean="0"/>
              <a:t> for “Augmented Reality”…~50 apps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Gadgets,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controls>
      <p:control spid="2050" name="ShockwaveFlash1AgVideo" r:id="rId2" imgW="8535960" imgH="51814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Gadgets, DEMO 2</a:t>
            </a:r>
            <a:endParaRPr lang="en-US" dirty="0"/>
          </a:p>
        </p:txBody>
      </p:sp>
    </p:spTree>
    <p:controls>
      <p:control spid="3074" name="ShockwaveFlash1AgVideo" r:id="rId2" imgW="8228160" imgH="51814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Gadgets DEMO</a:t>
            </a:r>
            <a:endParaRPr lang="en-US" dirty="0"/>
          </a:p>
        </p:txBody>
      </p:sp>
    </p:spTree>
    <p:controls>
      <p:control spid="4098" name="ShockwaveFlash1AgVideo" r:id="rId2" imgW="8380440" imgH="510552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Wave</a:t>
            </a:r>
          </a:p>
          <a:p>
            <a:pPr lvl="1"/>
            <a:r>
              <a:rPr lang="en-US" dirty="0" smtClean="0"/>
              <a:t>Who has it?  Add your name to this wiki page:</a:t>
            </a:r>
          </a:p>
          <a:p>
            <a:pPr lvl="1"/>
            <a:r>
              <a:rPr lang="en-US" dirty="0" smtClean="0">
                <a:hlinkClick r:id="rId3"/>
              </a:rPr>
              <a:t>https://confluence.cornell.edu/x/RxHjBg</a:t>
            </a:r>
            <a:endParaRPr lang="en-US" dirty="0" smtClean="0"/>
          </a:p>
          <a:p>
            <a:r>
              <a:rPr lang="en-US" dirty="0" smtClean="0"/>
              <a:t>Never put your car keys in your checked baggage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on Wiki with notes and </a:t>
            </a:r>
            <a:r>
              <a:rPr lang="en-US" smtClean="0"/>
              <a:t>all links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t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(ELSE) </a:t>
            </a:r>
            <a:r>
              <a:rPr lang="en-US" dirty="0" err="1" smtClean="0"/>
              <a:t>attendeD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~1000 attendees, 185 speakers/moderators</a:t>
            </a:r>
          </a:p>
          <a:p>
            <a:r>
              <a:rPr lang="en-US" dirty="0" smtClean="0"/>
              <a:t>Academic Librarians</a:t>
            </a:r>
          </a:p>
          <a:p>
            <a:r>
              <a:rPr lang="en-US" dirty="0" smtClean="0"/>
              <a:t>Public Librarians</a:t>
            </a:r>
          </a:p>
          <a:p>
            <a:r>
              <a:rPr lang="en-US" dirty="0" smtClean="0"/>
              <a:t>Corporate Librarians</a:t>
            </a:r>
          </a:p>
          <a:p>
            <a:r>
              <a:rPr lang="en-US" dirty="0" smtClean="0"/>
              <a:t>Commercial Vendor Reps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phenomenon that is twitter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Follow what was going on using #IL2009</a:t>
            </a:r>
          </a:p>
          <a:p>
            <a:r>
              <a:rPr lang="en-US" dirty="0" smtClean="0"/>
              <a:t>Guess how many “tweets” were posted?</a:t>
            </a:r>
          </a:p>
          <a:p>
            <a:r>
              <a:rPr lang="en-US" dirty="0" smtClean="0"/>
              <a:t>Archive of twitter stream </a:t>
            </a:r>
            <a:r>
              <a:rPr lang="en-US" dirty="0" smtClean="0">
                <a:hlinkClick r:id="rId3"/>
              </a:rPr>
              <a:t>linky</a:t>
            </a:r>
            <a:endParaRPr lang="en-US" dirty="0" smtClean="0"/>
          </a:p>
          <a:p>
            <a:r>
              <a:rPr lang="en-US" dirty="0" smtClean="0"/>
              <a:t>Was able to follow other concurrent sessions</a:t>
            </a:r>
          </a:p>
          <a:p>
            <a:r>
              <a:rPr lang="en-US" dirty="0" smtClean="0"/>
              <a:t>Wireless performance, even room temperature was monitored and addressed via twitter</a:t>
            </a:r>
          </a:p>
          <a:p>
            <a:r>
              <a:rPr lang="en-US" dirty="0" smtClean="0"/>
              <a:t>Found someone to have lunch with on Monday</a:t>
            </a:r>
          </a:p>
          <a:p>
            <a:r>
              <a:rPr lang="en-US" dirty="0" smtClean="0"/>
              <a:t>Found lots of related links (</a:t>
            </a:r>
            <a:r>
              <a:rPr lang="en-US" dirty="0" smtClean="0">
                <a:hlinkClick r:id="rId4"/>
              </a:rPr>
              <a:t>Clay </a:t>
            </a:r>
            <a:r>
              <a:rPr lang="en-US" dirty="0" err="1" smtClean="0">
                <a:hlinkClick r:id="rId4"/>
              </a:rPr>
              <a:t>Shirky</a:t>
            </a:r>
            <a:r>
              <a:rPr lang="en-US" dirty="0" smtClean="0">
                <a:hlinkClick r:id="rId4"/>
              </a:rPr>
              <a:t> video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 Keynote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Digital Publishing, Preservation, &amp; Practices</a:t>
            </a:r>
          </a:p>
          <a:p>
            <a:r>
              <a:rPr lang="en-US" dirty="0" err="1" smtClean="0"/>
              <a:t>Vint</a:t>
            </a:r>
            <a:r>
              <a:rPr lang="en-US" dirty="0" smtClean="0"/>
              <a:t> Cerf interviewed by Paul </a:t>
            </a:r>
            <a:r>
              <a:rPr lang="en-US" dirty="0" err="1" smtClean="0"/>
              <a:t>Holdengraber</a:t>
            </a:r>
            <a:endParaRPr lang="en-US" dirty="0" smtClean="0"/>
          </a:p>
          <a:p>
            <a:pPr lvl="1"/>
            <a:r>
              <a:rPr lang="en-US" dirty="0" smtClean="0"/>
              <a:t>Streamed/recorded on ustream.tv</a:t>
            </a:r>
          </a:p>
          <a:p>
            <a:pPr lvl="1"/>
            <a:r>
              <a:rPr lang="en-US" dirty="0" smtClean="0">
                <a:hlinkClick r:id="rId3"/>
              </a:rPr>
              <a:t>http://www.ustream.tv/recorded/2435118</a:t>
            </a:r>
            <a:endParaRPr lang="en-US" dirty="0" smtClean="0"/>
          </a:p>
          <a:p>
            <a:r>
              <a:rPr lang="en-US" dirty="0" smtClean="0"/>
              <a:t>Invented (along with Bob Kahn) TCP/IP in Aug. 1973</a:t>
            </a:r>
          </a:p>
          <a:p>
            <a:r>
              <a:rPr lang="en-US" dirty="0" smtClean="0"/>
              <a:t>Currently Chief Internet Evangelist at Google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KeyNote</a:t>
            </a:r>
            <a:r>
              <a:rPr lang="en-US" dirty="0" smtClean="0"/>
              <a:t> Take 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was originally “Googol” but an attorney spelled it incorrectly when filing incorporation papers</a:t>
            </a:r>
          </a:p>
          <a:p>
            <a:r>
              <a:rPr lang="en-US" dirty="0" smtClean="0"/>
              <a:t>Cerf: “People asked what religion I am.  It’s easy. I’m Geek Orthodox”</a:t>
            </a:r>
          </a:p>
          <a:p>
            <a:r>
              <a:rPr lang="en-US" dirty="0" smtClean="0"/>
              <a:t>Cerf: “I’m convinced that the Internet still has 99% of it’s possibilities left to be discovered.”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2596</TotalTime>
  <Words>2188</Words>
  <Application>Microsoft Office PowerPoint</Application>
  <PresentationFormat>On-screen Show (4:3)</PresentationFormat>
  <Paragraphs>349</Paragraphs>
  <Slides>46</Slides>
  <Notes>46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  <vt:variant>
        <vt:lpstr>Custom Shows</vt:lpstr>
      </vt:variant>
      <vt:variant>
        <vt:i4>1</vt:i4>
      </vt:variant>
    </vt:vector>
  </HeadingPairs>
  <TitlesOfParts>
    <vt:vector size="48" baseType="lpstr">
      <vt:lpstr>Trek</vt:lpstr>
      <vt:lpstr>Emerging Technologies and the mobile Library:  Take Aways from the internet Library 2009 Conference</vt:lpstr>
      <vt:lpstr>Slide 2</vt:lpstr>
      <vt:lpstr>Slide 3</vt:lpstr>
      <vt:lpstr>Slide 4</vt:lpstr>
      <vt:lpstr>Slide 5</vt:lpstr>
      <vt:lpstr>Who (ELSE) attendeD</vt:lpstr>
      <vt:lpstr>The phenomenon that is twitter</vt:lpstr>
      <vt:lpstr>Monday Keynote</vt:lpstr>
      <vt:lpstr>KeyNote Take AWays</vt:lpstr>
      <vt:lpstr>Take Aways, cont.</vt:lpstr>
      <vt:lpstr>Take AWays, cont</vt:lpstr>
      <vt:lpstr>Monday Sessions</vt:lpstr>
      <vt:lpstr>iGoogle Gadgets for the Library</vt:lpstr>
      <vt:lpstr>Data visualization</vt:lpstr>
      <vt:lpstr>Evaluating, recommending Web 2.0 tools</vt:lpstr>
      <vt:lpstr>Tuesday Keynote</vt:lpstr>
      <vt:lpstr>Tuesday Sessions: Mobile Technologies</vt:lpstr>
      <vt:lpstr>Mobile Technology Statistics</vt:lpstr>
      <vt:lpstr>More Statistics</vt:lpstr>
      <vt:lpstr>Mobile Web statistics, cont </vt:lpstr>
      <vt:lpstr>Statistics are Boring</vt:lpstr>
      <vt:lpstr>Native Apps vs. Mobile WEB Apps </vt:lpstr>
      <vt:lpstr>Native Apps</vt:lpstr>
      <vt:lpstr>MobILE Apps</vt:lpstr>
      <vt:lpstr>Influencing factors for where it’s going</vt:lpstr>
      <vt:lpstr>Mobile Development Best Practices</vt:lpstr>
      <vt:lpstr>Future of Mobile Technologies </vt:lpstr>
      <vt:lpstr>Future of Mobile Technologies, etc</vt:lpstr>
      <vt:lpstr>Future of Mobile Technology, cont</vt:lpstr>
      <vt:lpstr>What is this?</vt:lpstr>
      <vt:lpstr>QR Codes</vt:lpstr>
      <vt:lpstr>QR Codes in the Library</vt:lpstr>
      <vt:lpstr>Wednesday Morning Keynote</vt:lpstr>
      <vt:lpstr>Wednesday Sessions</vt:lpstr>
      <vt:lpstr>Data Mashups for Libraries</vt:lpstr>
      <vt:lpstr>Data Mashups</vt:lpstr>
      <vt:lpstr>Data Mashups AT MANN</vt:lpstr>
      <vt:lpstr>Lights, Camera, Action</vt:lpstr>
      <vt:lpstr>Gadgets, Games</vt:lpstr>
      <vt:lpstr>Creepy Content…cover your eyes</vt:lpstr>
      <vt:lpstr>More Gadgets</vt:lpstr>
      <vt:lpstr>Gadgets, Demo</vt:lpstr>
      <vt:lpstr>Gadgets, DEMO 2</vt:lpstr>
      <vt:lpstr>Gadgets DEMO</vt:lpstr>
      <vt:lpstr>Additional Takeaways</vt:lpstr>
      <vt:lpstr>Thanks</vt:lpstr>
      <vt:lpstr>Custom Show 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Librarian 2009</dc:title>
  <dc:creator>John Fereira</dc:creator>
  <cp:lastModifiedBy>John Fereira</cp:lastModifiedBy>
  <cp:revision>151</cp:revision>
  <dcterms:created xsi:type="dcterms:W3CDTF">2009-11-02T13:46:35Z</dcterms:created>
  <dcterms:modified xsi:type="dcterms:W3CDTF">2009-11-16T19:09:13Z</dcterms:modified>
</cp:coreProperties>
</file>