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79" r:id="rId2"/>
    <p:sldId id="273" r:id="rId3"/>
    <p:sldId id="261" r:id="rId4"/>
    <p:sldId id="287" r:id="rId5"/>
    <p:sldId id="293" r:id="rId6"/>
    <p:sldId id="294" r:id="rId7"/>
    <p:sldId id="290" r:id="rId8"/>
    <p:sldId id="295" r:id="rId9"/>
    <p:sldId id="264" r:id="rId10"/>
    <p:sldId id="285" r:id="rId11"/>
    <p:sldId id="286"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Elly" id="{83841450-DDA8-3D43-8505-68C7525CED63}">
          <p14:sldIdLst>
            <p14:sldId id="279"/>
            <p14:sldId id="273"/>
            <p14:sldId id="261"/>
            <p14:sldId id="287"/>
            <p14:sldId id="293"/>
            <p14:sldId id="294"/>
            <p14:sldId id="290"/>
            <p14:sldId id="295"/>
          </p14:sldIdLst>
        </p14:section>
        <p14:section name="Kathy" id="{46B37D77-D417-4545-9421-D1B350DD4541}">
          <p14:sldIdLst>
            <p14:sldId id="264"/>
            <p14:sldId id="285"/>
            <p14:sldId id="286"/>
          </p14:sldIdLst>
        </p14:section>
      </p14:section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Elly Cramer"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prn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341" autoAdjust="0"/>
    <p:restoredTop sz="79863" autoAdjust="0"/>
  </p:normalViewPr>
  <p:slideViewPr>
    <p:cSldViewPr>
      <p:cViewPr>
        <p:scale>
          <a:sx n="75" d="100"/>
          <a:sy n="75" d="100"/>
        </p:scale>
        <p:origin x="-2064" y="-25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notesMaster" Target="notesMasters/notesMaster1.xml"/><Relationship Id="rId14" Type="http://schemas.openxmlformats.org/officeDocument/2006/relationships/printerSettings" Target="printerSettings/printerSettings1.bin"/><Relationship Id="rId15" Type="http://schemas.openxmlformats.org/officeDocument/2006/relationships/commentAuthors" Target="commentAuthors.xml"/><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978EADE-748C-484C-B0E3-5CF94C50FEE6}" type="datetimeFigureOut">
              <a:rPr lang="en-US" smtClean="0"/>
              <a:t>7/12/11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E8394F9-477B-E745-96B8-B2EEE2E2810A}" type="slidenum">
              <a:rPr lang="en-US" smtClean="0"/>
              <a:t>‹#›</a:t>
            </a:fld>
            <a:endParaRPr lang="en-US"/>
          </a:p>
        </p:txBody>
      </p:sp>
    </p:spTree>
    <p:extLst>
      <p:ext uri="{BB962C8B-B14F-4D97-AF65-F5344CB8AC3E}">
        <p14:creationId xmlns:p14="http://schemas.microsoft.com/office/powerpoint/2010/main" val="204650558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14350">
              <a:defRPr/>
            </a:pPr>
            <a:r>
              <a:rPr lang="en-US" baseline="0" dirty="0" smtClean="0"/>
              <a:t>Both this presentation and the project are a collaborative effort and represents the work of many people….</a:t>
            </a:r>
            <a:endParaRPr lang="en-US" b="1" dirty="0" smtClean="0"/>
          </a:p>
          <a:p>
            <a:endParaRPr lang="en-US" b="1" dirty="0" smtClean="0"/>
          </a:p>
          <a:p>
            <a:r>
              <a:rPr lang="en-US" b="1" dirty="0" smtClean="0"/>
              <a:t>Target</a:t>
            </a:r>
            <a:r>
              <a:rPr lang="en-US" b="1" baseline="0" dirty="0" smtClean="0"/>
              <a:t> Audience</a:t>
            </a:r>
            <a:r>
              <a:rPr lang="en-US" baseline="0" dirty="0" smtClean="0"/>
              <a:t>:  Potential VIVO users, local faculty members, administrators, public</a:t>
            </a:r>
          </a:p>
          <a:p>
            <a:endParaRPr lang="en-US" baseline="0" dirty="0" smtClean="0"/>
          </a:p>
          <a:p>
            <a:r>
              <a:rPr lang="en-US" b="1" baseline="0" dirty="0" smtClean="0"/>
              <a:t>Presentation Goals</a:t>
            </a:r>
            <a:r>
              <a:rPr lang="en-US" baseline="0" dirty="0" smtClean="0"/>
              <a:t>:  To provide a general overview of the VIVO project.  How VIVO will be implemented at a local level and how local installations will feed the national network.  To provide general information about VIVOs main features, functionalities, and advantages</a:t>
            </a:r>
          </a:p>
        </p:txBody>
      </p:sp>
      <p:sp>
        <p:nvSpPr>
          <p:cNvPr id="4" name="Slide Number Placeholder 3"/>
          <p:cNvSpPr>
            <a:spLocks noGrp="1"/>
          </p:cNvSpPr>
          <p:nvPr>
            <p:ph type="sldNum" sz="quarter" idx="10"/>
          </p:nvPr>
        </p:nvSpPr>
        <p:spPr/>
        <p:txBody>
          <a:bodyPr/>
          <a:lstStyle/>
          <a:p>
            <a:fld id="{FA950839-E471-4DE3-B0A7-A12D4C257F42}" type="slidenum">
              <a:rPr lang="en-US" smtClean="0"/>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b="1" dirty="0" smtClean="0"/>
              <a:t>What is VIVO?</a:t>
            </a:r>
          </a:p>
          <a:p>
            <a:pPr>
              <a:spcBef>
                <a:spcPct val="0"/>
              </a:spcBef>
            </a:pPr>
            <a:endParaRPr lang="en-US" dirty="0" smtClean="0"/>
          </a:p>
          <a:p>
            <a:pPr>
              <a:spcBef>
                <a:spcPct val="0"/>
              </a:spcBef>
            </a:pPr>
            <a:r>
              <a:rPr lang="en-US" dirty="0" smtClean="0"/>
              <a:t>It’s a semantic web application</a:t>
            </a:r>
            <a:r>
              <a:rPr lang="en-US" baseline="0" dirty="0" smtClean="0"/>
              <a:t> with consistent contextual rich profiles that display publications, teaching, service and professional affiliations.  Faceted search for fast and meaningful results.</a:t>
            </a:r>
          </a:p>
          <a:p>
            <a:pPr>
              <a:spcBef>
                <a:spcPct val="0"/>
              </a:spcBef>
            </a:pPr>
            <a:r>
              <a:rPr lang="en-US" baseline="0" dirty="0" smtClean="0"/>
              <a:t>---------</a:t>
            </a:r>
            <a:endParaRPr lang="en-US" dirty="0" smtClean="0"/>
          </a:p>
          <a:p>
            <a:pPr>
              <a:spcBef>
                <a:spcPct val="0"/>
              </a:spcBef>
            </a:pPr>
            <a:endParaRPr lang="en-US" dirty="0" smtClean="0"/>
          </a:p>
          <a:p>
            <a:pPr>
              <a:spcBef>
                <a:spcPct val="0"/>
              </a:spcBef>
              <a:buFontTx/>
              <a:buChar char="•"/>
            </a:pPr>
            <a:r>
              <a:rPr lang="en-US" dirty="0" smtClean="0"/>
              <a:t> Foster team science by providing </a:t>
            </a:r>
            <a:r>
              <a:rPr lang="en-US" b="1" dirty="0" smtClean="0"/>
              <a:t>tools for identifying potential collaborators</a:t>
            </a:r>
            <a:r>
              <a:rPr lang="en-US" dirty="0" smtClean="0"/>
              <a:t>.</a:t>
            </a:r>
          </a:p>
          <a:p>
            <a:pPr>
              <a:spcBef>
                <a:spcPct val="0"/>
              </a:spcBef>
              <a:buFontTx/>
              <a:buChar char="•"/>
            </a:pPr>
            <a:r>
              <a:rPr lang="en-US" dirty="0" smtClean="0"/>
              <a:t> Improve collaboration by creating tools using this information for enhancing new and existing teams.</a:t>
            </a:r>
          </a:p>
          <a:p>
            <a:pPr>
              <a:spcBef>
                <a:spcPct val="0"/>
              </a:spcBef>
              <a:buFontTx/>
              <a:buChar char="•"/>
            </a:pPr>
            <a:r>
              <a:rPr lang="en-US" baseline="0" dirty="0" smtClean="0"/>
              <a:t> Not limited to science – at Cornell, VIVO covers all disciplines across the entire institution</a:t>
            </a:r>
            <a:endParaRPr lang="en-US" dirty="0" smtClean="0"/>
          </a:p>
          <a:p>
            <a:pPr>
              <a:spcBef>
                <a:spcPct val="0"/>
              </a:spcBef>
              <a:buFontTx/>
              <a:buChar char="•"/>
            </a:pPr>
            <a:endParaRPr lang="en-US" dirty="0" smtClean="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0A79970-1C34-45C8-96A5-8331D85D4DBE}" type="slidenum">
              <a:rPr lang="en-US"/>
              <a:pPr fontAlgn="base">
                <a:spcBef>
                  <a:spcPct val="0"/>
                </a:spcBef>
                <a:spcAft>
                  <a:spcPct val="0"/>
                </a:spcAft>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VIVO</a:t>
            </a:r>
            <a:r>
              <a:rPr lang="en-US" baseline="0" dirty="0" smtClean="0"/>
              <a:t> Search – between campuses, states, agencies, consortiums, international</a:t>
            </a:r>
            <a:endParaRPr lang="en-US" dirty="0"/>
          </a:p>
        </p:txBody>
      </p:sp>
      <p:sp>
        <p:nvSpPr>
          <p:cNvPr id="4" name="Slide Number Placeholder 3"/>
          <p:cNvSpPr>
            <a:spLocks noGrp="1"/>
          </p:cNvSpPr>
          <p:nvPr>
            <p:ph type="sldNum" sz="quarter" idx="10"/>
          </p:nvPr>
        </p:nvSpPr>
        <p:spPr/>
        <p:txBody>
          <a:bodyPr/>
          <a:lstStyle/>
          <a:p>
            <a:fld id="{BE8394F9-477B-E745-96B8-B2EEE2E2810A}" type="slidenum">
              <a:rPr lang="en-US" smtClean="0"/>
              <a:t>3</a:t>
            </a:fld>
            <a:endParaRPr lang="en-US"/>
          </a:p>
        </p:txBody>
      </p:sp>
    </p:spTree>
    <p:extLst>
      <p:ext uri="{BB962C8B-B14F-4D97-AF65-F5344CB8AC3E}">
        <p14:creationId xmlns:p14="http://schemas.microsoft.com/office/powerpoint/2010/main" val="13600063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Triples: 9,835,291</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Jan</a:t>
            </a:r>
            <a:r>
              <a:rPr lang="en-US" sz="1200" kern="1200" baseline="0" dirty="0" smtClean="0">
                <a:solidFill>
                  <a:schemeClr val="tx1"/>
                </a:solidFill>
                <a:effectLst/>
                <a:latin typeface="+mn-lt"/>
                <a:ea typeface="+mn-ea"/>
                <a:cs typeface="+mn-cs"/>
              </a:rPr>
              <a:t> 1 -  June 1:  172, 219 unique visitors</a:t>
            </a: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BE8394F9-477B-E745-96B8-B2EEE2E2810A}" type="slidenum">
              <a:rPr lang="en-US" smtClean="0"/>
              <a:t>4</a:t>
            </a:fld>
            <a:endParaRPr lang="en-US"/>
          </a:p>
        </p:txBody>
      </p:sp>
    </p:spTree>
    <p:extLst>
      <p:ext uri="{BB962C8B-B14F-4D97-AF65-F5344CB8AC3E}">
        <p14:creationId xmlns:p14="http://schemas.microsoft.com/office/powerpoint/2010/main" val="13600063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Find by subclasses,</a:t>
            </a:r>
            <a:r>
              <a:rPr lang="en-US" sz="1200" kern="1200" baseline="0" dirty="0" smtClean="0">
                <a:solidFill>
                  <a:schemeClr val="tx1"/>
                </a:solidFill>
                <a:effectLst/>
                <a:latin typeface="+mn-lt"/>
                <a:ea typeface="+mn-ea"/>
                <a:cs typeface="+mn-cs"/>
              </a:rPr>
              <a:t> s</a:t>
            </a:r>
            <a:r>
              <a:rPr lang="en-US" sz="1200" kern="1200" dirty="0" smtClean="0">
                <a:solidFill>
                  <a:schemeClr val="tx1"/>
                </a:solidFill>
                <a:effectLst/>
                <a:latin typeface="+mn-lt"/>
                <a:ea typeface="+mn-ea"/>
                <a:cs typeface="+mn-cs"/>
              </a:rPr>
              <a:t>ubject area, department, courses.</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Upcoming </a:t>
            </a:r>
            <a:r>
              <a:rPr lang="en-US" sz="1200" kern="1200" dirty="0" err="1" smtClean="0">
                <a:solidFill>
                  <a:schemeClr val="tx1"/>
                </a:solidFill>
                <a:effectLst/>
                <a:latin typeface="+mn-lt"/>
                <a:ea typeface="+mn-ea"/>
                <a:cs typeface="+mn-cs"/>
              </a:rPr>
              <a:t>viz</a:t>
            </a:r>
            <a:r>
              <a:rPr lang="en-US" sz="1200" kern="1200" dirty="0" smtClean="0">
                <a:solidFill>
                  <a:schemeClr val="tx1"/>
                </a:solidFill>
                <a:effectLst/>
                <a:latin typeface="+mn-lt"/>
                <a:ea typeface="+mn-ea"/>
                <a:cs typeface="+mn-cs"/>
              </a:rPr>
              <a:t>: Map</a:t>
            </a:r>
            <a:r>
              <a:rPr lang="en-US" sz="1200" kern="1200" baseline="0" dirty="0" smtClean="0">
                <a:solidFill>
                  <a:schemeClr val="tx1"/>
                </a:solidFill>
                <a:effectLst/>
                <a:latin typeface="+mn-lt"/>
                <a:ea typeface="+mn-ea"/>
                <a:cs typeface="+mn-cs"/>
              </a:rPr>
              <a:t> of Science (</a:t>
            </a:r>
            <a:r>
              <a:rPr lang="en-US" sz="1200" kern="1200" baseline="0" smtClean="0">
                <a:solidFill>
                  <a:schemeClr val="tx1"/>
                </a:solidFill>
                <a:effectLst/>
                <a:latin typeface="+mn-lt"/>
                <a:ea typeface="+mn-ea"/>
                <a:cs typeface="+mn-cs"/>
              </a:rPr>
              <a:t>org structure)</a:t>
            </a:r>
            <a:endParaRPr lang="en-US" dirty="0"/>
          </a:p>
        </p:txBody>
      </p:sp>
      <p:sp>
        <p:nvSpPr>
          <p:cNvPr id="4" name="Slide Number Placeholder 3"/>
          <p:cNvSpPr>
            <a:spLocks noGrp="1"/>
          </p:cNvSpPr>
          <p:nvPr>
            <p:ph type="sldNum" sz="quarter" idx="10"/>
          </p:nvPr>
        </p:nvSpPr>
        <p:spPr/>
        <p:txBody>
          <a:bodyPr/>
          <a:lstStyle/>
          <a:p>
            <a:fld id="{BE8394F9-477B-E745-96B8-B2EEE2E2810A}" type="slidenum">
              <a:rPr lang="en-US" smtClean="0"/>
              <a:t>5</a:t>
            </a:fld>
            <a:endParaRPr lang="en-US"/>
          </a:p>
        </p:txBody>
      </p:sp>
    </p:spTree>
    <p:extLst>
      <p:ext uri="{BB962C8B-B14F-4D97-AF65-F5344CB8AC3E}">
        <p14:creationId xmlns:p14="http://schemas.microsoft.com/office/powerpoint/2010/main" val="13600063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Hr</a:t>
            </a:r>
            <a:endParaRPr lang="en-US" dirty="0" smtClean="0"/>
          </a:p>
          <a:p>
            <a:r>
              <a:rPr lang="en-US" dirty="0" smtClean="0"/>
              <a:t>Manual</a:t>
            </a:r>
          </a:p>
          <a:p>
            <a:r>
              <a:rPr lang="en-US" dirty="0" smtClean="0"/>
              <a:t>Faculty reporting tool</a:t>
            </a:r>
          </a:p>
          <a:p>
            <a:r>
              <a:rPr lang="en-US" dirty="0" smtClean="0"/>
              <a:t>OSP</a:t>
            </a:r>
          </a:p>
          <a:p>
            <a:r>
              <a:rPr lang="en-US" dirty="0" smtClean="0"/>
              <a:t>Registrar</a:t>
            </a:r>
            <a:endParaRPr lang="en-US" dirty="0"/>
          </a:p>
        </p:txBody>
      </p:sp>
      <p:sp>
        <p:nvSpPr>
          <p:cNvPr id="4" name="Slide Number Placeholder 3"/>
          <p:cNvSpPr>
            <a:spLocks noGrp="1"/>
          </p:cNvSpPr>
          <p:nvPr>
            <p:ph type="sldNum" sz="quarter" idx="10"/>
          </p:nvPr>
        </p:nvSpPr>
        <p:spPr/>
        <p:txBody>
          <a:bodyPr/>
          <a:lstStyle/>
          <a:p>
            <a:fld id="{BE8394F9-477B-E745-96B8-B2EEE2E2810A}" type="slidenum">
              <a:rPr lang="en-US" smtClean="0"/>
              <a:t>6</a:t>
            </a:fld>
            <a:endParaRPr lang="en-US"/>
          </a:p>
        </p:txBody>
      </p:sp>
    </p:spTree>
    <p:extLst>
      <p:ext uri="{BB962C8B-B14F-4D97-AF65-F5344CB8AC3E}">
        <p14:creationId xmlns:p14="http://schemas.microsoft.com/office/powerpoint/2010/main" val="30852335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Open</a:t>
            </a:r>
            <a:r>
              <a:rPr lang="en-US" sz="1200" kern="1200" baseline="0" dirty="0" smtClean="0">
                <a:solidFill>
                  <a:schemeClr val="tx1"/>
                </a:solidFill>
                <a:effectLst/>
                <a:latin typeface="+mn-lt"/>
                <a:ea typeface="+mn-ea"/>
                <a:cs typeface="+mn-cs"/>
              </a:rPr>
              <a:t> source community development</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effectLst/>
                <a:latin typeface="+mn-lt"/>
                <a:ea typeface="+mn-ea"/>
                <a:cs typeface="+mn-cs"/>
              </a:rPr>
              <a:t>Code and documentation, wiki, mail lists (over 200 </a:t>
            </a:r>
            <a:r>
              <a:rPr lang="en-US" sz="1200" kern="1200" baseline="0" dirty="0" err="1" smtClean="0">
                <a:solidFill>
                  <a:schemeClr val="tx1"/>
                </a:solidFill>
                <a:effectLst/>
                <a:latin typeface="+mn-lt"/>
                <a:ea typeface="+mn-ea"/>
                <a:cs typeface="+mn-cs"/>
              </a:rPr>
              <a:t>msgs</a:t>
            </a:r>
            <a:r>
              <a:rPr lang="en-US" sz="1200" kern="1200" baseline="0" dirty="0" smtClean="0">
                <a:solidFill>
                  <a:schemeClr val="tx1"/>
                </a:solidFill>
                <a:effectLst/>
                <a:latin typeface="+mn-lt"/>
                <a:ea typeface="+mn-ea"/>
                <a:cs typeface="+mn-cs"/>
              </a:rPr>
              <a:t> in June), bug reporting, IRC chat, etc.</a:t>
            </a:r>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BE8394F9-477B-E745-96B8-B2EEE2E2810A}" type="slidenum">
              <a:rPr lang="en-US" smtClean="0"/>
              <a:t>7</a:t>
            </a:fld>
            <a:endParaRPr lang="en-US"/>
          </a:p>
        </p:txBody>
      </p:sp>
    </p:spTree>
    <p:extLst>
      <p:ext uri="{BB962C8B-B14F-4D97-AF65-F5344CB8AC3E}">
        <p14:creationId xmlns:p14="http://schemas.microsoft.com/office/powerpoint/2010/main" val="13600063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solidFill>
                  <a:schemeClr val="tx1"/>
                </a:solidFill>
              </a:rPr>
              <a:t>Facilitating internal communication for new faculty, students, researchers seeking resources or collaborators, bridging gaps between NY and Ithaca.</a:t>
            </a:r>
          </a:p>
          <a:p>
            <a:r>
              <a:rPr lang="en-US" dirty="0" smtClean="0">
                <a:solidFill>
                  <a:schemeClr val="tx1"/>
                </a:solidFill>
              </a:rPr>
              <a:t>Providing consistent, contextual, rich profiles of researchers for external discovery, through search engines and </a:t>
            </a:r>
            <a:r>
              <a:rPr lang="en-US" dirty="0" err="1" smtClean="0">
                <a:solidFill>
                  <a:schemeClr val="tx1"/>
                </a:solidFill>
              </a:rPr>
              <a:t>cornell.edu</a:t>
            </a:r>
            <a:endParaRPr lang="en-US" dirty="0" smtClean="0">
              <a:solidFill>
                <a:schemeClr val="tx1"/>
              </a:solidFill>
            </a:endParaRPr>
          </a:p>
          <a:p>
            <a:r>
              <a:rPr lang="en-US" dirty="0" smtClean="0">
                <a:solidFill>
                  <a:schemeClr val="tx1"/>
                </a:solidFill>
              </a:rPr>
              <a:t>Demonstrating the value of common data and coordinating IT infrastructure (AI).</a:t>
            </a:r>
          </a:p>
          <a:p>
            <a:r>
              <a:rPr lang="en-US" dirty="0" smtClean="0">
                <a:solidFill>
                  <a:schemeClr val="tx1"/>
                </a:solidFill>
              </a:rPr>
              <a:t>Providing an integrated feed of content to reduce duplicative effort on other web sites (A&amp;S).</a:t>
            </a:r>
          </a:p>
          <a:p>
            <a:r>
              <a:rPr lang="en-US" dirty="0" smtClean="0">
                <a:solidFill>
                  <a:schemeClr val="tx1"/>
                </a:solidFill>
              </a:rPr>
              <a:t>Reducing demands on faculty time while giving the information they do provide greater exposure in may contexts – entrepreneurship, international gateway, graduate education portal.</a:t>
            </a:r>
            <a:endParaRPr lang="en-US" dirty="0" smtClean="0"/>
          </a:p>
          <a:p>
            <a:r>
              <a:rPr lang="en-US" dirty="0" smtClean="0"/>
              <a:t>Serving data not just web pages</a:t>
            </a:r>
          </a:p>
          <a:p>
            <a:r>
              <a:rPr lang="en-US" dirty="0" smtClean="0"/>
              <a:t>Federal agencies looking for data sources like</a:t>
            </a:r>
            <a:r>
              <a:rPr lang="en-US" baseline="0" dirty="0" smtClean="0"/>
              <a:t> this and are excited about tapping into VIVO for reviewers, as well as using it themselves</a:t>
            </a:r>
          </a:p>
          <a:p>
            <a:r>
              <a:rPr lang="en-US" baseline="0" dirty="0" smtClean="0"/>
              <a:t>Other </a:t>
            </a:r>
            <a:r>
              <a:rPr lang="en-US" baseline="0" dirty="0" err="1" smtClean="0"/>
              <a:t>univerisities</a:t>
            </a:r>
            <a:r>
              <a:rPr lang="en-US" baseline="0" dirty="0" smtClean="0"/>
              <a:t> are clearly doing competitive landscape analysis,</a:t>
            </a:r>
          </a:p>
          <a:p>
            <a:r>
              <a:rPr lang="en-US" baseline="0" dirty="0" smtClean="0"/>
              <a:t>Publishers, </a:t>
            </a:r>
            <a:r>
              <a:rPr lang="en-US" baseline="0" dirty="0" err="1" smtClean="0"/>
              <a:t>Orcid</a:t>
            </a:r>
            <a:r>
              <a:rPr lang="en-US" baseline="0" dirty="0" smtClean="0"/>
              <a:t>, author disambiguation efforts</a:t>
            </a:r>
          </a:p>
          <a:p>
            <a:r>
              <a:rPr lang="en-US" baseline="0" dirty="0" err="1" smtClean="0"/>
              <a:t>Datastar</a:t>
            </a:r>
            <a:r>
              <a:rPr lang="en-US" baseline="0" dirty="0" smtClean="0"/>
              <a:t> and collaborations with the Australians address DMP.  Answer questions such as top 20 funding agencies for Cornell</a:t>
            </a:r>
          </a:p>
          <a:p>
            <a:endParaRPr lang="en-US" baseline="0" dirty="0" smtClean="0"/>
          </a:p>
        </p:txBody>
      </p:sp>
      <p:sp>
        <p:nvSpPr>
          <p:cNvPr id="4" name="Slide Number Placeholder 3"/>
          <p:cNvSpPr>
            <a:spLocks noGrp="1"/>
          </p:cNvSpPr>
          <p:nvPr>
            <p:ph type="sldNum" sz="quarter" idx="10"/>
          </p:nvPr>
        </p:nvSpPr>
        <p:spPr/>
        <p:txBody>
          <a:bodyPr/>
          <a:lstStyle/>
          <a:p>
            <a:fld id="{BE8394F9-477B-E745-96B8-B2EEE2E2810A}" type="slidenum">
              <a:rPr lang="en-US" smtClean="0"/>
              <a:t>10</a:t>
            </a:fld>
            <a:endParaRPr lang="en-US"/>
          </a:p>
        </p:txBody>
      </p:sp>
    </p:spTree>
    <p:extLst>
      <p:ext uri="{BB962C8B-B14F-4D97-AF65-F5344CB8AC3E}">
        <p14:creationId xmlns:p14="http://schemas.microsoft.com/office/powerpoint/2010/main" val="21208728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solidFill>
                  <a:schemeClr val="tx1"/>
                </a:solidFill>
              </a:rPr>
              <a:t>Facilitating internal communication for new faculty, students, researchers seeking resources or collaborators, bridging gaps between NY and Ithaca.</a:t>
            </a:r>
          </a:p>
          <a:p>
            <a:r>
              <a:rPr lang="en-US" dirty="0" smtClean="0">
                <a:solidFill>
                  <a:schemeClr val="tx1"/>
                </a:solidFill>
              </a:rPr>
              <a:t>Providing consistent, contextual, rich profiles of researchers for external discovery, through search engines and </a:t>
            </a:r>
            <a:r>
              <a:rPr lang="en-US" dirty="0" err="1" smtClean="0">
                <a:solidFill>
                  <a:schemeClr val="tx1"/>
                </a:solidFill>
              </a:rPr>
              <a:t>cornell.edu</a:t>
            </a:r>
            <a:endParaRPr lang="en-US" dirty="0" smtClean="0">
              <a:solidFill>
                <a:schemeClr val="tx1"/>
              </a:solidFill>
            </a:endParaRPr>
          </a:p>
          <a:p>
            <a:r>
              <a:rPr lang="en-US" dirty="0" smtClean="0">
                <a:solidFill>
                  <a:schemeClr val="tx1"/>
                </a:solidFill>
              </a:rPr>
              <a:t>Demonstrating the value of common data and coordinating IT infrastructure (AI).</a:t>
            </a:r>
          </a:p>
          <a:p>
            <a:r>
              <a:rPr lang="en-US" dirty="0" smtClean="0">
                <a:solidFill>
                  <a:schemeClr val="tx1"/>
                </a:solidFill>
              </a:rPr>
              <a:t>Providing an integrated feed of content to reduce duplicative effort on other web sites (A&amp;S).</a:t>
            </a:r>
          </a:p>
          <a:p>
            <a:r>
              <a:rPr lang="en-US" dirty="0" smtClean="0">
                <a:solidFill>
                  <a:schemeClr val="tx1"/>
                </a:solidFill>
              </a:rPr>
              <a:t>Reducing demands on faculty time while giving the information they do provide greater exposure in may contexts – entrepreneurship, international gateway, graduate education portal.</a:t>
            </a:r>
            <a:endParaRPr lang="en-US" dirty="0" smtClean="0"/>
          </a:p>
          <a:p>
            <a:r>
              <a:rPr lang="en-US" dirty="0" smtClean="0"/>
              <a:t>Serving data not just web pages</a:t>
            </a:r>
          </a:p>
          <a:p>
            <a:r>
              <a:rPr lang="en-US" dirty="0" smtClean="0"/>
              <a:t>Federal agencies looking for data sources like</a:t>
            </a:r>
            <a:r>
              <a:rPr lang="en-US" baseline="0" dirty="0" smtClean="0"/>
              <a:t> this and are excited about tapping into VIVO for reviewers, as well as using it themselves</a:t>
            </a:r>
          </a:p>
          <a:p>
            <a:r>
              <a:rPr lang="en-US" baseline="0" dirty="0" smtClean="0"/>
              <a:t>Other </a:t>
            </a:r>
            <a:r>
              <a:rPr lang="en-US" baseline="0" dirty="0" err="1" smtClean="0"/>
              <a:t>univerisities</a:t>
            </a:r>
            <a:r>
              <a:rPr lang="en-US" baseline="0" dirty="0" smtClean="0"/>
              <a:t> are clearly doing competitive landscape analysis,</a:t>
            </a:r>
          </a:p>
          <a:p>
            <a:r>
              <a:rPr lang="en-US" baseline="0" dirty="0" smtClean="0"/>
              <a:t>Publishers, </a:t>
            </a:r>
            <a:r>
              <a:rPr lang="en-US" baseline="0" dirty="0" err="1" smtClean="0"/>
              <a:t>Orcid</a:t>
            </a:r>
            <a:r>
              <a:rPr lang="en-US" baseline="0" dirty="0" smtClean="0"/>
              <a:t>, author disambiguation efforts</a:t>
            </a:r>
          </a:p>
          <a:p>
            <a:r>
              <a:rPr lang="en-US" baseline="0" dirty="0" err="1" smtClean="0"/>
              <a:t>Datastar</a:t>
            </a:r>
            <a:r>
              <a:rPr lang="en-US" baseline="0" dirty="0" smtClean="0"/>
              <a:t> and collaborations with the Australians address DMP.  Answer questions such as top 20 funding agencies for Cornell</a:t>
            </a:r>
          </a:p>
          <a:p>
            <a:endParaRPr lang="en-US" baseline="0" dirty="0" smtClean="0"/>
          </a:p>
        </p:txBody>
      </p:sp>
      <p:sp>
        <p:nvSpPr>
          <p:cNvPr id="4" name="Slide Number Placeholder 3"/>
          <p:cNvSpPr>
            <a:spLocks noGrp="1"/>
          </p:cNvSpPr>
          <p:nvPr>
            <p:ph type="sldNum" sz="quarter" idx="10"/>
          </p:nvPr>
        </p:nvSpPr>
        <p:spPr/>
        <p:txBody>
          <a:bodyPr/>
          <a:lstStyle/>
          <a:p>
            <a:fld id="{BE8394F9-477B-E745-96B8-B2EEE2E2810A}" type="slidenum">
              <a:rPr lang="en-US" smtClean="0"/>
              <a:t>11</a:t>
            </a:fld>
            <a:endParaRPr lang="en-US"/>
          </a:p>
        </p:txBody>
      </p:sp>
    </p:spTree>
    <p:extLst>
      <p:ext uri="{BB962C8B-B14F-4D97-AF65-F5344CB8AC3E}">
        <p14:creationId xmlns:p14="http://schemas.microsoft.com/office/powerpoint/2010/main" val="21208728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0818FD5-DAA2-44EE-A154-6A7DB04E5DEA}" type="datetimeFigureOut">
              <a:rPr lang="en-US" smtClean="0"/>
              <a:t>7/12/11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0F7EA2-07CB-4B42-8232-CB0A6D56ADC5}"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0818FD5-DAA2-44EE-A154-6A7DB04E5DEA}" type="datetimeFigureOut">
              <a:rPr lang="en-US" smtClean="0"/>
              <a:t>7/12/11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0F7EA2-07CB-4B42-8232-CB0A6D56ADC5}"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0818FD5-DAA2-44EE-A154-6A7DB04E5DEA}" type="datetimeFigureOut">
              <a:rPr lang="en-US" smtClean="0"/>
              <a:t>7/12/11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0F7EA2-07CB-4B42-8232-CB0A6D56ADC5}"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lean Content">
    <p:spTree>
      <p:nvGrpSpPr>
        <p:cNvPr id="1" name=""/>
        <p:cNvGrpSpPr/>
        <p:nvPr/>
      </p:nvGrpSpPr>
      <p:grpSpPr>
        <a:xfrm>
          <a:off x="0" y="0"/>
          <a:ext cx="0" cy="0"/>
          <a:chOff x="0" y="0"/>
          <a:chExt cx="0" cy="0"/>
        </a:xfrm>
      </p:grpSpPr>
      <p:sp>
        <p:nvSpPr>
          <p:cNvPr id="10" name="Date Placeholder 2"/>
          <p:cNvSpPr>
            <a:spLocks noGrp="1"/>
          </p:cNvSpPr>
          <p:nvPr>
            <p:ph type="dt" sz="half" idx="10"/>
          </p:nvPr>
        </p:nvSpPr>
        <p:spPr/>
        <p:txBody>
          <a:bodyPr/>
          <a:lstStyle>
            <a:lvl1pPr>
              <a:defRPr/>
            </a:lvl1pPr>
          </a:lstStyle>
          <a:p>
            <a:pPr>
              <a:defRPr/>
            </a:pPr>
            <a:fld id="{CA24B576-7CCB-4F4E-90AD-451BA8D9583E}" type="datetimeFigureOut">
              <a:rPr lang="en-US"/>
              <a:pPr>
                <a:defRPr/>
              </a:pPr>
              <a:t>7/12/11</a:t>
            </a:fld>
            <a:endParaRPr lang="en-US"/>
          </a:p>
        </p:txBody>
      </p:sp>
      <p:sp>
        <p:nvSpPr>
          <p:cNvPr id="11" name="Footer Placeholder 3"/>
          <p:cNvSpPr>
            <a:spLocks noGrp="1"/>
          </p:cNvSpPr>
          <p:nvPr>
            <p:ph type="ftr" sz="quarter" idx="11"/>
          </p:nvPr>
        </p:nvSpPr>
        <p:spPr/>
        <p:txBody>
          <a:bodyPr/>
          <a:lstStyle>
            <a:lvl1pPr>
              <a:defRPr/>
            </a:lvl1pPr>
          </a:lstStyle>
          <a:p>
            <a:pPr>
              <a:defRPr/>
            </a:pPr>
            <a:endParaRPr lang="en-US"/>
          </a:p>
        </p:txBody>
      </p:sp>
      <p:sp>
        <p:nvSpPr>
          <p:cNvPr id="12" name="Slide Number Placeholder 4"/>
          <p:cNvSpPr>
            <a:spLocks noGrp="1"/>
          </p:cNvSpPr>
          <p:nvPr>
            <p:ph type="sldNum" sz="quarter" idx="12"/>
          </p:nvPr>
        </p:nvSpPr>
        <p:spPr/>
        <p:txBody>
          <a:bodyPr/>
          <a:lstStyle>
            <a:lvl1pPr>
              <a:defRPr/>
            </a:lvl1pPr>
          </a:lstStyle>
          <a:p>
            <a:pPr>
              <a:defRPr/>
            </a:pPr>
            <a:fld id="{A29084FA-0606-4024-B137-15994DF98CF8}" type="slidenum">
              <a:rPr lang="en-US"/>
              <a:pPr>
                <a:defRPr/>
              </a:pPr>
              <a:t>‹#›</a:t>
            </a:fld>
            <a:endParaRPr lang="en-US"/>
          </a:p>
        </p:txBody>
      </p:sp>
    </p:spTree>
    <p:extLst>
      <p:ext uri="{BB962C8B-B14F-4D97-AF65-F5344CB8AC3E}">
        <p14:creationId xmlns:p14="http://schemas.microsoft.com/office/powerpoint/2010/main" val="1420055532"/>
      </p:ext>
    </p:extLst>
  </p:cSld>
  <p:clrMapOvr>
    <a:masterClrMapping/>
  </p:clrMapOvr>
  <p:transition xmlns:p14="http://schemas.microsoft.com/office/powerpoint/2010/main">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0818FD5-DAA2-44EE-A154-6A7DB04E5DEA}" type="datetimeFigureOut">
              <a:rPr lang="en-US" smtClean="0"/>
              <a:t>7/12/11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0F7EA2-07CB-4B42-8232-CB0A6D56ADC5}"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0818FD5-DAA2-44EE-A154-6A7DB04E5DEA}" type="datetimeFigureOut">
              <a:rPr lang="en-US" smtClean="0"/>
              <a:t>7/12/11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0F7EA2-07CB-4B42-8232-CB0A6D56ADC5}"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0818FD5-DAA2-44EE-A154-6A7DB04E5DEA}" type="datetimeFigureOut">
              <a:rPr lang="en-US" smtClean="0"/>
              <a:t>7/12/11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60F7EA2-07CB-4B42-8232-CB0A6D56ADC5}"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0818FD5-DAA2-44EE-A154-6A7DB04E5DEA}" type="datetimeFigureOut">
              <a:rPr lang="en-US" smtClean="0"/>
              <a:t>7/12/11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60F7EA2-07CB-4B42-8232-CB0A6D56ADC5}"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0818FD5-DAA2-44EE-A154-6A7DB04E5DEA}" type="datetimeFigureOut">
              <a:rPr lang="en-US" smtClean="0"/>
              <a:t>7/12/11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60F7EA2-07CB-4B42-8232-CB0A6D56ADC5}"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0818FD5-DAA2-44EE-A154-6A7DB04E5DEA}" type="datetimeFigureOut">
              <a:rPr lang="en-US" smtClean="0"/>
              <a:t>7/12/11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60F7EA2-07CB-4B42-8232-CB0A6D56ADC5}"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0818FD5-DAA2-44EE-A154-6A7DB04E5DEA}" type="datetimeFigureOut">
              <a:rPr lang="en-US" smtClean="0"/>
              <a:t>7/12/11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60F7EA2-07CB-4B42-8232-CB0A6D56ADC5}"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0818FD5-DAA2-44EE-A154-6A7DB04E5DEA}" type="datetimeFigureOut">
              <a:rPr lang="en-US" smtClean="0"/>
              <a:t>7/12/11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60F7EA2-07CB-4B42-8232-CB0A6D56ADC5}"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0818FD5-DAA2-44EE-A154-6A7DB04E5DEA}" type="datetimeFigureOut">
              <a:rPr lang="en-US" smtClean="0"/>
              <a:t>7/12/11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0F7EA2-07CB-4B42-8232-CB0A6D56ADC5}" type="slidenum">
              <a:rPr lang="en-US" smtClean="0"/>
              <a:t>‹#›</a:t>
            </a:fld>
            <a:endParaRPr lang="en-US"/>
          </a:p>
        </p:txBody>
      </p:sp>
      <p:pic>
        <p:nvPicPr>
          <p:cNvPr id="7" name="Picture 3"/>
          <p:cNvPicPr>
            <a:picLocks noChangeAspect="1" noChangeArrowheads="1"/>
          </p:cNvPicPr>
          <p:nvPr userDrawn="1"/>
        </p:nvPicPr>
        <p:blipFill>
          <a:blip r:embed="rId14"/>
          <a:srcRect/>
          <a:stretch>
            <a:fillRect/>
          </a:stretch>
        </p:blipFill>
        <p:spPr bwMode="auto">
          <a:xfrm>
            <a:off x="228600" y="5989429"/>
            <a:ext cx="8731429" cy="868571"/>
          </a:xfrm>
          <a:prstGeom prst="rect">
            <a:avLst/>
          </a:prstGeom>
          <a:noFill/>
          <a:ln w="9525">
            <a:noFill/>
            <a:miter lim="800000"/>
            <a:headEnd/>
            <a:tailEnd/>
          </a:ln>
          <a:effec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4" Type="http://schemas.openxmlformats.org/officeDocument/2006/relationships/image" Target="../media/image3.jpe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xml"/><Relationship Id="rId3"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4" Type="http://schemas.openxmlformats.org/officeDocument/2006/relationships/image" Target="../media/image6.jpg"/><Relationship Id="rId5" Type="http://schemas.openxmlformats.org/officeDocument/2006/relationships/image" Target="../media/image7.png"/><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4" Type="http://schemas.openxmlformats.org/officeDocument/2006/relationships/image" Target="../media/image9.jpg"/><Relationship Id="rId5" Type="http://schemas.openxmlformats.org/officeDocument/2006/relationships/image" Target="../media/image10.jpg"/><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2.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lidebkgd.jpg"/>
          <p:cNvPicPr>
            <a:picLocks noChangeAspect="1"/>
          </p:cNvPicPr>
          <p:nvPr/>
        </p:nvPicPr>
        <p:blipFill>
          <a:blip r:embed="rId3" cstate="print"/>
          <a:stretch>
            <a:fillRect/>
          </a:stretch>
        </p:blipFill>
        <p:spPr>
          <a:xfrm>
            <a:off x="1" y="0"/>
            <a:ext cx="9144000" cy="6858000"/>
          </a:xfrm>
          <a:prstGeom prst="rect">
            <a:avLst/>
          </a:prstGeom>
        </p:spPr>
      </p:pic>
      <p:pic>
        <p:nvPicPr>
          <p:cNvPr id="5" name="Picture 2"/>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228600" y="381000"/>
            <a:ext cx="5486400" cy="890212"/>
          </a:xfrm>
          <a:prstGeom prst="rect">
            <a:avLst/>
          </a:prstGeom>
          <a:noFill/>
          <a:ln w="9525">
            <a:noFill/>
            <a:miter lim="800000"/>
            <a:headEnd/>
            <a:tailEnd/>
          </a:ln>
          <a:effectLst/>
        </p:spPr>
      </p:pic>
      <p:sp>
        <p:nvSpPr>
          <p:cNvPr id="7" name="TextBox 6"/>
          <p:cNvSpPr txBox="1"/>
          <p:nvPr/>
        </p:nvSpPr>
        <p:spPr>
          <a:xfrm>
            <a:off x="457200" y="5334000"/>
            <a:ext cx="4343400" cy="830997"/>
          </a:xfrm>
          <a:prstGeom prst="rect">
            <a:avLst/>
          </a:prstGeom>
          <a:noFill/>
        </p:spPr>
        <p:txBody>
          <a:bodyPr wrap="square" rtlCol="0">
            <a:spAutoFit/>
          </a:bodyPr>
          <a:lstStyle/>
          <a:p>
            <a:r>
              <a:rPr lang="en-US" sz="1600" dirty="0">
                <a:solidFill>
                  <a:srgbClr val="7CA800"/>
                </a:solidFill>
                <a:latin typeface="Century Gothic" pitchFamily="34" charset="0"/>
              </a:rPr>
              <a:t>Presented by</a:t>
            </a:r>
            <a:r>
              <a:rPr lang="en-US" sz="1600" dirty="0" smtClean="0">
                <a:solidFill>
                  <a:srgbClr val="7CA800"/>
                </a:solidFill>
                <a:latin typeface="Century Gothic" pitchFamily="34" charset="0"/>
              </a:rPr>
              <a:t>:</a:t>
            </a:r>
          </a:p>
          <a:p>
            <a:endParaRPr lang="en-US" sz="1600" dirty="0">
              <a:solidFill>
                <a:srgbClr val="7CA800"/>
              </a:solidFill>
              <a:latin typeface="Century Gothic" pitchFamily="34" charset="0"/>
            </a:endParaRPr>
          </a:p>
          <a:p>
            <a:r>
              <a:rPr lang="en-US" sz="1600" dirty="0" smtClean="0">
                <a:solidFill>
                  <a:srgbClr val="7CA800"/>
                </a:solidFill>
                <a:latin typeface="Century Gothic" pitchFamily="34" charset="0"/>
              </a:rPr>
              <a:t>Ellen J. Cramer and Kathy Chiang</a:t>
            </a:r>
          </a:p>
        </p:txBody>
      </p:sp>
      <p:sp>
        <p:nvSpPr>
          <p:cNvPr id="9" name="TextBox 8"/>
          <p:cNvSpPr txBox="1"/>
          <p:nvPr/>
        </p:nvSpPr>
        <p:spPr>
          <a:xfrm>
            <a:off x="0" y="2743200"/>
            <a:ext cx="4876800" cy="1349087"/>
          </a:xfrm>
          <a:prstGeom prst="rect">
            <a:avLst/>
          </a:prstGeom>
          <a:noFill/>
        </p:spPr>
        <p:txBody>
          <a:bodyPr wrap="square" rtlCol="0">
            <a:spAutoFit/>
          </a:bodyPr>
          <a:lstStyle/>
          <a:p>
            <a:pPr algn="ctr">
              <a:lnSpc>
                <a:spcPct val="150000"/>
              </a:lnSpc>
            </a:pPr>
            <a:r>
              <a:rPr lang="en-US" sz="2800" dirty="0" smtClean="0">
                <a:solidFill>
                  <a:schemeClr val="bg1"/>
                </a:solidFill>
                <a:latin typeface="Century Gothic" pitchFamily="34" charset="0"/>
              </a:rPr>
              <a:t>Library Directors Leadership Team </a:t>
            </a:r>
            <a:endParaRPr lang="en-US" sz="2800" dirty="0">
              <a:solidFill>
                <a:schemeClr val="bg1"/>
              </a:solidFill>
              <a:latin typeface="Century Gothic" pitchFamily="34" charset="0"/>
            </a:endParaRPr>
          </a:p>
        </p:txBody>
      </p:sp>
    </p:spTree>
    <p:extLst>
      <p:ext uri="{BB962C8B-B14F-4D97-AF65-F5344CB8AC3E}">
        <p14:creationId xmlns:p14="http://schemas.microsoft.com/office/powerpoint/2010/main" val="763659597"/>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563562"/>
          </a:xfrm>
        </p:spPr>
        <p:txBody>
          <a:bodyPr>
            <a:normAutofit fontScale="90000"/>
          </a:bodyPr>
          <a:lstStyle/>
          <a:p>
            <a:r>
              <a:rPr lang="en-US" dirty="0" smtClean="0"/>
              <a:t>VIVO Anecdotes</a:t>
            </a:r>
            <a:endParaRPr lang="en-US" dirty="0"/>
          </a:p>
        </p:txBody>
      </p:sp>
      <p:sp>
        <p:nvSpPr>
          <p:cNvPr id="11" name="Rectangle 10"/>
          <p:cNvSpPr/>
          <p:nvPr/>
        </p:nvSpPr>
        <p:spPr>
          <a:xfrm>
            <a:off x="533400" y="762000"/>
            <a:ext cx="8077200" cy="5257800"/>
          </a:xfrm>
          <a:prstGeom prst="rect">
            <a:avLst/>
          </a:prstGeom>
          <a:solidFill>
            <a:srgbClr val="CCFFCC">
              <a:alpha val="25000"/>
            </a:srgbClr>
          </a:solidFill>
          <a:ln>
            <a:noFill/>
          </a:ln>
          <a:effectLst>
            <a:outerShdw blurRad="40000" dist="23000" dir="5400000" rotWithShape="0">
              <a:srgbClr val="008000">
                <a:alpha val="35000"/>
              </a:srgbClr>
            </a:outerShdw>
          </a:effectLst>
        </p:spPr>
        <p:style>
          <a:lnRef idx="1">
            <a:schemeClr val="accent1"/>
          </a:lnRef>
          <a:fillRef idx="3">
            <a:schemeClr val="accent1"/>
          </a:fillRef>
          <a:effectRef idx="2">
            <a:schemeClr val="accent1"/>
          </a:effectRef>
          <a:fontRef idx="minor">
            <a:schemeClr val="lt1"/>
          </a:fontRef>
        </p:style>
        <p:txBody>
          <a:bodyPr/>
          <a:lstStyle/>
          <a:p>
            <a:pPr lvl="0">
              <a:spcBef>
                <a:spcPts val="1200"/>
              </a:spcBef>
              <a:spcAft>
                <a:spcPts val="600"/>
              </a:spcAft>
            </a:pPr>
            <a:r>
              <a:rPr lang="en-US" sz="1400" dirty="0" smtClean="0">
                <a:solidFill>
                  <a:schemeClr val="tx1"/>
                </a:solidFill>
              </a:rPr>
              <a:t>During </a:t>
            </a:r>
            <a:r>
              <a:rPr lang="en-US" sz="1400" dirty="0">
                <a:solidFill>
                  <a:schemeClr val="tx1"/>
                </a:solidFill>
              </a:rPr>
              <a:t>a user test of VIVO, a senior faculty member and well-funded biomedical researcher, claimed he did not need VIVO as he had his network and collaborations all established, but as he was leaving, stopped and asked if he could use the system for a moment as he wanted to look up someone that was speaking at his seminar the next day and wanted to draft an introduction.  He found the speaker in the search results and the profile was printed out for him</a:t>
            </a:r>
            <a:r>
              <a:rPr lang="en-US" sz="1400" dirty="0" smtClean="0">
                <a:solidFill>
                  <a:schemeClr val="tx1"/>
                </a:solidFill>
              </a:rPr>
              <a:t>.</a:t>
            </a:r>
            <a:endParaRPr lang="en-US" sz="1400" dirty="0">
              <a:solidFill>
                <a:schemeClr val="tx1"/>
              </a:solidFill>
            </a:endParaRPr>
          </a:p>
          <a:p>
            <a:pPr lvl="0">
              <a:spcBef>
                <a:spcPts val="1200"/>
              </a:spcBef>
              <a:spcAft>
                <a:spcPts val="600"/>
              </a:spcAft>
            </a:pPr>
            <a:r>
              <a:rPr lang="en-US" sz="1400" dirty="0" smtClean="0">
                <a:solidFill>
                  <a:schemeClr val="tx1"/>
                </a:solidFill>
              </a:rPr>
              <a:t>University </a:t>
            </a:r>
            <a:r>
              <a:rPr lang="en-US" sz="1400" dirty="0">
                <a:solidFill>
                  <a:schemeClr val="tx1"/>
                </a:solidFill>
              </a:rPr>
              <a:t>of Florida: Over dinner last night (April 4, 2011), my husband mentioned that the Director of the Florida Sea Grant emailed him regarding network visualization (this is my husband’s research focus).  The Director has a dataset that he thinks would be particularly interesting to visualize, but has no experience doing this type of work himself – thus the email to Chris asking if he wants to work together on the project.  Long story short, the Director found Chris from a VIVO search.  They did not now each other prior to this email, and their worlds probably never would have collided otherwise.  VIVO brought them together</a:t>
            </a:r>
            <a:r>
              <a:rPr lang="en-US" sz="1400" dirty="0" smtClean="0">
                <a:solidFill>
                  <a:schemeClr val="tx1"/>
                </a:solidFill>
              </a:rPr>
              <a:t>.</a:t>
            </a:r>
            <a:endParaRPr lang="en-US" sz="1400" dirty="0">
              <a:solidFill>
                <a:schemeClr val="tx1"/>
              </a:solidFill>
            </a:endParaRPr>
          </a:p>
          <a:p>
            <a:pPr lvl="0">
              <a:spcBef>
                <a:spcPts val="1200"/>
              </a:spcBef>
              <a:spcAft>
                <a:spcPts val="600"/>
              </a:spcAft>
            </a:pPr>
            <a:r>
              <a:rPr lang="en-US" sz="1400" dirty="0" smtClean="0">
                <a:solidFill>
                  <a:schemeClr val="tx1"/>
                </a:solidFill>
              </a:rPr>
              <a:t>A </a:t>
            </a:r>
            <a:r>
              <a:rPr lang="en-US" sz="1400" dirty="0">
                <a:solidFill>
                  <a:schemeClr val="tx1"/>
                </a:solidFill>
              </a:rPr>
              <a:t>couple years back, the Cornell Alumni Affairs and Development Office was contacted by a major company interested in making research funds available to scientists working on issues related to urology; a search in VIVO Cornell quickly returned several faculty in diverse disciplines working in this area, translating to real dollars for the faculty member at the Weill Cornell Medical College</a:t>
            </a:r>
            <a:r>
              <a:rPr lang="en-US" sz="1400" dirty="0" smtClean="0">
                <a:solidFill>
                  <a:schemeClr val="tx1"/>
                </a:solidFill>
              </a:rPr>
              <a:t>.</a:t>
            </a:r>
            <a:endParaRPr lang="en-US" sz="1400" dirty="0">
              <a:solidFill>
                <a:schemeClr val="tx1"/>
              </a:solidFill>
            </a:endParaRPr>
          </a:p>
          <a:p>
            <a:pPr lvl="0">
              <a:spcBef>
                <a:spcPts val="1200"/>
              </a:spcBef>
              <a:spcAft>
                <a:spcPts val="600"/>
              </a:spcAft>
            </a:pPr>
            <a:r>
              <a:rPr lang="en-US" sz="1400" dirty="0" smtClean="0">
                <a:solidFill>
                  <a:schemeClr val="tx1"/>
                </a:solidFill>
              </a:rPr>
              <a:t>We </a:t>
            </a:r>
            <a:r>
              <a:rPr lang="en-US" sz="1400" dirty="0">
                <a:solidFill>
                  <a:schemeClr val="tx1"/>
                </a:solidFill>
              </a:rPr>
              <a:t>had a faculty member recently write in using the VIVO contact form thanking us for providing a profile with accurate information.  At that point it was populated programmatically with information from university data sources.  With an encouraging response from the program aid, he started editing his profile with more data and now uses it as his resume page.</a:t>
            </a:r>
            <a:endParaRPr lang="en-US" sz="1400" dirty="0" smtClean="0">
              <a:solidFill>
                <a:schemeClr val="tx1"/>
              </a:solidFill>
            </a:endParaRPr>
          </a:p>
        </p:txBody>
      </p:sp>
    </p:spTree>
    <p:extLst>
      <p:ext uri="{BB962C8B-B14F-4D97-AF65-F5344CB8AC3E}">
        <p14:creationId xmlns:p14="http://schemas.microsoft.com/office/powerpoint/2010/main" val="3322779171"/>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fontScale="90000"/>
          </a:bodyPr>
          <a:lstStyle/>
          <a:p>
            <a:r>
              <a:rPr lang="en-US" dirty="0" smtClean="0"/>
              <a:t>In addition to collaboration…</a:t>
            </a:r>
            <a:endParaRPr lang="en-US" dirty="0"/>
          </a:p>
        </p:txBody>
      </p:sp>
      <p:sp>
        <p:nvSpPr>
          <p:cNvPr id="11" name="Rectangle 10"/>
          <p:cNvSpPr/>
          <p:nvPr/>
        </p:nvSpPr>
        <p:spPr>
          <a:xfrm>
            <a:off x="533400" y="1066800"/>
            <a:ext cx="8077200" cy="4724400"/>
          </a:xfrm>
          <a:prstGeom prst="rect">
            <a:avLst/>
          </a:prstGeom>
          <a:solidFill>
            <a:srgbClr val="CCFFCC">
              <a:alpha val="25000"/>
            </a:srgbClr>
          </a:solidFill>
          <a:ln>
            <a:noFill/>
          </a:ln>
          <a:effectLst>
            <a:outerShdw blurRad="40000" dist="23000" dir="5400000" rotWithShape="0">
              <a:srgbClr val="008000">
                <a:alpha val="35000"/>
              </a:srgbClr>
            </a:outerShdw>
          </a:effectLst>
        </p:spPr>
        <p:style>
          <a:lnRef idx="1">
            <a:schemeClr val="accent1"/>
          </a:lnRef>
          <a:fillRef idx="3">
            <a:schemeClr val="accent1"/>
          </a:fillRef>
          <a:effectRef idx="2">
            <a:schemeClr val="accent1"/>
          </a:effectRef>
          <a:fontRef idx="minor">
            <a:schemeClr val="lt1"/>
          </a:fontRef>
        </p:style>
        <p:txBody>
          <a:bodyPr/>
          <a:lstStyle/>
          <a:p>
            <a:pPr lvl="0">
              <a:spcBef>
                <a:spcPts val="1200"/>
              </a:spcBef>
              <a:spcAft>
                <a:spcPts val="600"/>
              </a:spcAft>
            </a:pPr>
            <a:endParaRPr lang="en-US" sz="2000" dirty="0" smtClean="0">
              <a:solidFill>
                <a:schemeClr val="tx1"/>
              </a:solidFill>
            </a:endParaRPr>
          </a:p>
          <a:p>
            <a:pPr marL="285750" indent="-285750">
              <a:spcBef>
                <a:spcPts val="600"/>
              </a:spcBef>
              <a:spcAft>
                <a:spcPts val="600"/>
              </a:spcAft>
              <a:buFont typeface="Arial"/>
              <a:buChar char="•"/>
            </a:pPr>
            <a:r>
              <a:rPr lang="en-US" sz="2000" dirty="0">
                <a:solidFill>
                  <a:schemeClr val="tx1"/>
                </a:solidFill>
              </a:rPr>
              <a:t>Serving data not just web pages</a:t>
            </a:r>
          </a:p>
          <a:p>
            <a:pPr marL="285750" lvl="0" indent="-285750">
              <a:spcBef>
                <a:spcPts val="600"/>
              </a:spcBef>
              <a:spcAft>
                <a:spcPts val="600"/>
              </a:spcAft>
              <a:buFont typeface="Arial"/>
              <a:buChar char="•"/>
            </a:pPr>
            <a:r>
              <a:rPr lang="en-US" sz="2000" dirty="0" smtClean="0">
                <a:solidFill>
                  <a:schemeClr val="tx1"/>
                </a:solidFill>
              </a:rPr>
              <a:t>Data exposed in </a:t>
            </a:r>
            <a:r>
              <a:rPr lang="en-US" sz="2000" dirty="0">
                <a:solidFill>
                  <a:schemeClr val="tx1"/>
                </a:solidFill>
              </a:rPr>
              <a:t>many contexts - entrepreneurship, international gateway, graduate education </a:t>
            </a:r>
            <a:r>
              <a:rPr lang="en-US" sz="2000" dirty="0" smtClean="0">
                <a:solidFill>
                  <a:schemeClr val="tx1"/>
                </a:solidFill>
              </a:rPr>
              <a:t>portal</a:t>
            </a:r>
            <a:endParaRPr lang="en-US" sz="2000" dirty="0">
              <a:solidFill>
                <a:schemeClr val="tx1"/>
              </a:solidFill>
            </a:endParaRPr>
          </a:p>
          <a:p>
            <a:pPr marL="285750" lvl="0" indent="-285750">
              <a:spcBef>
                <a:spcPts val="600"/>
              </a:spcBef>
              <a:spcAft>
                <a:spcPts val="600"/>
              </a:spcAft>
              <a:buFont typeface="Arial"/>
              <a:buChar char="•"/>
            </a:pPr>
            <a:r>
              <a:rPr lang="en-US" sz="2000" dirty="0" smtClean="0">
                <a:solidFill>
                  <a:schemeClr val="tx1"/>
                </a:solidFill>
              </a:rPr>
              <a:t>Federal </a:t>
            </a:r>
            <a:r>
              <a:rPr lang="en-US" sz="2000" dirty="0">
                <a:solidFill>
                  <a:schemeClr val="tx1"/>
                </a:solidFill>
              </a:rPr>
              <a:t>agencies looking for data sources like this and are excited about tapping into VIVO for </a:t>
            </a:r>
            <a:r>
              <a:rPr lang="en-US" sz="2000" dirty="0" smtClean="0">
                <a:solidFill>
                  <a:schemeClr val="tx1"/>
                </a:solidFill>
              </a:rPr>
              <a:t>reviewers</a:t>
            </a:r>
          </a:p>
          <a:p>
            <a:pPr marL="285750" lvl="0" indent="-285750">
              <a:spcBef>
                <a:spcPts val="600"/>
              </a:spcBef>
              <a:spcAft>
                <a:spcPts val="600"/>
              </a:spcAft>
              <a:buFont typeface="Arial"/>
              <a:buChar char="•"/>
            </a:pPr>
            <a:r>
              <a:rPr lang="en-US" sz="2000" dirty="0" smtClean="0">
                <a:solidFill>
                  <a:schemeClr val="tx1"/>
                </a:solidFill>
              </a:rPr>
              <a:t>Connection </a:t>
            </a:r>
            <a:r>
              <a:rPr lang="en-US" sz="2000" dirty="0">
                <a:solidFill>
                  <a:schemeClr val="tx1"/>
                </a:solidFill>
              </a:rPr>
              <a:t>with other universities’ </a:t>
            </a:r>
            <a:r>
              <a:rPr lang="en-US" sz="2000" dirty="0" smtClean="0">
                <a:solidFill>
                  <a:schemeClr val="tx1"/>
                </a:solidFill>
              </a:rPr>
              <a:t>and professional organizations</a:t>
            </a:r>
            <a:endParaRPr lang="en-US" sz="2000" dirty="0">
              <a:solidFill>
                <a:schemeClr val="tx1"/>
              </a:solidFill>
            </a:endParaRPr>
          </a:p>
          <a:p>
            <a:pPr marL="285750" lvl="0" indent="-285750">
              <a:spcBef>
                <a:spcPts val="600"/>
              </a:spcBef>
              <a:spcAft>
                <a:spcPts val="600"/>
              </a:spcAft>
              <a:buFont typeface="Arial"/>
              <a:buChar char="•"/>
            </a:pPr>
            <a:r>
              <a:rPr lang="en-US" sz="2000" dirty="0">
                <a:solidFill>
                  <a:schemeClr val="tx1"/>
                </a:solidFill>
              </a:rPr>
              <a:t>Publishers, </a:t>
            </a:r>
            <a:r>
              <a:rPr lang="en-US" sz="2000" dirty="0" err="1" smtClean="0">
                <a:solidFill>
                  <a:schemeClr val="tx1"/>
                </a:solidFill>
              </a:rPr>
              <a:t>Orcid</a:t>
            </a:r>
            <a:r>
              <a:rPr lang="en-US" sz="2000" dirty="0">
                <a:solidFill>
                  <a:schemeClr val="tx1"/>
                </a:solidFill>
              </a:rPr>
              <a:t> </a:t>
            </a:r>
            <a:r>
              <a:rPr lang="en-US" sz="2000" dirty="0" smtClean="0">
                <a:solidFill>
                  <a:schemeClr val="tx1"/>
                </a:solidFill>
              </a:rPr>
              <a:t>- author </a:t>
            </a:r>
            <a:r>
              <a:rPr lang="en-US" sz="2000" dirty="0">
                <a:solidFill>
                  <a:schemeClr val="tx1"/>
                </a:solidFill>
              </a:rPr>
              <a:t>disambiguation efforts</a:t>
            </a:r>
          </a:p>
          <a:p>
            <a:pPr marL="285750" lvl="0" indent="-285750">
              <a:spcBef>
                <a:spcPts val="600"/>
              </a:spcBef>
              <a:spcAft>
                <a:spcPts val="600"/>
              </a:spcAft>
              <a:buFont typeface="Arial"/>
              <a:buChar char="•"/>
            </a:pPr>
            <a:r>
              <a:rPr lang="en-US" sz="2000" dirty="0" err="1">
                <a:solidFill>
                  <a:schemeClr val="tx1"/>
                </a:solidFill>
              </a:rPr>
              <a:t>Datastar</a:t>
            </a:r>
            <a:r>
              <a:rPr lang="en-US" sz="2000" dirty="0">
                <a:solidFill>
                  <a:schemeClr val="tx1"/>
                </a:solidFill>
              </a:rPr>
              <a:t> and collaborations with the Australians address data management </a:t>
            </a:r>
            <a:r>
              <a:rPr lang="en-US" sz="2000" dirty="0" smtClean="0">
                <a:solidFill>
                  <a:schemeClr val="tx1"/>
                </a:solidFill>
              </a:rPr>
              <a:t>plan</a:t>
            </a:r>
            <a:endParaRPr lang="en-US" sz="2000" dirty="0">
              <a:solidFill>
                <a:schemeClr val="tx1"/>
              </a:solidFill>
            </a:endParaRPr>
          </a:p>
          <a:p>
            <a:pPr marL="285750" lvl="0" indent="-285750">
              <a:spcBef>
                <a:spcPts val="600"/>
              </a:spcBef>
              <a:spcAft>
                <a:spcPts val="600"/>
              </a:spcAft>
              <a:buFont typeface="Arial"/>
              <a:buChar char="•"/>
            </a:pPr>
            <a:r>
              <a:rPr lang="en-US" sz="2000" dirty="0">
                <a:solidFill>
                  <a:schemeClr val="tx1"/>
                </a:solidFill>
              </a:rPr>
              <a:t>Answer questions such as top 20 funding agencies for </a:t>
            </a:r>
            <a:r>
              <a:rPr lang="en-US" sz="2000" dirty="0" smtClean="0">
                <a:solidFill>
                  <a:schemeClr val="tx1"/>
                </a:solidFill>
              </a:rPr>
              <a:t>Cornell</a:t>
            </a:r>
            <a:endParaRPr lang="en-US" sz="2000" dirty="0">
              <a:solidFill>
                <a:schemeClr val="tx1"/>
              </a:solidFill>
            </a:endParaRPr>
          </a:p>
        </p:txBody>
      </p:sp>
    </p:spTree>
    <p:extLst>
      <p:ext uri="{BB962C8B-B14F-4D97-AF65-F5344CB8AC3E}">
        <p14:creationId xmlns:p14="http://schemas.microsoft.com/office/powerpoint/2010/main" val="1407452920"/>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4267200" y="0"/>
            <a:ext cx="4267200" cy="533400"/>
          </a:xfrm>
        </p:spPr>
        <p:txBody>
          <a:bodyPr>
            <a:normAutofit fontScale="90000"/>
          </a:bodyPr>
          <a:lstStyle/>
          <a:p>
            <a:pPr algn="l"/>
            <a:r>
              <a:rPr lang="en-US" sz="3600" dirty="0" smtClean="0"/>
              <a:t>VIVO is:</a:t>
            </a:r>
          </a:p>
        </p:txBody>
      </p:sp>
      <p:sp>
        <p:nvSpPr>
          <p:cNvPr id="6" name="Subtitle 3"/>
          <p:cNvSpPr txBox="1">
            <a:spLocks/>
          </p:cNvSpPr>
          <p:nvPr/>
        </p:nvSpPr>
        <p:spPr>
          <a:xfrm>
            <a:off x="3962400" y="3011488"/>
            <a:ext cx="4191000" cy="1295400"/>
          </a:xfrm>
          <a:prstGeom prst="roundRect">
            <a:avLst/>
          </a:prstGeom>
        </p:spPr>
        <p:style>
          <a:lnRef idx="0">
            <a:scrgbClr r="0" g="0" b="0"/>
          </a:lnRef>
          <a:fillRef idx="1001">
            <a:schemeClr val="lt1"/>
          </a:fillRef>
          <a:effectRef idx="0">
            <a:scrgbClr r="0" g="0" b="0"/>
          </a:effectRef>
          <a:fontRef idx="major"/>
        </p:style>
        <p:txBody>
          <a:bodyPr/>
          <a:lstStyle/>
          <a:p>
            <a:pPr fontAlgn="auto">
              <a:spcBef>
                <a:spcPct val="20000"/>
              </a:spcBef>
              <a:spcAft>
                <a:spcPts val="0"/>
              </a:spcAft>
              <a:buFont typeface="Arial" pitchFamily="34" charset="0"/>
              <a:buNone/>
              <a:defRPr/>
            </a:pPr>
            <a:endParaRPr lang="en-US" dirty="0">
              <a:solidFill>
                <a:schemeClr val="tx1">
                  <a:tint val="75000"/>
                </a:schemeClr>
              </a:solidFill>
            </a:endParaRPr>
          </a:p>
        </p:txBody>
      </p:sp>
      <p:sp>
        <p:nvSpPr>
          <p:cNvPr id="7" name="Subtitle 3"/>
          <p:cNvSpPr txBox="1">
            <a:spLocks/>
          </p:cNvSpPr>
          <p:nvPr/>
        </p:nvSpPr>
        <p:spPr>
          <a:xfrm>
            <a:off x="3355975" y="4724400"/>
            <a:ext cx="4264025" cy="1298575"/>
          </a:xfrm>
          <a:prstGeom prst="roundRect">
            <a:avLst/>
          </a:prstGeom>
        </p:spPr>
        <p:style>
          <a:lnRef idx="0">
            <a:scrgbClr r="0" g="0" b="0"/>
          </a:lnRef>
          <a:fillRef idx="1001">
            <a:schemeClr val="lt1"/>
          </a:fillRef>
          <a:effectRef idx="0">
            <a:scrgbClr r="0" g="0" b="0"/>
          </a:effectRef>
          <a:fontRef idx="major"/>
        </p:style>
        <p:txBody>
          <a:bodyPr>
            <a:normAutofit/>
          </a:bodyPr>
          <a:lstStyle/>
          <a:p>
            <a:pPr fontAlgn="auto">
              <a:spcBef>
                <a:spcPct val="20000"/>
              </a:spcBef>
              <a:spcAft>
                <a:spcPts val="0"/>
              </a:spcAft>
              <a:buFont typeface="Arial" pitchFamily="34" charset="0"/>
              <a:buNone/>
              <a:defRPr/>
            </a:pPr>
            <a:endParaRPr lang="en-US" dirty="0">
              <a:solidFill>
                <a:schemeClr val="tx1">
                  <a:tint val="75000"/>
                </a:schemeClr>
              </a:solidFill>
            </a:endParaRPr>
          </a:p>
        </p:txBody>
      </p:sp>
      <p:sp>
        <p:nvSpPr>
          <p:cNvPr id="12" name="Rectangle 11"/>
          <p:cNvSpPr/>
          <p:nvPr/>
        </p:nvSpPr>
        <p:spPr>
          <a:xfrm>
            <a:off x="4191000" y="990600"/>
            <a:ext cx="4343400" cy="1295400"/>
          </a:xfrm>
          <a:prstGeom prst="rect">
            <a:avLst/>
          </a:prstGeom>
          <a:solidFill>
            <a:srgbClr val="CCFFCC">
              <a:alpha val="34000"/>
            </a:srgbClr>
          </a:solidFill>
          <a:ln>
            <a:noFill/>
          </a:ln>
          <a:effectLst>
            <a:outerShdw blurRad="40000" dist="23000" dir="5400000" rotWithShape="0">
              <a:srgbClr val="008000">
                <a:alpha val="35000"/>
              </a:srgbClr>
            </a:outerShdw>
          </a:effectLst>
        </p:spPr>
        <p:style>
          <a:lnRef idx="1">
            <a:schemeClr val="accent1"/>
          </a:lnRef>
          <a:fillRef idx="3">
            <a:schemeClr val="accent1"/>
          </a:fillRef>
          <a:effectRef idx="2">
            <a:schemeClr val="accent1"/>
          </a:effectRef>
          <a:fontRef idx="minor">
            <a:schemeClr val="lt1"/>
          </a:fontRef>
        </p:style>
        <p:txBody>
          <a:bodyPr/>
          <a:lstStyle/>
          <a:p>
            <a:pPr fontAlgn="auto">
              <a:spcBef>
                <a:spcPts val="0"/>
              </a:spcBef>
              <a:spcAft>
                <a:spcPts val="0"/>
              </a:spcAft>
              <a:defRPr/>
            </a:pPr>
            <a:r>
              <a:rPr lang="en-US" dirty="0">
                <a:solidFill>
                  <a:schemeClr val="tx1"/>
                </a:solidFill>
              </a:rPr>
              <a:t>An open-source </a:t>
            </a:r>
            <a:r>
              <a:rPr lang="en-US" b="1" dirty="0">
                <a:solidFill>
                  <a:schemeClr val="tx1"/>
                </a:solidFill>
              </a:rPr>
              <a:t>s</a:t>
            </a:r>
            <a:r>
              <a:rPr lang="en-US" b="1" dirty="0">
                <a:solidFill>
                  <a:srgbClr val="303E4E"/>
                </a:solidFill>
              </a:rPr>
              <a:t>emantic </a:t>
            </a:r>
            <a:r>
              <a:rPr lang="en-US" b="1" dirty="0" smtClean="0">
                <a:solidFill>
                  <a:srgbClr val="303E4E"/>
                </a:solidFill>
              </a:rPr>
              <a:t>web application </a:t>
            </a:r>
            <a:r>
              <a:rPr lang="en-US" dirty="0">
                <a:solidFill>
                  <a:srgbClr val="303E4E"/>
                </a:solidFill>
              </a:rPr>
              <a:t>that enables the discovery of research and scholarship across disciplines in an institution.</a:t>
            </a:r>
          </a:p>
        </p:txBody>
      </p:sp>
      <p:sp>
        <p:nvSpPr>
          <p:cNvPr id="14" name="Rectangle 13"/>
          <p:cNvSpPr/>
          <p:nvPr/>
        </p:nvSpPr>
        <p:spPr>
          <a:xfrm>
            <a:off x="4191000" y="2819400"/>
            <a:ext cx="4114800" cy="1295400"/>
          </a:xfrm>
          <a:prstGeom prst="rect">
            <a:avLst/>
          </a:prstGeom>
          <a:solidFill>
            <a:schemeClr val="accent1">
              <a:lumMod val="20000"/>
              <a:lumOff val="80000"/>
              <a:alpha val="34000"/>
            </a:schemeClr>
          </a:solidFill>
          <a:ln>
            <a:noFill/>
          </a:ln>
          <a:effectLst>
            <a:outerShdw blurRad="40000" dist="23000" dir="5400000" rotWithShape="0">
              <a:srgbClr val="008000">
                <a:alpha val="35000"/>
              </a:srgbClr>
            </a:outerShdw>
          </a:effectLst>
        </p:spPr>
        <p:style>
          <a:lnRef idx="1">
            <a:schemeClr val="accent1"/>
          </a:lnRef>
          <a:fillRef idx="3">
            <a:schemeClr val="accent1"/>
          </a:fillRef>
          <a:effectRef idx="2">
            <a:schemeClr val="accent1"/>
          </a:effectRef>
          <a:fontRef idx="minor">
            <a:schemeClr val="lt1"/>
          </a:fontRef>
        </p:style>
        <p:txBody>
          <a:bodyPr/>
          <a:lstStyle/>
          <a:p>
            <a:pPr fontAlgn="auto">
              <a:spcBef>
                <a:spcPct val="20000"/>
              </a:spcBef>
              <a:spcAft>
                <a:spcPts val="0"/>
              </a:spcAft>
              <a:defRPr/>
            </a:pPr>
            <a:r>
              <a:rPr lang="en-US" dirty="0">
                <a:solidFill>
                  <a:srgbClr val="303E4E"/>
                </a:solidFill>
              </a:rPr>
              <a:t>Populated with </a:t>
            </a:r>
            <a:r>
              <a:rPr lang="en-US" b="1" dirty="0">
                <a:solidFill>
                  <a:srgbClr val="303E4E"/>
                </a:solidFill>
              </a:rPr>
              <a:t>detailed profiles </a:t>
            </a:r>
            <a:r>
              <a:rPr lang="en-US" dirty="0">
                <a:solidFill>
                  <a:srgbClr val="303E4E"/>
                </a:solidFill>
              </a:rPr>
              <a:t>of faculty and researchers; displaying items such as publications, teaching, service, and professional affiliations.</a:t>
            </a:r>
          </a:p>
        </p:txBody>
      </p:sp>
      <p:sp>
        <p:nvSpPr>
          <p:cNvPr id="15" name="Rectangle 14"/>
          <p:cNvSpPr/>
          <p:nvPr/>
        </p:nvSpPr>
        <p:spPr>
          <a:xfrm>
            <a:off x="4191000" y="4648200"/>
            <a:ext cx="3886200" cy="1143000"/>
          </a:xfrm>
          <a:prstGeom prst="rect">
            <a:avLst/>
          </a:prstGeom>
          <a:solidFill>
            <a:schemeClr val="accent2">
              <a:lumMod val="20000"/>
              <a:lumOff val="80000"/>
              <a:alpha val="34000"/>
            </a:schemeClr>
          </a:solidFill>
          <a:ln>
            <a:noFill/>
          </a:ln>
          <a:effectLst>
            <a:outerShdw blurRad="40000" dist="23000" dir="5400000" rotWithShape="0">
              <a:srgbClr val="008000">
                <a:alpha val="35000"/>
              </a:srgbClr>
            </a:outerShdw>
          </a:effectLst>
        </p:spPr>
        <p:style>
          <a:lnRef idx="1">
            <a:schemeClr val="accent1"/>
          </a:lnRef>
          <a:fillRef idx="3">
            <a:schemeClr val="accent1"/>
          </a:fillRef>
          <a:effectRef idx="2">
            <a:schemeClr val="accent1"/>
          </a:effectRef>
          <a:fontRef idx="minor">
            <a:schemeClr val="lt1"/>
          </a:fontRef>
        </p:style>
        <p:txBody>
          <a:bodyPr/>
          <a:lstStyle/>
          <a:p>
            <a:pPr fontAlgn="auto">
              <a:spcBef>
                <a:spcPct val="20000"/>
              </a:spcBef>
              <a:spcAft>
                <a:spcPts val="0"/>
              </a:spcAft>
              <a:defRPr/>
            </a:pPr>
            <a:r>
              <a:rPr lang="en-US" dirty="0">
                <a:solidFill>
                  <a:srgbClr val="303E4E"/>
                </a:solidFill>
              </a:rPr>
              <a:t>A </a:t>
            </a:r>
            <a:r>
              <a:rPr lang="en-US" b="1" dirty="0">
                <a:solidFill>
                  <a:srgbClr val="303E4E"/>
                </a:solidFill>
              </a:rPr>
              <a:t>powerful search functionality </a:t>
            </a:r>
            <a:r>
              <a:rPr lang="en-US" dirty="0">
                <a:solidFill>
                  <a:srgbClr val="303E4E"/>
                </a:solidFill>
              </a:rPr>
              <a:t>for locating people and information within or across institutions.</a:t>
            </a:r>
          </a:p>
        </p:txBody>
      </p:sp>
      <p:pic>
        <p:nvPicPr>
          <p:cNvPr id="5" name="Picture 4"/>
          <p:cNvPicPr>
            <a:picLocks noChangeAspect="1"/>
          </p:cNvPicPr>
          <p:nvPr/>
        </p:nvPicPr>
        <p:blipFill>
          <a:blip r:embed="rId3"/>
          <a:stretch>
            <a:fillRect/>
          </a:stretch>
        </p:blipFill>
        <p:spPr>
          <a:xfrm>
            <a:off x="0" y="0"/>
            <a:ext cx="4211904" cy="6858000"/>
          </a:xfrm>
          <a:prstGeom prst="rect">
            <a:avLst/>
          </a:prstGeom>
        </p:spPr>
      </p:pic>
    </p:spTree>
    <p:extLst>
      <p:ext uri="{BB962C8B-B14F-4D97-AF65-F5344CB8AC3E}">
        <p14:creationId xmlns:p14="http://schemas.microsoft.com/office/powerpoint/2010/main" val="402020186"/>
      </p:ext>
    </p:extLst>
  </p:cSld>
  <p:clrMapOvr>
    <a:masterClrMapping/>
  </p:clrMapOvr>
  <p:transition xmlns:p14="http://schemas.microsoft.com/office/powerpoint/2010/main">
    <p:fade thruBlk="1"/>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P spid="1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2971800" y="4724400"/>
            <a:ext cx="5867400" cy="1219200"/>
          </a:xfrm>
          <a:prstGeom prst="rect">
            <a:avLst/>
          </a:prstGeom>
          <a:solidFill>
            <a:schemeClr val="accent2">
              <a:lumMod val="20000"/>
              <a:lumOff val="80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bg1">
                  <a:lumMod val="85000"/>
                </a:schemeClr>
              </a:solidFill>
            </a:endParaRPr>
          </a:p>
        </p:txBody>
      </p:sp>
      <p:sp>
        <p:nvSpPr>
          <p:cNvPr id="10" name="Rectangle 9"/>
          <p:cNvSpPr/>
          <p:nvPr/>
        </p:nvSpPr>
        <p:spPr>
          <a:xfrm>
            <a:off x="2362200" y="1143000"/>
            <a:ext cx="5943600" cy="914400"/>
          </a:xfrm>
          <a:prstGeom prst="rect">
            <a:avLst/>
          </a:prstGeom>
          <a:solidFill>
            <a:schemeClr val="accent3">
              <a:lumMod val="20000"/>
              <a:lumOff val="80000"/>
              <a:alpha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bg1">
                  <a:lumMod val="85000"/>
                </a:schemeClr>
              </a:solidFill>
            </a:endParaRPr>
          </a:p>
        </p:txBody>
      </p:sp>
      <p:sp>
        <p:nvSpPr>
          <p:cNvPr id="3" name="Rectangle 2"/>
          <p:cNvSpPr/>
          <p:nvPr/>
        </p:nvSpPr>
        <p:spPr>
          <a:xfrm>
            <a:off x="914400" y="2819400"/>
            <a:ext cx="6019800" cy="914400"/>
          </a:xfrm>
          <a:prstGeom prst="rect">
            <a:avLst/>
          </a:prstGeom>
          <a:solidFill>
            <a:schemeClr val="accent1">
              <a:lumMod val="20000"/>
              <a:lumOff val="80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bg1">
                  <a:lumMod val="85000"/>
                </a:schemeClr>
              </a:solidFill>
            </a:endParaRPr>
          </a:p>
        </p:txBody>
      </p:sp>
      <p:sp>
        <p:nvSpPr>
          <p:cNvPr id="2" name="Title 1"/>
          <p:cNvSpPr>
            <a:spLocks noGrp="1"/>
          </p:cNvSpPr>
          <p:nvPr>
            <p:ph type="title"/>
          </p:nvPr>
        </p:nvSpPr>
        <p:spPr>
          <a:xfrm>
            <a:off x="457200" y="0"/>
            <a:ext cx="8229600" cy="1143000"/>
          </a:xfrm>
        </p:spPr>
        <p:txBody>
          <a:bodyPr>
            <a:noAutofit/>
          </a:bodyPr>
          <a:lstStyle/>
          <a:p>
            <a:r>
              <a:rPr lang="en-US" sz="3200" b="1" dirty="0" smtClean="0"/>
              <a:t>VIVO Cornell: In-house to National Cloud</a:t>
            </a:r>
            <a:endParaRPr lang="en-US" sz="3200" b="1" dirty="0"/>
          </a:p>
        </p:txBody>
      </p:sp>
      <p:pic>
        <p:nvPicPr>
          <p:cNvPr id="4" name="Picture 3" descr="Slide07.jpg.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800" y="911751"/>
            <a:ext cx="2743200" cy="1907649"/>
          </a:xfrm>
          <a:prstGeom prst="rect">
            <a:avLst/>
          </a:prstGeom>
        </p:spPr>
      </p:pic>
      <p:pic>
        <p:nvPicPr>
          <p:cNvPr id="5" name="Picture 4" descr="VIVO_ Cornell Research &amp; Scholarship.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05400" y="2360599"/>
            <a:ext cx="3505200" cy="1982801"/>
          </a:xfrm>
          <a:prstGeom prst="rect">
            <a:avLst/>
          </a:prstGeom>
        </p:spPr>
      </p:pic>
      <p:sp>
        <p:nvSpPr>
          <p:cNvPr id="7" name="TextBox 6"/>
          <p:cNvSpPr txBox="1"/>
          <p:nvPr/>
        </p:nvSpPr>
        <p:spPr>
          <a:xfrm>
            <a:off x="3352800" y="1134070"/>
            <a:ext cx="4800600" cy="923330"/>
          </a:xfrm>
          <a:prstGeom prst="rect">
            <a:avLst/>
          </a:prstGeom>
          <a:noFill/>
        </p:spPr>
        <p:txBody>
          <a:bodyPr wrap="square" rtlCol="0">
            <a:spAutoFit/>
          </a:bodyPr>
          <a:lstStyle/>
          <a:p>
            <a:r>
              <a:rPr lang="en-US" i="1" dirty="0" smtClean="0"/>
              <a:t>2003-2007 </a:t>
            </a:r>
            <a:r>
              <a:rPr lang="en-US" dirty="0" smtClean="0"/>
              <a:t>Development of research profiles using ontologies in a database-driven website to meet the needs of the Life Sciences initiative.</a:t>
            </a:r>
            <a:endParaRPr lang="en-US" dirty="0"/>
          </a:p>
        </p:txBody>
      </p:sp>
      <p:sp>
        <p:nvSpPr>
          <p:cNvPr id="8" name="TextBox 7"/>
          <p:cNvSpPr txBox="1"/>
          <p:nvPr/>
        </p:nvSpPr>
        <p:spPr>
          <a:xfrm>
            <a:off x="1219200" y="2819400"/>
            <a:ext cx="3810000" cy="923330"/>
          </a:xfrm>
          <a:prstGeom prst="rect">
            <a:avLst/>
          </a:prstGeom>
          <a:noFill/>
        </p:spPr>
        <p:txBody>
          <a:bodyPr wrap="square" rtlCol="0">
            <a:spAutoFit/>
          </a:bodyPr>
          <a:lstStyle/>
          <a:p>
            <a:r>
              <a:rPr lang="en-US" i="1" dirty="0" smtClean="0"/>
              <a:t>2007-2009</a:t>
            </a:r>
            <a:r>
              <a:rPr lang="en-US" dirty="0" smtClean="0"/>
              <a:t> Converted to Semantic Web standards.  Expanded to include disciplines across the institution</a:t>
            </a:r>
            <a:endParaRPr lang="en-US" dirty="0"/>
          </a:p>
        </p:txBody>
      </p:sp>
      <p:sp>
        <p:nvSpPr>
          <p:cNvPr id="9" name="TextBox 8"/>
          <p:cNvSpPr txBox="1"/>
          <p:nvPr/>
        </p:nvSpPr>
        <p:spPr>
          <a:xfrm>
            <a:off x="4800600" y="4743271"/>
            <a:ext cx="3962400" cy="1200329"/>
          </a:xfrm>
          <a:prstGeom prst="rect">
            <a:avLst/>
          </a:prstGeom>
          <a:noFill/>
        </p:spPr>
        <p:txBody>
          <a:bodyPr wrap="square" rtlCol="0">
            <a:spAutoFit/>
          </a:bodyPr>
          <a:lstStyle/>
          <a:p>
            <a:r>
              <a:rPr lang="en-US" i="1" dirty="0" smtClean="0"/>
              <a:t>2009–2011+ </a:t>
            </a:r>
            <a:r>
              <a:rPr lang="en-US" dirty="0" smtClean="0"/>
              <a:t>NIH grant, moved to national and international network of institutions and organizations and their faculty and researcher profiles. </a:t>
            </a:r>
            <a:endParaRPr lang="en-US" dirty="0"/>
          </a:p>
        </p:txBody>
      </p:sp>
      <p:pic>
        <p:nvPicPr>
          <p:cNvPr id="12" name="Picture 11" descr="vivo-cornell-v1-2.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8600" y="4038600"/>
            <a:ext cx="4114800" cy="2743200"/>
          </a:xfrm>
          <a:prstGeom prst="rect">
            <a:avLst/>
          </a:prstGeom>
        </p:spPr>
      </p:pic>
    </p:spTree>
    <p:extLst>
      <p:ext uri="{BB962C8B-B14F-4D97-AF65-F5344CB8AC3E}">
        <p14:creationId xmlns:p14="http://schemas.microsoft.com/office/powerpoint/2010/main" val="2449386615"/>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Index of Content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4495800" cy="5338762"/>
          </a:xfrm>
          <a:prstGeom prst="rect">
            <a:avLst/>
          </a:prstGeom>
        </p:spPr>
      </p:pic>
      <p:pic>
        <p:nvPicPr>
          <p:cNvPr id="13" name="Picture 12" descr="Index of Contents-1.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81817" y="3200400"/>
            <a:ext cx="3676183" cy="2959100"/>
          </a:xfrm>
          <a:prstGeom prst="rect">
            <a:avLst/>
          </a:prstGeom>
        </p:spPr>
      </p:pic>
      <p:sp>
        <p:nvSpPr>
          <p:cNvPr id="3" name="Rectangle 2"/>
          <p:cNvSpPr/>
          <p:nvPr/>
        </p:nvSpPr>
        <p:spPr>
          <a:xfrm>
            <a:off x="6019800" y="2590800"/>
            <a:ext cx="6019800" cy="914400"/>
          </a:xfrm>
          <a:prstGeom prst="rect">
            <a:avLst/>
          </a:prstGeom>
          <a:solidFill>
            <a:schemeClr val="accent1">
              <a:lumMod val="20000"/>
              <a:lumOff val="80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bg1">
                  <a:lumMod val="85000"/>
                </a:schemeClr>
              </a:solidFill>
            </a:endParaRPr>
          </a:p>
        </p:txBody>
      </p:sp>
      <p:sp>
        <p:nvSpPr>
          <p:cNvPr id="11" name="Rectangle 10"/>
          <p:cNvSpPr/>
          <p:nvPr/>
        </p:nvSpPr>
        <p:spPr>
          <a:xfrm>
            <a:off x="6705600" y="3810000"/>
            <a:ext cx="5867400" cy="914400"/>
          </a:xfrm>
          <a:prstGeom prst="rect">
            <a:avLst/>
          </a:prstGeom>
          <a:solidFill>
            <a:schemeClr val="accent2">
              <a:lumMod val="20000"/>
              <a:lumOff val="80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bg1">
                  <a:lumMod val="85000"/>
                </a:schemeClr>
              </a:solidFill>
            </a:endParaRPr>
          </a:p>
        </p:txBody>
      </p:sp>
      <p:sp>
        <p:nvSpPr>
          <p:cNvPr id="10" name="Rectangle 9"/>
          <p:cNvSpPr/>
          <p:nvPr/>
        </p:nvSpPr>
        <p:spPr>
          <a:xfrm>
            <a:off x="5562600" y="1447800"/>
            <a:ext cx="5943600" cy="914400"/>
          </a:xfrm>
          <a:prstGeom prst="rect">
            <a:avLst/>
          </a:prstGeom>
          <a:solidFill>
            <a:schemeClr val="accent3">
              <a:lumMod val="20000"/>
              <a:lumOff val="80000"/>
              <a:alpha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bg1">
                  <a:lumMod val="85000"/>
                </a:schemeClr>
              </a:solidFill>
            </a:endParaRPr>
          </a:p>
        </p:txBody>
      </p:sp>
      <p:sp>
        <p:nvSpPr>
          <p:cNvPr id="2" name="Title 1"/>
          <p:cNvSpPr>
            <a:spLocks noGrp="1"/>
          </p:cNvSpPr>
          <p:nvPr>
            <p:ph type="title"/>
          </p:nvPr>
        </p:nvSpPr>
        <p:spPr>
          <a:xfrm>
            <a:off x="4572000" y="0"/>
            <a:ext cx="4114800" cy="1143000"/>
          </a:xfrm>
        </p:spPr>
        <p:txBody>
          <a:bodyPr>
            <a:noAutofit/>
          </a:bodyPr>
          <a:lstStyle/>
          <a:p>
            <a:r>
              <a:rPr lang="en-US" sz="3200" b="1" dirty="0" smtClean="0"/>
              <a:t>VIVO Cornell Status</a:t>
            </a:r>
            <a:endParaRPr lang="en-US" sz="3200" b="1" dirty="0"/>
          </a:p>
        </p:txBody>
      </p:sp>
      <p:sp>
        <p:nvSpPr>
          <p:cNvPr id="7" name="TextBox 6"/>
          <p:cNvSpPr txBox="1"/>
          <p:nvPr/>
        </p:nvSpPr>
        <p:spPr>
          <a:xfrm>
            <a:off x="6172200" y="2819400"/>
            <a:ext cx="2743200" cy="369332"/>
          </a:xfrm>
          <a:prstGeom prst="rect">
            <a:avLst/>
          </a:prstGeom>
          <a:noFill/>
        </p:spPr>
        <p:txBody>
          <a:bodyPr wrap="square" rtlCol="0">
            <a:spAutoFit/>
          </a:bodyPr>
          <a:lstStyle/>
          <a:p>
            <a:pPr algn="just"/>
            <a:r>
              <a:rPr lang="en-US" dirty="0" smtClean="0"/>
              <a:t>Close to 10 million triples</a:t>
            </a:r>
            <a:endParaRPr lang="en-US" dirty="0"/>
          </a:p>
        </p:txBody>
      </p:sp>
      <p:sp>
        <p:nvSpPr>
          <p:cNvPr id="14" name="TextBox 13"/>
          <p:cNvSpPr txBox="1"/>
          <p:nvPr/>
        </p:nvSpPr>
        <p:spPr>
          <a:xfrm>
            <a:off x="5715000" y="1676400"/>
            <a:ext cx="2743200" cy="369332"/>
          </a:xfrm>
          <a:prstGeom prst="rect">
            <a:avLst/>
          </a:prstGeom>
          <a:noFill/>
        </p:spPr>
        <p:txBody>
          <a:bodyPr wrap="square" rtlCol="0">
            <a:spAutoFit/>
          </a:bodyPr>
          <a:lstStyle/>
          <a:p>
            <a:pPr algn="just"/>
            <a:r>
              <a:rPr lang="en-US" dirty="0" smtClean="0"/>
              <a:t>Version 1.2.1 (1.3 soon…)</a:t>
            </a:r>
            <a:endParaRPr lang="en-US" dirty="0"/>
          </a:p>
        </p:txBody>
      </p:sp>
      <p:sp>
        <p:nvSpPr>
          <p:cNvPr id="15" name="TextBox 14"/>
          <p:cNvSpPr txBox="1"/>
          <p:nvPr/>
        </p:nvSpPr>
        <p:spPr>
          <a:xfrm>
            <a:off x="6858000" y="4038600"/>
            <a:ext cx="2743200" cy="369332"/>
          </a:xfrm>
          <a:prstGeom prst="rect">
            <a:avLst/>
          </a:prstGeom>
          <a:noFill/>
        </p:spPr>
        <p:txBody>
          <a:bodyPr wrap="square" rtlCol="0">
            <a:spAutoFit/>
          </a:bodyPr>
          <a:lstStyle/>
          <a:p>
            <a:pPr algn="just"/>
            <a:r>
              <a:rPr lang="en-US" dirty="0" smtClean="0"/>
              <a:t>1, 200 visitors/day</a:t>
            </a:r>
            <a:endParaRPr lang="en-US" dirty="0"/>
          </a:p>
        </p:txBody>
      </p:sp>
      <p:pic>
        <p:nvPicPr>
          <p:cNvPr id="4" name="Picture 3" descr="Index of Contents-2.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00400" y="6271260"/>
            <a:ext cx="2819400" cy="281940"/>
          </a:xfrm>
          <a:prstGeom prst="rect">
            <a:avLst/>
          </a:prstGeom>
        </p:spPr>
      </p:pic>
    </p:spTree>
    <p:extLst>
      <p:ext uri="{BB962C8B-B14F-4D97-AF65-F5344CB8AC3E}">
        <p14:creationId xmlns:p14="http://schemas.microsoft.com/office/powerpoint/2010/main" val="4283489743"/>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VIVO Cornell Features</a:t>
            </a:r>
            <a:endParaRPr lang="en-US" dirty="0"/>
          </a:p>
        </p:txBody>
      </p:sp>
      <p:sp>
        <p:nvSpPr>
          <p:cNvPr id="5" name="TextBox 4"/>
          <p:cNvSpPr txBox="1"/>
          <p:nvPr/>
        </p:nvSpPr>
        <p:spPr>
          <a:xfrm>
            <a:off x="1066800" y="1715393"/>
            <a:ext cx="7391400" cy="3847207"/>
          </a:xfrm>
          <a:prstGeom prst="rect">
            <a:avLst/>
          </a:prstGeom>
          <a:noFill/>
        </p:spPr>
        <p:txBody>
          <a:bodyPr wrap="square" rtlCol="0">
            <a:spAutoFit/>
          </a:bodyPr>
          <a:lstStyle/>
          <a:p>
            <a:pPr marL="457200" indent="-457200">
              <a:buFont typeface="Wingdings" charset="2"/>
              <a:buChar char="Ø"/>
            </a:pPr>
            <a:r>
              <a:rPr lang="en-US" sz="2400" dirty="0" smtClean="0"/>
              <a:t>Search and browse improvements</a:t>
            </a:r>
          </a:p>
          <a:p>
            <a:pPr marL="457200" indent="-457200">
              <a:buFont typeface="Wingdings" charset="2"/>
              <a:buChar char="Ø"/>
            </a:pPr>
            <a:r>
              <a:rPr lang="en-US" sz="2400" dirty="0" smtClean="0"/>
              <a:t>Self-editing (</a:t>
            </a:r>
            <a:r>
              <a:rPr lang="en-US" sz="2400" dirty="0" err="1" smtClean="0"/>
              <a:t>cuwebauth</a:t>
            </a:r>
            <a:r>
              <a:rPr lang="en-US" sz="2400" dirty="0" smtClean="0"/>
              <a:t>) and image upload</a:t>
            </a:r>
          </a:p>
          <a:p>
            <a:pPr marL="457200" indent="-457200">
              <a:buFont typeface="Wingdings" charset="2"/>
              <a:buChar char="Ø"/>
            </a:pPr>
            <a:r>
              <a:rPr lang="en-US" sz="2400" dirty="0" smtClean="0"/>
              <a:t>Link to contact information in CU directory</a:t>
            </a:r>
          </a:p>
          <a:p>
            <a:pPr marL="457200" indent="-457200">
              <a:buFont typeface="Wingdings" charset="2"/>
              <a:buChar char="Ø"/>
            </a:pPr>
            <a:r>
              <a:rPr lang="en-US" sz="2400" dirty="0" err="1" smtClean="0"/>
              <a:t>Overivew</a:t>
            </a:r>
            <a:r>
              <a:rPr lang="en-US" sz="2400" dirty="0" smtClean="0"/>
              <a:t> of CU (org structure, research, funding)</a:t>
            </a:r>
          </a:p>
          <a:p>
            <a:pPr marL="457200" indent="-457200">
              <a:buFont typeface="Wingdings" charset="2"/>
              <a:buChar char="Ø"/>
            </a:pPr>
            <a:r>
              <a:rPr lang="en-US" sz="2400" dirty="0" smtClean="0"/>
              <a:t>Provides re-usable structured data</a:t>
            </a:r>
          </a:p>
          <a:p>
            <a:pPr marL="457200" indent="-457200">
              <a:buFont typeface="Wingdings" charset="2"/>
              <a:buChar char="Ø"/>
            </a:pPr>
            <a:r>
              <a:rPr lang="en-US" sz="2400" dirty="0" smtClean="0"/>
              <a:t>Linking between individuals (people, subject areas, geographic areas, grants, departments, publications, etc.)</a:t>
            </a:r>
          </a:p>
          <a:p>
            <a:pPr marL="914400" lvl="1" indent="-457200">
              <a:buFont typeface="Arial"/>
              <a:buChar char="•"/>
            </a:pPr>
            <a:r>
              <a:rPr lang="en-US" sz="2400" dirty="0" smtClean="0"/>
              <a:t>Co-author and co-investigator visualizations</a:t>
            </a:r>
          </a:p>
          <a:p>
            <a:endParaRPr lang="en-US" sz="2800" dirty="0"/>
          </a:p>
        </p:txBody>
      </p:sp>
    </p:spTree>
    <p:extLst>
      <p:ext uri="{BB962C8B-B14F-4D97-AF65-F5344CB8AC3E}">
        <p14:creationId xmlns:p14="http://schemas.microsoft.com/office/powerpoint/2010/main" val="3705398862"/>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en-US"/>
          </a:p>
        </p:txBody>
      </p:sp>
      <p:pic>
        <p:nvPicPr>
          <p:cNvPr id="15" name="Picture 14" descr="RihaSusan_authorship.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0"/>
            <a:ext cx="8210550" cy="6162675"/>
          </a:xfrm>
          <a:prstGeom prst="rect">
            <a:avLst/>
          </a:prstGeom>
        </p:spPr>
      </p:pic>
    </p:spTree>
    <p:extLst>
      <p:ext uri="{BB962C8B-B14F-4D97-AF65-F5344CB8AC3E}">
        <p14:creationId xmlns:p14="http://schemas.microsoft.com/office/powerpoint/2010/main" val="26996919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3600" dirty="0" smtClean="0"/>
              <a:t>Open Source Community Development</a:t>
            </a:r>
            <a:endParaRPr lang="en-US" sz="3600" dirty="0"/>
          </a:p>
        </p:txBody>
      </p:sp>
      <p:sp>
        <p:nvSpPr>
          <p:cNvPr id="2" name="Rectangle 1"/>
          <p:cNvSpPr/>
          <p:nvPr/>
        </p:nvSpPr>
        <p:spPr>
          <a:xfrm>
            <a:off x="2286000" y="1295400"/>
            <a:ext cx="4365298" cy="369332"/>
          </a:xfrm>
          <a:prstGeom prst="rect">
            <a:avLst/>
          </a:prstGeom>
        </p:spPr>
        <p:txBody>
          <a:bodyPr wrap="none">
            <a:spAutoFit/>
          </a:bodyPr>
          <a:lstStyle/>
          <a:p>
            <a:r>
              <a:rPr lang="en-US" dirty="0"/>
              <a:t>https://</a:t>
            </a:r>
            <a:r>
              <a:rPr lang="en-US" dirty="0" err="1"/>
              <a:t>sourceforge.net</a:t>
            </a:r>
            <a:r>
              <a:rPr lang="en-US" dirty="0"/>
              <a:t>/p/vivo/home/VIVO/</a:t>
            </a:r>
          </a:p>
        </p:txBody>
      </p:sp>
      <p:pic>
        <p:nvPicPr>
          <p:cNvPr id="6" name="Picture 5" descr="VIVO _ Home _ VIVO.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988776"/>
            <a:ext cx="9144000" cy="4869224"/>
          </a:xfrm>
          <a:prstGeom prst="rect">
            <a:avLst/>
          </a:prstGeom>
        </p:spPr>
      </p:pic>
    </p:spTree>
    <p:extLst>
      <p:ext uri="{BB962C8B-B14F-4D97-AF65-F5344CB8AC3E}">
        <p14:creationId xmlns:p14="http://schemas.microsoft.com/office/powerpoint/2010/main" val="3705398862"/>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63562"/>
          </a:xfrm>
        </p:spPr>
        <p:txBody>
          <a:bodyPr>
            <a:normAutofit fontScale="90000"/>
          </a:bodyPr>
          <a:lstStyle/>
          <a:p>
            <a:r>
              <a:rPr lang="en-US" dirty="0" smtClean="0"/>
              <a:t>Outreach and Adoption</a:t>
            </a:r>
            <a:endParaRPr lang="en-US" dirty="0"/>
          </a:p>
        </p:txBody>
      </p:sp>
      <p:sp>
        <p:nvSpPr>
          <p:cNvPr id="8" name="Rectangle 7"/>
          <p:cNvSpPr/>
          <p:nvPr/>
        </p:nvSpPr>
        <p:spPr>
          <a:xfrm>
            <a:off x="533400" y="838200"/>
            <a:ext cx="8077200" cy="1524000"/>
          </a:xfrm>
          <a:prstGeom prst="rect">
            <a:avLst/>
          </a:prstGeom>
          <a:solidFill>
            <a:srgbClr val="CCFFCC">
              <a:alpha val="25000"/>
            </a:srgbClr>
          </a:solidFill>
          <a:ln>
            <a:noFill/>
          </a:ln>
          <a:effectLst>
            <a:outerShdw blurRad="40000" dist="23000" dir="5400000" rotWithShape="0">
              <a:srgbClr val="008000">
                <a:alpha val="35000"/>
              </a:srgbClr>
            </a:outerShdw>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9" name="Rectangle 8"/>
          <p:cNvSpPr/>
          <p:nvPr/>
        </p:nvSpPr>
        <p:spPr>
          <a:xfrm>
            <a:off x="533400" y="2438400"/>
            <a:ext cx="8077200" cy="1524000"/>
          </a:xfrm>
          <a:prstGeom prst="rect">
            <a:avLst/>
          </a:prstGeom>
          <a:solidFill>
            <a:schemeClr val="accent1">
              <a:lumMod val="20000"/>
              <a:lumOff val="80000"/>
              <a:alpha val="25000"/>
            </a:schemeClr>
          </a:solidFill>
          <a:ln>
            <a:noFill/>
          </a:ln>
          <a:effectLst>
            <a:outerShdw blurRad="40000" dist="23000" dir="5400000" rotWithShape="0">
              <a:srgbClr val="008000">
                <a:alpha val="35000"/>
              </a:srgbClr>
            </a:outerShdw>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0" name="Rectangle 9"/>
          <p:cNvSpPr/>
          <p:nvPr/>
        </p:nvSpPr>
        <p:spPr>
          <a:xfrm>
            <a:off x="533400" y="4038600"/>
            <a:ext cx="8077200" cy="2057400"/>
          </a:xfrm>
          <a:prstGeom prst="rect">
            <a:avLst/>
          </a:prstGeom>
          <a:solidFill>
            <a:schemeClr val="accent2">
              <a:lumMod val="20000"/>
              <a:lumOff val="80000"/>
              <a:alpha val="25000"/>
            </a:schemeClr>
          </a:solidFill>
          <a:ln>
            <a:noFill/>
          </a:ln>
          <a:effectLst>
            <a:outerShdw blurRad="40000" dist="23000" dir="5400000" rotWithShape="0">
              <a:srgbClr val="008000">
                <a:alpha val="35000"/>
              </a:srgbClr>
            </a:outerShdw>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 name="Rectangle 4"/>
          <p:cNvSpPr/>
          <p:nvPr/>
        </p:nvSpPr>
        <p:spPr>
          <a:xfrm>
            <a:off x="533400" y="889843"/>
            <a:ext cx="8077200" cy="1477328"/>
          </a:xfrm>
          <a:prstGeom prst="rect">
            <a:avLst/>
          </a:prstGeom>
        </p:spPr>
        <p:txBody>
          <a:bodyPr wrap="square">
            <a:spAutoFit/>
          </a:bodyPr>
          <a:lstStyle/>
          <a:p>
            <a:r>
              <a:rPr lang="en-US" b="1" dirty="0"/>
              <a:t>Other sites piloting or adopting VIVO technology</a:t>
            </a:r>
          </a:p>
          <a:p>
            <a:r>
              <a:rPr lang="en-US" dirty="0" smtClean="0"/>
              <a:t>AAAS, Duke University, CTSAs, </a:t>
            </a:r>
            <a:r>
              <a:rPr lang="en-US" dirty="0" err="1" smtClean="0"/>
              <a:t>GeorgiaTech</a:t>
            </a:r>
            <a:r>
              <a:rPr lang="en-US" dirty="0" smtClean="0"/>
              <a:t>, Los </a:t>
            </a:r>
            <a:r>
              <a:rPr lang="en-US" dirty="0"/>
              <a:t>Alamos National Laboratory, Northwestern University, Stony Brook University, University of Arkansas, University of Buffalo, University of Colorado – Boulder, University of Delaware, University of </a:t>
            </a:r>
            <a:r>
              <a:rPr lang="en-US" dirty="0" smtClean="0"/>
              <a:t>Oregon, USDA</a:t>
            </a:r>
            <a:endParaRPr lang="en-US" dirty="0"/>
          </a:p>
        </p:txBody>
      </p:sp>
      <p:sp>
        <p:nvSpPr>
          <p:cNvPr id="6" name="Rectangle 5"/>
          <p:cNvSpPr/>
          <p:nvPr/>
        </p:nvSpPr>
        <p:spPr>
          <a:xfrm>
            <a:off x="533400" y="2485072"/>
            <a:ext cx="7924800" cy="1477328"/>
          </a:xfrm>
          <a:prstGeom prst="rect">
            <a:avLst/>
          </a:prstGeom>
        </p:spPr>
        <p:txBody>
          <a:bodyPr wrap="square">
            <a:spAutoFit/>
          </a:bodyPr>
          <a:lstStyle/>
          <a:p>
            <a:r>
              <a:rPr lang="en-US" b="1" dirty="0" smtClean="0"/>
              <a:t>Integration </a:t>
            </a:r>
            <a:r>
              <a:rPr lang="en-US" b="1" dirty="0"/>
              <a:t>partners</a:t>
            </a:r>
          </a:p>
          <a:p>
            <a:r>
              <a:rPr lang="en-US" dirty="0"/>
              <a:t>APA (Digital Trust), Duke (Widgets), Harvard University (Harvard Profiles), Indiana University (</a:t>
            </a:r>
            <a:r>
              <a:rPr lang="en-US" dirty="0" err="1"/>
              <a:t>HUBzero</a:t>
            </a:r>
            <a:r>
              <a:rPr lang="en-US" dirty="0"/>
              <a:t>), Orchid, Stony Brook University (UMLS), University of Hong Kong (Knowledge Exchange), University of Pittsburgh (Digital Vita), Weill Cornell Medical College (Google Refine).</a:t>
            </a:r>
          </a:p>
        </p:txBody>
      </p:sp>
      <p:sp>
        <p:nvSpPr>
          <p:cNvPr id="7" name="Rectangle 6"/>
          <p:cNvSpPr/>
          <p:nvPr/>
        </p:nvSpPr>
        <p:spPr>
          <a:xfrm>
            <a:off x="533400" y="4038600"/>
            <a:ext cx="7848600" cy="2031325"/>
          </a:xfrm>
          <a:prstGeom prst="rect">
            <a:avLst/>
          </a:prstGeom>
        </p:spPr>
        <p:txBody>
          <a:bodyPr wrap="square">
            <a:spAutoFit/>
          </a:bodyPr>
          <a:lstStyle/>
          <a:p>
            <a:r>
              <a:rPr lang="en-US" b="1" dirty="0" smtClean="0"/>
              <a:t>International efforts</a:t>
            </a:r>
          </a:p>
          <a:p>
            <a:pPr marL="285750" indent="-285750">
              <a:buFont typeface="Arial"/>
              <a:buChar char="•"/>
            </a:pPr>
            <a:r>
              <a:rPr lang="en-US" dirty="0"/>
              <a:t>ANDS-Vitro Consortium (Griffith, QUT, University of Melbourne, </a:t>
            </a:r>
            <a:r>
              <a:rPr lang="en-US" dirty="0" err="1"/>
              <a:t>VeRSI</a:t>
            </a:r>
            <a:r>
              <a:rPr lang="en-US" dirty="0" smtClean="0"/>
              <a:t>)</a:t>
            </a:r>
          </a:p>
          <a:p>
            <a:pPr marL="285750" indent="-285750">
              <a:buFont typeface="Arial"/>
              <a:buChar char="•"/>
            </a:pPr>
            <a:r>
              <a:rPr lang="en-US" dirty="0"/>
              <a:t>Chinese Academy of </a:t>
            </a:r>
            <a:r>
              <a:rPr lang="en-US" dirty="0" smtClean="0"/>
              <a:t>Sciences  </a:t>
            </a:r>
          </a:p>
          <a:p>
            <a:pPr marL="285750" indent="-285750">
              <a:buFont typeface="Arial"/>
              <a:buChar char="•"/>
            </a:pPr>
            <a:r>
              <a:rPr lang="en-US" dirty="0"/>
              <a:t>IICA (Inter-American Institute for Cooperation on Agriculture) is</a:t>
            </a:r>
          </a:p>
          <a:p>
            <a:r>
              <a:rPr lang="en-US" dirty="0"/>
              <a:t>considering options like VIVO for a researcher network for their SIDALC</a:t>
            </a:r>
          </a:p>
          <a:p>
            <a:r>
              <a:rPr lang="en-US" dirty="0" smtClean="0"/>
              <a:t>Application and there </a:t>
            </a:r>
            <a:r>
              <a:rPr lang="en-US" dirty="0"/>
              <a:t>is a pilot VIVO implementation at the El </a:t>
            </a:r>
            <a:r>
              <a:rPr lang="en-US" dirty="0" err="1"/>
              <a:t>Colegio</a:t>
            </a:r>
            <a:r>
              <a:rPr lang="en-US" dirty="0"/>
              <a:t> de </a:t>
            </a:r>
            <a:r>
              <a:rPr lang="en-US" dirty="0" err="1"/>
              <a:t>Postgraduados</a:t>
            </a:r>
            <a:r>
              <a:rPr lang="en-US" dirty="0"/>
              <a:t> </a:t>
            </a:r>
            <a:r>
              <a:rPr lang="en-US" dirty="0" smtClean="0"/>
              <a:t>of Mexico</a:t>
            </a:r>
            <a:r>
              <a:rPr lang="en-US" dirty="0"/>
              <a:t>.</a:t>
            </a:r>
          </a:p>
        </p:txBody>
      </p:sp>
    </p:spTree>
    <p:extLst>
      <p:ext uri="{BB962C8B-B14F-4D97-AF65-F5344CB8AC3E}">
        <p14:creationId xmlns:p14="http://schemas.microsoft.com/office/powerpoint/2010/main" val="364470786"/>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noAutofit/>
          </a:bodyPr>
          <a:lstStyle/>
          <a:p>
            <a:r>
              <a:rPr lang="en-US" sz="3200" b="1" dirty="0" smtClean="0"/>
              <a:t>VIVO Cornell: Data Sources</a:t>
            </a:r>
            <a:endParaRPr lang="en-US" sz="3200" b="1" dirty="0"/>
          </a:p>
        </p:txBody>
      </p:sp>
      <p:grpSp>
        <p:nvGrpSpPr>
          <p:cNvPr id="16" name="Group 15"/>
          <p:cNvGrpSpPr/>
          <p:nvPr/>
        </p:nvGrpSpPr>
        <p:grpSpPr>
          <a:xfrm>
            <a:off x="685800" y="76200"/>
            <a:ext cx="7759971" cy="5867400"/>
            <a:chOff x="685800" y="76200"/>
            <a:chExt cx="7759971" cy="5867400"/>
          </a:xfrm>
        </p:grpSpPr>
        <p:pic>
          <p:nvPicPr>
            <p:cNvPr id="14" name="Picture 13" descr="CornellVivoDataSources.2011-02-23-copy.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0" y="76200"/>
              <a:ext cx="7759971" cy="5867400"/>
            </a:xfrm>
            <a:prstGeom prst="rect">
              <a:avLst/>
            </a:prstGeom>
          </p:spPr>
        </p:pic>
        <p:sp>
          <p:nvSpPr>
            <p:cNvPr id="15" name="Rectangle 14"/>
            <p:cNvSpPr/>
            <p:nvPr/>
          </p:nvSpPr>
          <p:spPr>
            <a:xfrm>
              <a:off x="990600" y="76200"/>
              <a:ext cx="990600" cy="304800"/>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3" name="Rectangle 2"/>
          <p:cNvSpPr/>
          <p:nvPr/>
        </p:nvSpPr>
        <p:spPr>
          <a:xfrm>
            <a:off x="609600" y="381000"/>
            <a:ext cx="2286000" cy="274320"/>
          </a:xfrm>
          <a:prstGeom prst="rect">
            <a:avLst/>
          </a:prstGeom>
          <a:noFill/>
          <a:ln w="38100"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6324600" y="685800"/>
            <a:ext cx="1828800" cy="274320"/>
          </a:xfrm>
          <a:prstGeom prst="rect">
            <a:avLst/>
          </a:prstGeom>
          <a:noFill/>
          <a:ln w="38100"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p:cNvSpPr/>
          <p:nvPr/>
        </p:nvSpPr>
        <p:spPr>
          <a:xfrm>
            <a:off x="658368" y="3337560"/>
            <a:ext cx="1828800" cy="274320"/>
          </a:xfrm>
          <a:prstGeom prst="rect">
            <a:avLst/>
          </a:prstGeom>
          <a:noFill/>
          <a:ln w="38100"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p:cNvSpPr/>
          <p:nvPr/>
        </p:nvSpPr>
        <p:spPr>
          <a:xfrm>
            <a:off x="6477000" y="3429000"/>
            <a:ext cx="1828800" cy="274320"/>
          </a:xfrm>
          <a:prstGeom prst="rect">
            <a:avLst/>
          </a:prstGeom>
          <a:noFill/>
          <a:ln w="38100"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6274775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subTnLst>
                                    <p:set>
                                      <p:cBhvr override="childStyle">
                                        <p:cTn dur="1" fill="hold" display="0" masterRel="nextClick" afterEffect="1"/>
                                        <p:tgtEl>
                                          <p:spTgt spid="3"/>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subTnLst>
                                    <p:set>
                                      <p:cBhvr override="childStyle">
                                        <p:cTn dur="1" fill="hold" display="0" masterRel="nextClick" afterEffect="1"/>
                                        <p:tgtEl>
                                          <p:spTgt spid="11"/>
                                        </p:tgtEl>
                                        <p:attrNameLst>
                                          <p:attrName>style.visibility</p:attrName>
                                        </p:attrNameLst>
                                      </p:cBhvr>
                                      <p:to>
                                        <p:strVal val="hidden"/>
                                      </p:to>
                                    </p:set>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subTnLst>
                                    <p:set>
                                      <p:cBhvr override="childStyle">
                                        <p:cTn dur="1" fill="hold" display="0" masterRel="nextClick" afterEffect="1"/>
                                        <p:tgtEl>
                                          <p:spTgt spid="12"/>
                                        </p:tgtEl>
                                        <p:attrNameLst>
                                          <p:attrName>style.visibility</p:attrName>
                                        </p:attrNameLst>
                                      </p:cBhvr>
                                      <p:to>
                                        <p:strVal val="hidden"/>
                                      </p:to>
                                    </p:set>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1" grpId="0" animBg="1"/>
      <p:bldP spid="12" grpId="0" animBg="1"/>
      <p:bldP spid="13"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2309</TotalTime>
  <Words>1447</Words>
  <Application>Microsoft Macintosh PowerPoint</Application>
  <PresentationFormat>On-screen Show (4:3)</PresentationFormat>
  <Paragraphs>106</Paragraphs>
  <Slides>11</Slides>
  <Notes>9</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PowerPoint Presentation</vt:lpstr>
      <vt:lpstr>VIVO is:</vt:lpstr>
      <vt:lpstr>VIVO Cornell: In-house to National Cloud</vt:lpstr>
      <vt:lpstr>VIVO Cornell Status</vt:lpstr>
      <vt:lpstr>VIVO Cornell Features</vt:lpstr>
      <vt:lpstr>PowerPoint Presentation</vt:lpstr>
      <vt:lpstr>Open Source Community Development</vt:lpstr>
      <vt:lpstr>Outreach and Adoption</vt:lpstr>
      <vt:lpstr>VIVO Cornell: Data Sources</vt:lpstr>
      <vt:lpstr>VIVO Anecdotes</vt:lpstr>
      <vt:lpstr>In addition to collaboration…</vt:lpstr>
    </vt:vector>
  </TitlesOfParts>
  <Company>J.H. Miller Health Sciences Center, UF</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Mike Conlon</dc:creator>
  <cp:lastModifiedBy>Elly Cramer</cp:lastModifiedBy>
  <cp:revision>92</cp:revision>
  <cp:lastPrinted>2011-03-28T15:24:11Z</cp:lastPrinted>
  <dcterms:created xsi:type="dcterms:W3CDTF">2011-02-28T16:40:41Z</dcterms:created>
  <dcterms:modified xsi:type="dcterms:W3CDTF">2011-07-12T11:54:17Z</dcterms:modified>
</cp:coreProperties>
</file>