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88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t" anchorCtr="0" compatLnSpc="1">
            <a:prstTxWarp prst="textNoShape">
              <a:avLst/>
            </a:prstTxWarp>
          </a:bodyPr>
          <a:lstStyle>
            <a:lvl1pPr defTabSz="761309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29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t" anchorCtr="0" compatLnSpc="1">
            <a:prstTxWarp prst="textNoShape">
              <a:avLst/>
            </a:prstTxWarp>
          </a:bodyPr>
          <a:lstStyle>
            <a:lvl1pPr algn="r" defTabSz="761309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1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b" anchorCtr="0" compatLnSpc="1">
            <a:prstTxWarp prst="textNoShape">
              <a:avLst/>
            </a:prstTxWarp>
          </a:bodyPr>
          <a:lstStyle>
            <a:lvl1pPr defTabSz="761309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29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8" rIns="76213" bIns="38108" numCol="1" anchor="b" anchorCtr="0" compatLnSpc="1">
            <a:prstTxWarp prst="textNoShape">
              <a:avLst/>
            </a:prstTxWarp>
          </a:bodyPr>
          <a:lstStyle>
            <a:lvl1pPr algn="r" defTabSz="761309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1/27/2015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7000" y="622855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4188" y="1111805"/>
            <a:ext cx="3106737" cy="458788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Anne R. Kenney</a:t>
            </a:r>
            <a:endParaRPr lang="en-US" sz="800" dirty="0">
              <a:latin typeface="Arial Narrow" pitchFamily="34" charset="0"/>
            </a:endParaRPr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48756" y="1799193"/>
            <a:ext cx="3657600" cy="600164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Research and </a:t>
            </a:r>
            <a:r>
              <a:rPr lang="en-US" sz="800" u="sng" dirty="0">
                <a:latin typeface="Arial Black" pitchFamily="34" charset="0"/>
              </a:rPr>
              <a:t>Learning Services</a:t>
            </a:r>
            <a:br>
              <a:rPr lang="en-US" sz="800" u="sng" dirty="0">
                <a:latin typeface="Arial Black" pitchFamily="34" charset="0"/>
              </a:rPr>
            </a:br>
            <a:endParaRPr lang="en-US" sz="800" u="sng" dirty="0" smtClean="0">
              <a:latin typeface="Arial Black" pitchFamily="34" charset="0"/>
            </a:endParaRPr>
          </a:p>
          <a:p>
            <a:pPr algn="ctr"/>
            <a:r>
              <a:rPr lang="en-US" sz="1000" b="1" dirty="0" err="1" smtClean="0">
                <a:latin typeface="Century Gothic" pitchFamily="34" charset="0"/>
              </a:rPr>
              <a:t>Kornelia</a:t>
            </a:r>
            <a:r>
              <a:rPr lang="en-US" sz="1000" b="1" dirty="0" smtClean="0">
                <a:latin typeface="Century Gothic" pitchFamily="34" charset="0"/>
              </a:rPr>
              <a:t> </a:t>
            </a:r>
            <a:r>
              <a:rPr lang="en-US" sz="1000" b="1" dirty="0" err="1" smtClean="0">
                <a:latin typeface="Century Gothic" pitchFamily="34" charset="0"/>
              </a:rPr>
              <a:t>Tancheva</a:t>
            </a:r>
            <a:endParaRPr lang="en-US" sz="1000" b="1" dirty="0">
              <a:latin typeface="Century Gothic" pitchFamily="34" charset="0"/>
            </a:endParaRPr>
          </a:p>
          <a:p>
            <a:pPr algn="ctr"/>
            <a:r>
              <a:rPr lang="en-US" sz="700" i="1" dirty="0">
                <a:latin typeface="Arial Narrow" pitchFamily="34" charset="0"/>
              </a:rPr>
              <a:t>Associate University Librarian</a:t>
            </a:r>
            <a:endParaRPr lang="en-US" sz="500" i="1" dirty="0">
              <a:latin typeface="Arial Narrow" pitchFamily="34" charset="0"/>
            </a:endParaRP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January 2015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2093" name="Text Box 270"/>
          <p:cNvSpPr txBox="1">
            <a:spLocks noChangeArrowheads="1"/>
          </p:cNvSpPr>
          <p:nvPr/>
        </p:nvSpPr>
        <p:spPr bwMode="auto">
          <a:xfrm>
            <a:off x="6825386" y="5054922"/>
            <a:ext cx="1409700" cy="553998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Weill - Cornell</a:t>
            </a:r>
            <a:endParaRPr lang="en-US" sz="700" u="sng" dirty="0">
              <a:latin typeface="Arial Black" pitchFamily="34" charset="0"/>
            </a:endParaRPr>
          </a:p>
          <a:p>
            <a:pPr algn="ctr"/>
            <a:endParaRPr lang="en-US" sz="800" b="1" u="sng" dirty="0">
              <a:latin typeface="Arial Black" pitchFamily="34" charset="0"/>
            </a:endParaRP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Terrie Wheeler</a:t>
            </a:r>
            <a:endParaRPr lang="en-US" sz="800" b="1" dirty="0">
              <a:latin typeface="Century Gothic" pitchFamily="34" charset="0"/>
            </a:endParaRPr>
          </a:p>
          <a:p>
            <a:pPr algn="ctr"/>
            <a:r>
              <a:rPr lang="en-US" sz="700" i="1" dirty="0" smtClean="0">
                <a:latin typeface="Arial Narrow" pitchFamily="34" charset="0"/>
              </a:rPr>
              <a:t>Director of the Wood Library</a:t>
            </a:r>
            <a:endParaRPr lang="en-US" sz="500" i="1" dirty="0">
              <a:latin typeface="Arial Narrow" pitchFamily="34" charset="0"/>
            </a:endParaRPr>
          </a:p>
        </p:txBody>
      </p:sp>
      <p:cxnSp>
        <p:nvCxnSpPr>
          <p:cNvPr id="2145" name="AutoShape 414"/>
          <p:cNvCxnSpPr>
            <a:cxnSpLocks noChangeShapeType="1"/>
            <a:stCxn id="2093" idx="0"/>
            <a:endCxn id="2073" idx="3"/>
          </p:cNvCxnSpPr>
          <p:nvPr/>
        </p:nvCxnSpPr>
        <p:spPr bwMode="auto">
          <a:xfrm rot="16200000" flipV="1">
            <a:off x="5490473" y="3015159"/>
            <a:ext cx="2955647" cy="1123880"/>
          </a:xfrm>
          <a:prstGeom prst="bentConnector2">
            <a:avLst/>
          </a:prstGeom>
          <a:noFill/>
          <a:ln w="3175">
            <a:solidFill>
              <a:schemeClr val="tx1"/>
            </a:solidFill>
            <a:prstDash val="lgDash"/>
            <a:miter lim="800000"/>
            <a:headEnd/>
            <a:tailEnd/>
          </a:ln>
        </p:spPr>
      </p:cxnSp>
      <p:sp>
        <p:nvSpPr>
          <p:cNvPr id="2067" name="Text Box 55"/>
          <p:cNvSpPr txBox="1">
            <a:spLocks noChangeArrowheads="1"/>
          </p:cNvSpPr>
          <p:nvPr/>
        </p:nvSpPr>
        <p:spPr bwMode="auto">
          <a:xfrm>
            <a:off x="1992313" y="4521747"/>
            <a:ext cx="892175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>
                <a:latin typeface="Arial Narrow" pitchFamily="34" charset="0"/>
              </a:rPr>
              <a:t>Africana</a:t>
            </a:r>
            <a:endParaRPr lang="en-US" sz="900" i="1">
              <a:latin typeface="Arial Narrow" pitchFamily="34" charset="0"/>
            </a:endParaRPr>
          </a:p>
        </p:txBody>
      </p:sp>
      <p:sp>
        <p:nvSpPr>
          <p:cNvPr id="2068" name="Text Box 56"/>
          <p:cNvSpPr txBox="1">
            <a:spLocks noChangeArrowheads="1"/>
          </p:cNvSpPr>
          <p:nvPr/>
        </p:nvSpPr>
        <p:spPr bwMode="auto">
          <a:xfrm>
            <a:off x="1992313" y="4216947"/>
            <a:ext cx="892175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>
                <a:latin typeface="Arial Narrow" pitchFamily="34" charset="0"/>
              </a:rPr>
              <a:t>Fine Arts</a:t>
            </a:r>
            <a:endParaRPr lang="en-US" sz="900" i="1">
              <a:latin typeface="Arial Narrow" pitchFamily="34" charset="0"/>
            </a:endParaRPr>
          </a:p>
        </p:txBody>
      </p:sp>
      <p:sp>
        <p:nvSpPr>
          <p:cNvPr id="2072" name="Text Box 60"/>
          <p:cNvSpPr txBox="1">
            <a:spLocks noChangeArrowheads="1"/>
          </p:cNvSpPr>
          <p:nvPr/>
        </p:nvSpPr>
        <p:spPr bwMode="auto">
          <a:xfrm>
            <a:off x="1996678" y="3923259"/>
            <a:ext cx="883444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>
                <a:latin typeface="Arial Narrow" pitchFamily="34" charset="0"/>
              </a:rPr>
              <a:t>Music</a:t>
            </a:r>
            <a:endParaRPr lang="en-US" sz="900" i="1">
              <a:latin typeface="Arial Narrow" pitchFamily="34" charset="0"/>
            </a:endParaRPr>
          </a:p>
        </p:txBody>
      </p:sp>
      <p:sp>
        <p:nvSpPr>
          <p:cNvPr id="104" name="Text Box 96"/>
          <p:cNvSpPr txBox="1">
            <a:spLocks noChangeArrowheads="1"/>
          </p:cNvSpPr>
          <p:nvPr/>
        </p:nvSpPr>
        <p:spPr bwMode="auto">
          <a:xfrm>
            <a:off x="1828800" y="2965717"/>
            <a:ext cx="1219200" cy="677108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Specialized Humanities and Social Sciences</a:t>
            </a:r>
          </a:p>
          <a:p>
            <a:pPr algn="ctr"/>
            <a:r>
              <a:rPr lang="en-US" sz="700" b="1" dirty="0" smtClean="0">
                <a:latin typeface="Century Gothic" pitchFamily="34" charset="0"/>
              </a:rPr>
              <a:t>Eric Acree</a:t>
            </a:r>
            <a:endParaRPr lang="en-US" sz="800" b="1" dirty="0">
              <a:latin typeface="Century Gothic" pitchFamily="34" charset="0"/>
            </a:endParaRPr>
          </a:p>
          <a:p>
            <a:pPr algn="ctr"/>
            <a:r>
              <a:rPr lang="en-US" sz="700" i="1" dirty="0" smtClean="0">
                <a:latin typeface="Arial Narrow" pitchFamily="34" charset="0"/>
              </a:rPr>
              <a:t>Coordinator</a:t>
            </a:r>
            <a:endParaRPr lang="en-US" sz="500" i="1" dirty="0" smtClean="0">
              <a:latin typeface="Arial Narrow" pitchFamily="34" charset="0"/>
            </a:endParaRPr>
          </a:p>
        </p:txBody>
      </p:sp>
      <p:sp>
        <p:nvSpPr>
          <p:cNvPr id="2066" name="Text Box 54"/>
          <p:cNvSpPr txBox="1">
            <a:spLocks noChangeArrowheads="1"/>
          </p:cNvSpPr>
          <p:nvPr/>
        </p:nvSpPr>
        <p:spPr bwMode="auto">
          <a:xfrm>
            <a:off x="3472458" y="3579781"/>
            <a:ext cx="882650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Mann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2074" name="Text Box 97"/>
          <p:cNvSpPr txBox="1">
            <a:spLocks noChangeArrowheads="1"/>
          </p:cNvSpPr>
          <p:nvPr/>
        </p:nvSpPr>
        <p:spPr bwMode="auto">
          <a:xfrm>
            <a:off x="3657600" y="3950416"/>
            <a:ext cx="685800" cy="215444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dirty="0" err="1">
                <a:latin typeface="Arial Narrow" pitchFamily="34" charset="0"/>
              </a:rPr>
              <a:t>Adelson</a:t>
            </a:r>
            <a:endParaRPr lang="en-US" sz="800" i="1" dirty="0">
              <a:latin typeface="Arial Narrow" pitchFamily="34" charset="0"/>
            </a:endParaRPr>
          </a:p>
        </p:txBody>
      </p:sp>
      <p:sp>
        <p:nvSpPr>
          <p:cNvPr id="105" name="Text Box 96"/>
          <p:cNvSpPr txBox="1">
            <a:spLocks noChangeArrowheads="1"/>
          </p:cNvSpPr>
          <p:nvPr/>
        </p:nvSpPr>
        <p:spPr bwMode="auto">
          <a:xfrm>
            <a:off x="3276600" y="2965717"/>
            <a:ext cx="1219200" cy="492443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Life Sciences</a:t>
            </a:r>
          </a:p>
          <a:p>
            <a:pPr algn="ctr"/>
            <a:endParaRPr lang="en-US" sz="600" b="1" dirty="0" smtClean="0">
              <a:latin typeface="Century Gothic" pitchFamily="34" charset="0"/>
            </a:endParaRPr>
          </a:p>
          <a:p>
            <a:pPr algn="ctr"/>
            <a:r>
              <a:rPr lang="en-US" sz="700" b="1" dirty="0" smtClean="0">
                <a:latin typeface="Century Gothic" pitchFamily="34" charset="0"/>
              </a:rPr>
              <a:t>Mary Ochs</a:t>
            </a:r>
          </a:p>
          <a:p>
            <a:pPr algn="ctr"/>
            <a:r>
              <a:rPr lang="en-US" sz="600" i="1" dirty="0" smtClean="0">
                <a:latin typeface="Arial Narrow" pitchFamily="34" charset="0"/>
              </a:rPr>
              <a:t>Coordinator</a:t>
            </a:r>
            <a:endParaRPr lang="en-US" sz="400" i="1" dirty="0" smtClean="0">
              <a:latin typeface="Arial Narrow" pitchFamily="34" charset="0"/>
            </a:endParaRPr>
          </a:p>
        </p:txBody>
      </p:sp>
      <p:sp>
        <p:nvSpPr>
          <p:cNvPr id="2063" name="Text Box 51"/>
          <p:cNvSpPr txBox="1">
            <a:spLocks noChangeArrowheads="1"/>
          </p:cNvSpPr>
          <p:nvPr/>
        </p:nvSpPr>
        <p:spPr bwMode="auto">
          <a:xfrm>
            <a:off x="4885531" y="3950416"/>
            <a:ext cx="891381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Arial Narrow" pitchFamily="34" charset="0"/>
              </a:rPr>
              <a:t>Engineering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2064" name="Text Box 52"/>
          <p:cNvSpPr txBox="1">
            <a:spLocks noChangeArrowheads="1"/>
          </p:cNvSpPr>
          <p:nvPr/>
        </p:nvSpPr>
        <p:spPr bwMode="auto">
          <a:xfrm>
            <a:off x="4889263" y="4755605"/>
            <a:ext cx="882650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Arial Narrow" pitchFamily="34" charset="0"/>
              </a:rPr>
              <a:t>Mathematics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2065" name="Text Box 53"/>
          <p:cNvSpPr txBox="1">
            <a:spLocks noChangeArrowheads="1"/>
          </p:cNvSpPr>
          <p:nvPr/>
        </p:nvSpPr>
        <p:spPr bwMode="auto">
          <a:xfrm>
            <a:off x="4885531" y="4283760"/>
            <a:ext cx="882650" cy="3693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Arial Narrow" pitchFamily="34" charset="0"/>
              </a:rPr>
              <a:t>Physical Sciences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106" name="Text Box 96"/>
          <p:cNvSpPr txBox="1">
            <a:spLocks noChangeArrowheads="1"/>
          </p:cNvSpPr>
          <p:nvPr/>
        </p:nvSpPr>
        <p:spPr bwMode="auto">
          <a:xfrm>
            <a:off x="4724400" y="2965717"/>
            <a:ext cx="1219200" cy="538609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Physical Sciences</a:t>
            </a:r>
          </a:p>
          <a:p>
            <a:pPr algn="ctr"/>
            <a:endParaRPr lang="en-US" sz="700" b="1" u="sng" dirty="0" smtClean="0">
              <a:latin typeface="Arial Black" pitchFamily="34" charset="0"/>
            </a:endParaRP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Erla Heyns</a:t>
            </a:r>
            <a:endParaRPr lang="en-US" sz="800" b="1" dirty="0">
              <a:latin typeface="Century Gothic" pitchFamily="34" charset="0"/>
            </a:endParaRPr>
          </a:p>
          <a:p>
            <a:pPr algn="ctr"/>
            <a:r>
              <a:rPr lang="en-US" sz="700" i="1" dirty="0" smtClean="0">
                <a:latin typeface="Arial Narrow" pitchFamily="34" charset="0"/>
              </a:rPr>
              <a:t>Coordinator</a:t>
            </a:r>
            <a:endParaRPr lang="en-US" sz="500" i="1" dirty="0" smtClean="0">
              <a:latin typeface="Arial Narrow" pitchFamily="34" charset="0"/>
            </a:endParaRPr>
          </a:p>
        </p:txBody>
      </p:sp>
      <p:sp>
        <p:nvSpPr>
          <p:cNvPr id="2069" name="Text Box 57"/>
          <p:cNvSpPr txBox="1">
            <a:spLocks noChangeArrowheads="1"/>
          </p:cNvSpPr>
          <p:nvPr/>
        </p:nvSpPr>
        <p:spPr bwMode="auto">
          <a:xfrm>
            <a:off x="6335713" y="4581169"/>
            <a:ext cx="892175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>
                <a:latin typeface="Arial Narrow" pitchFamily="34" charset="0"/>
              </a:rPr>
              <a:t>Hotel</a:t>
            </a:r>
            <a:endParaRPr lang="en-US" sz="900" i="1">
              <a:latin typeface="Arial Narrow" pitchFamily="34" charset="0"/>
            </a:endParaRPr>
          </a:p>
        </p:txBody>
      </p:sp>
      <p:sp>
        <p:nvSpPr>
          <p:cNvPr id="2070" name="Text Box 58"/>
          <p:cNvSpPr txBox="1">
            <a:spLocks noChangeArrowheads="1"/>
          </p:cNvSpPr>
          <p:nvPr/>
        </p:nvSpPr>
        <p:spPr bwMode="auto">
          <a:xfrm>
            <a:off x="6335713" y="3810000"/>
            <a:ext cx="892175" cy="3693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err="1">
                <a:latin typeface="Arial Narrow" pitchFamily="34" charset="0"/>
              </a:rPr>
              <a:t>Catherwood</a:t>
            </a:r>
            <a:r>
              <a:rPr lang="en-US" sz="900" dirty="0">
                <a:latin typeface="Arial Narrow" pitchFamily="34" charset="0"/>
              </a:rPr>
              <a:t> (ILR)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2071" name="Text Box 59"/>
          <p:cNvSpPr txBox="1">
            <a:spLocks noChangeArrowheads="1"/>
          </p:cNvSpPr>
          <p:nvPr/>
        </p:nvSpPr>
        <p:spPr bwMode="auto">
          <a:xfrm>
            <a:off x="6340078" y="4276369"/>
            <a:ext cx="883444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>
                <a:latin typeface="Arial Narrow" pitchFamily="34" charset="0"/>
              </a:rPr>
              <a:t>Management</a:t>
            </a:r>
            <a:endParaRPr lang="en-US" sz="900" i="1">
              <a:latin typeface="Arial Narrow" pitchFamily="34" charset="0"/>
            </a:endParaRP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6172200" y="2965717"/>
            <a:ext cx="1219200" cy="646331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Specialized Business and Labor</a:t>
            </a:r>
          </a:p>
          <a:p>
            <a:pPr algn="ctr"/>
            <a:endParaRPr lang="en-US" sz="700" b="1" u="sng" dirty="0" smtClean="0">
              <a:latin typeface="Arial Black" pitchFamily="34" charset="0"/>
            </a:endParaRP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Curtis Lyons</a:t>
            </a:r>
          </a:p>
          <a:p>
            <a:pPr algn="ctr"/>
            <a:r>
              <a:rPr lang="en-US" sz="700" i="1" dirty="0" smtClean="0">
                <a:latin typeface="Arial Narrow" pitchFamily="34" charset="0"/>
              </a:rPr>
              <a:t>Harriett Morel </a:t>
            </a:r>
            <a:r>
              <a:rPr lang="en-US" sz="700" i="1" dirty="0" err="1" smtClean="0">
                <a:latin typeface="Arial Narrow" pitchFamily="34" charset="0"/>
              </a:rPr>
              <a:t>Oxman</a:t>
            </a:r>
            <a:r>
              <a:rPr lang="en-US" sz="700" i="1" dirty="0" smtClean="0">
                <a:latin typeface="Arial Narrow" pitchFamily="34" charset="0"/>
              </a:rPr>
              <a:t> </a:t>
            </a:r>
            <a:r>
              <a:rPr lang="en-US" sz="700" i="1" dirty="0">
                <a:latin typeface="Arial Narrow" pitchFamily="34" charset="0"/>
              </a:rPr>
              <a:t>Director</a:t>
            </a:r>
            <a:endParaRPr lang="en-US" sz="500" i="1" dirty="0" smtClean="0">
              <a:latin typeface="Arial Narrow" pitchFamily="34" charset="0"/>
            </a:endParaRPr>
          </a:p>
        </p:txBody>
      </p:sp>
      <p:sp>
        <p:nvSpPr>
          <p:cNvPr id="2092" name="Text Box 269"/>
          <p:cNvSpPr txBox="1">
            <a:spLocks noChangeArrowheads="1"/>
          </p:cNvSpPr>
          <p:nvPr/>
        </p:nvSpPr>
        <p:spPr bwMode="auto">
          <a:xfrm>
            <a:off x="470297" y="3778161"/>
            <a:ext cx="876300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Olin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108" name="Text Box 96"/>
          <p:cNvSpPr txBox="1">
            <a:spLocks noChangeArrowheads="1"/>
          </p:cNvSpPr>
          <p:nvPr/>
        </p:nvSpPr>
        <p:spPr bwMode="auto">
          <a:xfrm>
            <a:off x="311944" y="2965717"/>
            <a:ext cx="1219200" cy="677108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itchFamily="34" charset="0"/>
              </a:rPr>
              <a:t>Humanities and Social Sciences </a:t>
            </a:r>
            <a:endParaRPr lang="en-US" sz="800" u="sng" dirty="0" smtClean="0">
              <a:latin typeface="Arial Black" pitchFamily="34" charset="0"/>
            </a:endParaRPr>
          </a:p>
          <a:p>
            <a:pPr algn="ctr"/>
            <a:endParaRPr lang="en-US" sz="700" b="1" dirty="0" smtClean="0">
              <a:latin typeface="Century Gothic" pitchFamily="34" charset="0"/>
            </a:endParaRP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Bonna Boettcher</a:t>
            </a:r>
            <a:endParaRPr lang="en-US" sz="800" b="1" dirty="0">
              <a:latin typeface="Century Gothic" pitchFamily="34" charset="0"/>
            </a:endParaRPr>
          </a:p>
          <a:p>
            <a:pPr algn="ctr"/>
            <a:r>
              <a:rPr lang="en-US" sz="700" i="1" dirty="0" smtClean="0">
                <a:latin typeface="Arial Narrow" pitchFamily="34" charset="0"/>
              </a:rPr>
              <a:t>Coordinator</a:t>
            </a:r>
            <a:endParaRPr lang="en-US" sz="500" i="1" dirty="0">
              <a:latin typeface="Arial Narrow" pitchFamily="34" charset="0"/>
            </a:endParaRPr>
          </a:p>
        </p:txBody>
      </p:sp>
      <p:sp>
        <p:nvSpPr>
          <p:cNvPr id="120" name="Text Box 269"/>
          <p:cNvSpPr txBox="1">
            <a:spLocks noChangeArrowheads="1"/>
          </p:cNvSpPr>
          <p:nvPr/>
        </p:nvSpPr>
        <p:spPr bwMode="auto">
          <a:xfrm>
            <a:off x="470297" y="4082961"/>
            <a:ext cx="876300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Uris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2091" name="Text Box 268"/>
          <p:cNvSpPr txBox="1">
            <a:spLocks noChangeArrowheads="1"/>
          </p:cNvSpPr>
          <p:nvPr/>
        </p:nvSpPr>
        <p:spPr bwMode="auto">
          <a:xfrm>
            <a:off x="7803356" y="3625761"/>
            <a:ext cx="852488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>
                <a:latin typeface="Arial Narrow" pitchFamily="34" charset="0"/>
              </a:rPr>
              <a:t>Law</a:t>
            </a:r>
            <a:endParaRPr lang="en-US" sz="900" i="1">
              <a:latin typeface="Arial Narrow" pitchFamily="34" charset="0"/>
            </a:endParaRPr>
          </a:p>
        </p:txBody>
      </p:sp>
      <p:sp>
        <p:nvSpPr>
          <p:cNvPr id="134" name="Text Box 96"/>
          <p:cNvSpPr txBox="1">
            <a:spLocks noChangeArrowheads="1"/>
          </p:cNvSpPr>
          <p:nvPr/>
        </p:nvSpPr>
        <p:spPr bwMode="auto">
          <a:xfrm>
            <a:off x="7620000" y="2965717"/>
            <a:ext cx="1219200" cy="538609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Law</a:t>
            </a:r>
          </a:p>
          <a:p>
            <a:pPr algn="ctr"/>
            <a:endParaRPr lang="en-US" sz="700" b="1" u="sng" dirty="0" smtClean="0">
              <a:latin typeface="Arial Black" pitchFamily="34" charset="0"/>
            </a:endParaRPr>
          </a:p>
          <a:p>
            <a:pPr algn="ctr"/>
            <a:r>
              <a:rPr lang="en-US" sz="800" b="1" dirty="0" smtClean="0">
                <a:latin typeface="Century Gothic" pitchFamily="34" charset="0"/>
              </a:rPr>
              <a:t>Femi Cadmus</a:t>
            </a:r>
          </a:p>
          <a:p>
            <a:pPr algn="ctr"/>
            <a:r>
              <a:rPr lang="en-US" sz="700" i="1" dirty="0" smtClean="0">
                <a:latin typeface="Arial Narrow" pitchFamily="34" charset="0"/>
              </a:rPr>
              <a:t>Edward Cornell Law Librarian</a:t>
            </a:r>
            <a:endParaRPr lang="en-US" sz="500" i="1" dirty="0" smtClean="0">
              <a:latin typeface="Arial Narrow" pitchFamily="34" charset="0"/>
            </a:endParaRPr>
          </a:p>
        </p:txBody>
      </p:sp>
      <p:sp>
        <p:nvSpPr>
          <p:cNvPr id="135" name="Text Box 98"/>
          <p:cNvSpPr txBox="1">
            <a:spLocks noChangeArrowheads="1"/>
          </p:cNvSpPr>
          <p:nvPr/>
        </p:nvSpPr>
        <p:spPr bwMode="auto">
          <a:xfrm>
            <a:off x="7010400" y="5816769"/>
            <a:ext cx="1676400" cy="6463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b="1" i="1" u="sng" dirty="0" smtClean="0">
                <a:latin typeface="Arial Narrow" pitchFamily="34" charset="0"/>
              </a:rPr>
              <a:t>Internal Committee</a:t>
            </a:r>
            <a:endParaRPr lang="en-US" sz="900" b="1" i="1" dirty="0" smtClean="0">
              <a:latin typeface="Arial Narrow" pitchFamily="34" charset="0"/>
            </a:endParaRPr>
          </a:p>
          <a:p>
            <a:pPr algn="ctr"/>
            <a:r>
              <a:rPr lang="en-US" sz="900" dirty="0" smtClean="0">
                <a:latin typeface="Arial Narrow" pitchFamily="34" charset="0"/>
              </a:rPr>
              <a:t/>
            </a:r>
            <a:br>
              <a:rPr lang="en-US" sz="900" dirty="0" smtClean="0">
                <a:latin typeface="Arial Narrow" pitchFamily="34" charset="0"/>
              </a:rPr>
            </a:br>
            <a:r>
              <a:rPr lang="en-US" sz="900" dirty="0" smtClean="0">
                <a:latin typeface="Arial Narrow" pitchFamily="34" charset="0"/>
              </a:rPr>
              <a:t>Public Services Executive Group</a:t>
            </a:r>
          </a:p>
          <a:p>
            <a:pPr algn="ctr"/>
            <a:r>
              <a:rPr lang="en-US" sz="900" dirty="0" smtClean="0">
                <a:latin typeface="Arial Narrow" pitchFamily="34" charset="0"/>
              </a:rPr>
              <a:t>Library Directors’ Leadership Team</a:t>
            </a:r>
          </a:p>
        </p:txBody>
      </p:sp>
      <p:cxnSp>
        <p:nvCxnSpPr>
          <p:cNvPr id="38" name="Elbow Connector 37"/>
          <p:cNvCxnSpPr>
            <a:stCxn id="104" idx="0"/>
            <a:endCxn id="2073" idx="2"/>
          </p:cNvCxnSpPr>
          <p:nvPr/>
        </p:nvCxnSpPr>
        <p:spPr>
          <a:xfrm rot="5400000" flipH="1" flipV="1">
            <a:off x="3224798" y="1612959"/>
            <a:ext cx="566360" cy="2139156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2073" idx="2"/>
            <a:endCxn id="105" idx="0"/>
          </p:cNvCxnSpPr>
          <p:nvPr/>
        </p:nvCxnSpPr>
        <p:spPr>
          <a:xfrm rot="5400000">
            <a:off x="3948698" y="2336859"/>
            <a:ext cx="566360" cy="691356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2073" idx="2"/>
            <a:endCxn id="106" idx="0"/>
          </p:cNvCxnSpPr>
          <p:nvPr/>
        </p:nvCxnSpPr>
        <p:spPr>
          <a:xfrm rot="16200000" flipH="1">
            <a:off x="4672598" y="2304315"/>
            <a:ext cx="566360" cy="756444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2073" idx="2"/>
            <a:endCxn id="107" idx="0"/>
          </p:cNvCxnSpPr>
          <p:nvPr/>
        </p:nvCxnSpPr>
        <p:spPr>
          <a:xfrm rot="16200000" flipH="1">
            <a:off x="5396498" y="1580415"/>
            <a:ext cx="566360" cy="2204244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073" idx="2"/>
            <a:endCxn id="108" idx="0"/>
          </p:cNvCxnSpPr>
          <p:nvPr/>
        </p:nvCxnSpPr>
        <p:spPr>
          <a:xfrm rot="5400000">
            <a:off x="2466370" y="854531"/>
            <a:ext cx="566360" cy="3656012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073" idx="2"/>
            <a:endCxn id="134" idx="0"/>
          </p:cNvCxnSpPr>
          <p:nvPr/>
        </p:nvCxnSpPr>
        <p:spPr>
          <a:xfrm rot="16200000" flipH="1">
            <a:off x="6120398" y="856515"/>
            <a:ext cx="566360" cy="3652044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 flipH="1" flipV="1">
            <a:off x="858155" y="3714770"/>
            <a:ext cx="126781" cy="1588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120" idx="0"/>
            <a:endCxn id="2092" idx="2"/>
          </p:cNvCxnSpPr>
          <p:nvPr/>
        </p:nvCxnSpPr>
        <p:spPr>
          <a:xfrm flipV="1">
            <a:off x="908447" y="4008993"/>
            <a:ext cx="0" cy="73968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endCxn id="104" idx="2"/>
          </p:cNvCxnSpPr>
          <p:nvPr/>
        </p:nvCxnSpPr>
        <p:spPr>
          <a:xfrm flipV="1">
            <a:off x="2437609" y="3642825"/>
            <a:ext cx="791" cy="281229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endCxn id="2072" idx="2"/>
          </p:cNvCxnSpPr>
          <p:nvPr/>
        </p:nvCxnSpPr>
        <p:spPr>
          <a:xfrm rot="16200000" flipV="1">
            <a:off x="2406975" y="4185517"/>
            <a:ext cx="62855" cy="3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endCxn id="2068" idx="2"/>
          </p:cNvCxnSpPr>
          <p:nvPr/>
        </p:nvCxnSpPr>
        <p:spPr>
          <a:xfrm rot="5400000" flipH="1" flipV="1">
            <a:off x="2400624" y="4484764"/>
            <a:ext cx="74761" cy="793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 flipH="1" flipV="1">
            <a:off x="3849216" y="3530440"/>
            <a:ext cx="73968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2063" idx="0"/>
            <a:endCxn id="2063" idx="0"/>
          </p:cNvCxnSpPr>
          <p:nvPr/>
        </p:nvCxnSpPr>
        <p:spPr>
          <a:xfrm>
            <a:off x="5331222" y="3950416"/>
            <a:ext cx="0" cy="0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2065" idx="0"/>
            <a:endCxn id="2063" idx="2"/>
          </p:cNvCxnSpPr>
          <p:nvPr/>
        </p:nvCxnSpPr>
        <p:spPr>
          <a:xfrm flipV="1">
            <a:off x="5326856" y="4181248"/>
            <a:ext cx="4366" cy="102512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2064" idx="0"/>
            <a:endCxn id="2065" idx="2"/>
          </p:cNvCxnSpPr>
          <p:nvPr/>
        </p:nvCxnSpPr>
        <p:spPr>
          <a:xfrm flipH="1" flipV="1">
            <a:off x="5326856" y="4653092"/>
            <a:ext cx="3732" cy="102513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2070" idx="0"/>
          </p:cNvCxnSpPr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2071" idx="0"/>
            <a:endCxn id="2070" idx="2"/>
          </p:cNvCxnSpPr>
          <p:nvPr/>
        </p:nvCxnSpPr>
        <p:spPr>
          <a:xfrm rot="5400000" flipH="1" flipV="1">
            <a:off x="6733282" y="4227851"/>
            <a:ext cx="97037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2069" idx="0"/>
            <a:endCxn id="2071" idx="2"/>
          </p:cNvCxnSpPr>
          <p:nvPr/>
        </p:nvCxnSpPr>
        <p:spPr>
          <a:xfrm rot="16200000" flipV="1">
            <a:off x="6744817" y="4544184"/>
            <a:ext cx="73968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2091" idx="0"/>
            <a:endCxn id="134" idx="2"/>
          </p:cNvCxnSpPr>
          <p:nvPr/>
        </p:nvCxnSpPr>
        <p:spPr>
          <a:xfrm flipV="1">
            <a:off x="8229600" y="3504326"/>
            <a:ext cx="0" cy="121435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2073" idx="0"/>
            <a:endCxn id="2051" idx="2"/>
          </p:cNvCxnSpPr>
          <p:nvPr/>
        </p:nvCxnSpPr>
        <p:spPr>
          <a:xfrm rot="5400000" flipH="1" flipV="1">
            <a:off x="4463256" y="1684893"/>
            <a:ext cx="228600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3657600" y="4273583"/>
            <a:ext cx="685800" cy="215444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latin typeface="Arial Narrow" pitchFamily="34" charset="0"/>
              </a:rPr>
              <a:t>Geneva</a:t>
            </a:r>
            <a:endParaRPr lang="en-US" sz="800" i="1" dirty="0">
              <a:latin typeface="Arial Narrow" pitchFamily="34" charset="0"/>
            </a:endParaRPr>
          </a:p>
        </p:txBody>
      </p:sp>
      <p:cxnSp>
        <p:nvCxnSpPr>
          <p:cNvPr id="79" name="Straight Connector 78"/>
          <p:cNvCxnSpPr>
            <a:stCxn id="2070" idx="0"/>
            <a:endCxn id="107" idx="2"/>
          </p:cNvCxnSpPr>
          <p:nvPr/>
        </p:nvCxnSpPr>
        <p:spPr>
          <a:xfrm flipH="1" flipV="1">
            <a:off x="6781800" y="3612048"/>
            <a:ext cx="1" cy="19795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Elbow Connector 84"/>
          <p:cNvCxnSpPr>
            <a:stCxn id="2066" idx="2"/>
            <a:endCxn id="2074" idx="1"/>
          </p:cNvCxnSpPr>
          <p:nvPr/>
        </p:nvCxnSpPr>
        <p:spPr>
          <a:xfrm rot="5400000">
            <a:off x="3661930" y="3806284"/>
            <a:ext cx="247525" cy="256183"/>
          </a:xfrm>
          <a:prstGeom prst="bentConnector4">
            <a:avLst>
              <a:gd name="adj1" fmla="val 28240"/>
              <a:gd name="adj2" fmla="val 189233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endCxn id="2074" idx="1"/>
          </p:cNvCxnSpPr>
          <p:nvPr/>
        </p:nvCxnSpPr>
        <p:spPr>
          <a:xfrm rot="10800000">
            <a:off x="3657600" y="4058139"/>
            <a:ext cx="1588" cy="319443"/>
          </a:xfrm>
          <a:prstGeom prst="bentConnector3">
            <a:avLst>
              <a:gd name="adj1" fmla="val 7077773"/>
            </a:avLst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 Box 269"/>
          <p:cNvSpPr txBox="1">
            <a:spLocks noChangeArrowheads="1"/>
          </p:cNvSpPr>
          <p:nvPr/>
        </p:nvSpPr>
        <p:spPr bwMode="auto">
          <a:xfrm>
            <a:off x="470297" y="4419600"/>
            <a:ext cx="876300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Library Annex</a:t>
            </a:r>
            <a:endParaRPr lang="en-US" sz="900" i="1" dirty="0">
              <a:latin typeface="Arial Narrow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08447" y="4313793"/>
            <a:ext cx="0" cy="103575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51"/>
          <p:cNvSpPr txBox="1">
            <a:spLocks noChangeArrowheads="1"/>
          </p:cNvSpPr>
          <p:nvPr/>
        </p:nvSpPr>
        <p:spPr bwMode="auto">
          <a:xfrm>
            <a:off x="4893866" y="3674127"/>
            <a:ext cx="891381" cy="230832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Veterinary</a:t>
            </a:r>
            <a:endParaRPr lang="en-US" sz="900" i="1" dirty="0">
              <a:latin typeface="Arial Narrow" pitchFamily="34" charset="0"/>
            </a:endParaRPr>
          </a:p>
        </p:txBody>
      </p:sp>
      <p:cxnSp>
        <p:nvCxnSpPr>
          <p:cNvPr id="90" name="Straight Connector 89"/>
          <p:cNvCxnSpPr>
            <a:stCxn id="64" idx="0"/>
            <a:endCxn id="106" idx="2"/>
          </p:cNvCxnSpPr>
          <p:nvPr/>
        </p:nvCxnSpPr>
        <p:spPr>
          <a:xfrm flipH="1" flipV="1">
            <a:off x="5334000" y="3504326"/>
            <a:ext cx="5557" cy="16980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endCxn id="64" idx="2"/>
          </p:cNvCxnSpPr>
          <p:nvPr/>
        </p:nvCxnSpPr>
        <p:spPr>
          <a:xfrm flipV="1">
            <a:off x="5337374" y="3904959"/>
            <a:ext cx="2183" cy="54146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6646</TotalTime>
  <Words>97</Words>
  <Application>Microsoft Office PowerPoint</Application>
  <PresentationFormat>Letter Paper (8.5x11 in)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Century Gothic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Angela L Cleveland</cp:lastModifiedBy>
  <cp:revision>177</cp:revision>
  <cp:lastPrinted>2015-01-27T17:27:07Z</cp:lastPrinted>
  <dcterms:created xsi:type="dcterms:W3CDTF">2006-11-06T18:24:59Z</dcterms:created>
  <dcterms:modified xsi:type="dcterms:W3CDTF">2015-01-27T17:27:12Z</dcterms:modified>
</cp:coreProperties>
</file>