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27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941EC"/>
    <a:srgbClr val="AFDC7E"/>
    <a:srgbClr val="D3B5E9"/>
    <a:srgbClr val="0088EE"/>
    <a:srgbClr val="8DA26A"/>
    <a:srgbClr val="D9E2C0"/>
    <a:srgbClr val="A162D0"/>
    <a:srgbClr val="893BC3"/>
    <a:srgbClr val="DE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5" autoAdjust="0"/>
    <p:restoredTop sz="94660"/>
  </p:normalViewPr>
  <p:slideViewPr>
    <p:cSldViewPr snapToGrid="0">
      <p:cViewPr varScale="1">
        <p:scale>
          <a:sx n="86" d="100"/>
          <a:sy n="86" d="100"/>
        </p:scale>
        <p:origin x="8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4844E-375D-4C42-AE88-0FEAE812A0B7}" type="datetime1">
              <a:rPr lang="en-US" smtClean="0"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3F4E5-D9E0-4F1B-B495-C87076833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10890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13513-8E62-4816-995E-FB416EC93D8B}" type="datetime1">
              <a:rPr lang="en-US" smtClean="0"/>
              <a:t>3/23/2015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0F712-336F-404C-BE81-24DCEB5CD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65268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C7AF19-14A6-4ACD-B67B-07500D75FDE5}" type="datetime1">
              <a:rPr lang="en-US" smtClean="0"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0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3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3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9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6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4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5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87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1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1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AB48-6B81-443C-84F0-8098475CA912}" type="datetimeFigureOut">
              <a:rPr lang="en-US" smtClean="0"/>
              <a:t>3/23/2015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9ABD0-655E-4203-B2D8-6AEABBAE0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5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0">
              <a:schemeClr val="accent6">
                <a:lumMod val="45000"/>
                <a:lumOff val="55000"/>
              </a:schemeClr>
            </a:gs>
            <a:gs pos="42000">
              <a:schemeClr val="accent6">
                <a:lumMod val="45000"/>
                <a:lumOff val="55000"/>
              </a:schemeClr>
            </a:gs>
            <a:gs pos="93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11253"/>
            <a:ext cx="12192000" cy="724630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 smtClean="0">
                <a:latin typeface="Arial Black" panose="020B0A04020102020204" pitchFamily="34" charset="0"/>
              </a:rPr>
              <a:t>Cornell University Library Organizational Chart for Albert R. Mann Library</a:t>
            </a:r>
            <a:endParaRPr lang="en-US" sz="1800" b="1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216537" y="5601080"/>
            <a:ext cx="1261410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Networked Research Information Librarian</a:t>
            </a:r>
          </a:p>
          <a:p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(Kathy Chiang)</a:t>
            </a:r>
            <a:endParaRPr lang="en-US" sz="900" b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4263204" y="559172"/>
            <a:ext cx="3106737" cy="492443"/>
          </a:xfrm>
          <a:prstGeom prst="rect">
            <a:avLst/>
          </a:prstGeom>
          <a:solidFill>
            <a:srgbClr val="8DA26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i="1" dirty="0" smtClean="0">
                <a:latin typeface="Calibri" panose="020F0502020204030204" pitchFamily="34" charset="0"/>
                <a:cs typeface="Iskoola Pota" panose="020B0502040204020203" pitchFamily="34" charset="0"/>
              </a:rPr>
              <a:t>Director of Mann Library</a:t>
            </a:r>
            <a:endParaRPr lang="en-US" sz="1400" b="1" i="1" dirty="0"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/>
            <a:r>
              <a:rPr lang="en-US" sz="1200" dirty="0" smtClean="0">
                <a:latin typeface="Calibri" panose="020F0502020204030204" pitchFamily="34" charset="0"/>
                <a:cs typeface="Iskoola Pota" panose="020B0502040204020203" pitchFamily="34" charset="0"/>
              </a:rPr>
              <a:t>Mary Ochs</a:t>
            </a:r>
            <a:endParaRPr lang="en-US" sz="1200" dirty="0">
              <a:latin typeface="Calibri" panose="020F0502020204030204" pitchFamily="34" charset="0"/>
              <a:cs typeface="Iskoola Pota" panose="020B0502040204020203" pitchFamily="34" charset="0"/>
            </a:endParaRPr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7397797" y="4021400"/>
            <a:ext cx="1214201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Specialist Outreach 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(Liz Brown .75 FTE)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3" name="Text Box 44"/>
          <p:cNvSpPr txBox="1">
            <a:spLocks noChangeArrowheads="1"/>
          </p:cNvSpPr>
          <p:nvPr/>
        </p:nvSpPr>
        <p:spPr bwMode="auto">
          <a:xfrm>
            <a:off x="222410" y="2042907"/>
            <a:ext cx="1273545" cy="507831"/>
          </a:xfrm>
          <a:prstGeom prst="rect">
            <a:avLst/>
          </a:prstGeom>
          <a:solidFill>
            <a:srgbClr val="D3B5E9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TEEAL Production</a:t>
            </a:r>
          </a:p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Coordinator</a:t>
            </a:r>
          </a:p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(Betsy Elswit)     </a:t>
            </a:r>
          </a:p>
        </p:txBody>
      </p:sp>
      <p:sp>
        <p:nvSpPr>
          <p:cNvPr id="14" name="Text Box 44"/>
          <p:cNvSpPr txBox="1">
            <a:spLocks noChangeArrowheads="1"/>
          </p:cNvSpPr>
          <p:nvPr/>
        </p:nvSpPr>
        <p:spPr bwMode="auto">
          <a:xfrm>
            <a:off x="210294" y="3215905"/>
            <a:ext cx="1285661" cy="646331"/>
          </a:xfrm>
          <a:prstGeom prst="rect">
            <a:avLst/>
          </a:prstGeom>
          <a:solidFill>
            <a:srgbClr val="D3B5E9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Digital Projects Assistant</a:t>
            </a:r>
          </a:p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&amp; TEEAL Production</a:t>
            </a:r>
          </a:p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Assistant</a:t>
            </a:r>
          </a:p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(Carol Lowe -.875 FTE)</a:t>
            </a:r>
          </a:p>
        </p:txBody>
      </p:sp>
      <p:sp>
        <p:nvSpPr>
          <p:cNvPr id="15" name="Text Box 44"/>
          <p:cNvSpPr txBox="1">
            <a:spLocks noChangeArrowheads="1"/>
          </p:cNvSpPr>
          <p:nvPr/>
        </p:nvSpPr>
        <p:spPr bwMode="auto">
          <a:xfrm>
            <a:off x="220380" y="2623754"/>
            <a:ext cx="1251026" cy="507831"/>
          </a:xfrm>
          <a:prstGeom prst="rect">
            <a:avLst/>
          </a:prstGeom>
          <a:solidFill>
            <a:srgbClr val="D3B5E9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Head of TEEAL Outreach </a:t>
            </a:r>
          </a:p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&amp; Client Relations</a:t>
            </a:r>
          </a:p>
          <a:p>
            <a:pPr marL="117475" indent="-117475"/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(Erica Reniff)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7323001" y="1297740"/>
            <a:ext cx="1401501" cy="507831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Head </a:t>
            </a:r>
            <a:r>
              <a:rPr lang="en-US" sz="900" b="1" u="sng" dirty="0">
                <a:latin typeface="Arial Narrow" panose="020B0606020202030204" pitchFamily="34" charset="0"/>
                <a:cs typeface="Iskoola Pota" panose="020B0502040204020203" pitchFamily="34" charset="0"/>
              </a:rPr>
              <a:t>of Teaching, Learning and Outreach </a:t>
            </a:r>
            <a:endParaRPr lang="en-US" sz="900" b="1" u="sng" dirty="0" smtClean="0">
              <a:latin typeface="Arial Narrow" panose="020B0606020202030204" pitchFamily="34" charset="0"/>
              <a:cs typeface="Iskoola Pota" panose="020B0502040204020203" pitchFamily="34" charset="0"/>
            </a:endParaRPr>
          </a:p>
          <a:p>
            <a:pPr algn="ctr"/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(Jim Morris-Knower)</a:t>
            </a:r>
            <a:endParaRPr lang="en-US" sz="900" i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3110356" y="1312861"/>
            <a:ext cx="117210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Head of User Services</a:t>
            </a:r>
          </a:p>
          <a:p>
            <a:pPr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and Engagement</a:t>
            </a:r>
            <a:r>
              <a:rPr lang="en-US" sz="900" b="1" u="sng" dirty="0">
                <a:latin typeface="Arial Narrow" panose="020B0606020202030204" pitchFamily="34" charset="0"/>
                <a:cs typeface="Iskoola Pota" panose="020B0502040204020203" pitchFamily="34" charset="0"/>
              </a:rPr>
              <a:t/>
            </a:r>
            <a:br>
              <a:rPr lang="en-US" sz="900" b="1" u="sng" dirty="0">
                <a:latin typeface="Arial Narrow" panose="020B0606020202030204" pitchFamily="34" charset="0"/>
                <a:cs typeface="Iskoola Pota" panose="020B0502040204020203" pitchFamily="34" charset="0"/>
              </a:rPr>
            </a:br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(Sara Wright)</a:t>
            </a:r>
            <a:endParaRPr lang="en-US" sz="900" b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8" name="Text Box 37"/>
          <p:cNvSpPr txBox="1">
            <a:spLocks noChangeArrowheads="1"/>
          </p:cNvSpPr>
          <p:nvPr/>
        </p:nvSpPr>
        <p:spPr bwMode="auto">
          <a:xfrm>
            <a:off x="5962464" y="1304845"/>
            <a:ext cx="1190648" cy="5078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Head of Research </a:t>
            </a:r>
          </a:p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Services</a:t>
            </a:r>
            <a:endParaRPr lang="en-US" sz="900" b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  <a:p>
            <a:pPr marL="117475" indent="-117475" algn="ctr"/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(Gail Steinhart)</a:t>
            </a:r>
          </a:p>
        </p:txBody>
      </p:sp>
      <p:sp>
        <p:nvSpPr>
          <p:cNvPr id="20" name="Text Box 37"/>
          <p:cNvSpPr txBox="1">
            <a:spLocks noChangeArrowheads="1"/>
          </p:cNvSpPr>
          <p:nvPr/>
        </p:nvSpPr>
        <p:spPr bwMode="auto">
          <a:xfrm>
            <a:off x="4443545" y="1303927"/>
            <a:ext cx="1319134" cy="646331"/>
          </a:xfrm>
          <a:prstGeom prst="rect">
            <a:avLst/>
          </a:prstGeom>
          <a:solidFill>
            <a:srgbClr val="FFFF00">
              <a:alpha val="59000"/>
            </a:srgbClr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Head of Collection</a:t>
            </a:r>
          </a:p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Development and </a:t>
            </a:r>
          </a:p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Digital Collections</a:t>
            </a:r>
          </a:p>
          <a:p>
            <a:pPr marL="117475" indent="-117475" algn="ctr"/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(Michael Cook)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30973" y="1541051"/>
            <a:ext cx="1289575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User Services &amp; Multimedia Librarian</a:t>
            </a:r>
          </a:p>
          <a:p>
            <a:r>
              <a:rPr lang="en-US" sz="900" b="1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(Tobi Hines)</a:t>
            </a:r>
            <a:endParaRPr lang="en-US" sz="900" b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26696" y="4504653"/>
            <a:ext cx="1251323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Public Services Assistant and Signage Designer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(Wendy Thompson) 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25678" y="3320900"/>
            <a:ext cx="1253360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ILS and Reserves Coordinator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(Jake Eschler)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2115" y="2720809"/>
            <a:ext cx="1240486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Public Services Desk Coordinator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(Carrie Cooper)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728363" y="3915478"/>
            <a:ext cx="1247990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Building, Stacks and Billing Coordinator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(Angela Hunt)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106783" y="2037864"/>
            <a:ext cx="1157982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User Engagement Librarian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(Camille Andrews)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095947" y="2628806"/>
            <a:ext cx="119639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</a:rPr>
              <a:t>User Services Instructional Technology Coordinator</a:t>
            </a:r>
            <a:endParaRPr lang="en-US" sz="900" dirty="0" smtClean="0">
              <a:latin typeface="Arial Narrow" panose="020B0606020202030204" pitchFamily="34" charset="0"/>
              <a:cs typeface="Iskoola Pota" panose="020B0502040204020203" pitchFamily="34" charset="0"/>
            </a:endParaRP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(Matt Ryan)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97785" y="4470249"/>
            <a:ext cx="1546481" cy="477054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Public Programs Assistant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(Lynn Bertoia-.25 FTE </a:t>
            </a:r>
            <a:r>
              <a:rPr lang="en-US" sz="7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@ Mann as part of hours exchange with CUL)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43545" y="2033653"/>
            <a:ext cx="1319134" cy="646331"/>
          </a:xfrm>
          <a:prstGeom prst="rect">
            <a:avLst/>
          </a:prstGeom>
          <a:solidFill>
            <a:srgbClr val="FFFF00">
              <a:alpha val="59000"/>
            </a:srgb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Food &amp; Agriculture Librarian/ Digital Collections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(Marty </a:t>
            </a:r>
            <a:r>
              <a:rPr lang="en-US" sz="900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Schlabach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- .5 FTE)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40658" y="2750842"/>
            <a:ext cx="1322021" cy="646331"/>
          </a:xfrm>
          <a:prstGeom prst="rect">
            <a:avLst/>
          </a:prstGeom>
          <a:solidFill>
            <a:srgbClr val="FFFF00">
              <a:alpha val="59000"/>
            </a:srgb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Life Sciences Bibliographer &amp; Special Collections Librarian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(Linda Stewart)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441017" y="3486189"/>
            <a:ext cx="1324189" cy="369332"/>
          </a:xfrm>
          <a:prstGeom prst="rect">
            <a:avLst/>
          </a:prstGeom>
          <a:solidFill>
            <a:srgbClr val="FFFF00">
              <a:alpha val="59000"/>
            </a:srgb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Life Sciences Bibliographer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(Greg Lawrence)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449345" y="3932593"/>
            <a:ext cx="1330977" cy="507831"/>
          </a:xfrm>
          <a:prstGeom prst="rect">
            <a:avLst/>
          </a:prstGeom>
          <a:solidFill>
            <a:srgbClr val="FFFF00">
              <a:alpha val="59000"/>
            </a:srgb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Collection Development Associate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 (Judy Wayno)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438814" y="4520158"/>
            <a:ext cx="1341508" cy="507831"/>
          </a:xfrm>
          <a:prstGeom prst="rect">
            <a:avLst/>
          </a:prstGeom>
          <a:solidFill>
            <a:srgbClr val="FFFF00">
              <a:alpha val="59000"/>
            </a:srgb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Lee Library Coordinator, Geneva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(Mike </a:t>
            </a:r>
            <a:r>
              <a:rPr lang="en-US" sz="900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Fordon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999923" y="4628395"/>
            <a:ext cx="10785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Business and Economics Librarian</a:t>
            </a:r>
          </a:p>
          <a:p>
            <a:r>
              <a:rPr lang="en-US" sz="900" b="1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(Tom Ottaviano)</a:t>
            </a:r>
            <a:endParaRPr lang="en-US" sz="900" b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737849" y="5087798"/>
            <a:ext cx="124704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Public Services Assistant and </a:t>
            </a:r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Technology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Coordinator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(Tom Trutt)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406114" y="1882213"/>
            <a:ext cx="1318388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Instruction Coordinator and Undergraduate Life Sciences Librarian   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(Kelee Pacion)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005731" y="1899349"/>
            <a:ext cx="1045160" cy="5078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Health Sciences and Policy  Librarian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(Sarah Young)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873725" y="2498882"/>
            <a:ext cx="1366120" cy="6155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Life Sciences Librarian for Research     </a:t>
            </a:r>
          </a:p>
          <a:p>
            <a:r>
              <a:rPr lang="en-US" sz="8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(Sarah Wright-.5 FTE)</a:t>
            </a:r>
          </a:p>
          <a:p>
            <a:r>
              <a:rPr lang="en-US" sz="8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(Christine FournierTBD-.5 FTE)</a:t>
            </a:r>
            <a:endParaRPr lang="en-US" sz="8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989563" y="3200378"/>
            <a:ext cx="10507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GIS and Geospatial Applications Librarian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(Keith Jenkins)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996033" y="3923193"/>
            <a:ext cx="1063108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Research Data and Environmental Sciences Librarian                             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(Erica Johns)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84622" y="1172675"/>
            <a:ext cx="7941255" cy="1526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7374070" y="663298"/>
            <a:ext cx="1980462" cy="583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6025531" y="5624777"/>
            <a:ext cx="1151393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Reference Assistant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(Noah Hamm-.5 FTE)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2" name="Text Box 44"/>
          <p:cNvSpPr txBox="1">
            <a:spLocks noChangeArrowheads="1"/>
          </p:cNvSpPr>
          <p:nvPr/>
        </p:nvSpPr>
        <p:spPr bwMode="auto">
          <a:xfrm>
            <a:off x="153171" y="1312861"/>
            <a:ext cx="1381103" cy="646331"/>
          </a:xfrm>
          <a:prstGeom prst="rect">
            <a:avLst/>
          </a:prstGeom>
          <a:solidFill>
            <a:srgbClr val="D3B5E9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Director of TEEAL Project </a:t>
            </a:r>
          </a:p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and International </a:t>
            </a:r>
          </a:p>
          <a:p>
            <a:pPr marL="117475" indent="-117475"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Programs Librarian</a:t>
            </a:r>
          </a:p>
          <a:p>
            <a:pPr marL="117475" indent="-117475" algn="ctr"/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(Joy Paulson)</a:t>
            </a:r>
            <a:endParaRPr lang="en-US" sz="900" b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10" name="TextBox 109"/>
          <p:cNvSpPr txBox="1">
            <a:spLocks/>
          </p:cNvSpPr>
          <p:nvPr/>
        </p:nvSpPr>
        <p:spPr>
          <a:xfrm>
            <a:off x="216537" y="6167149"/>
            <a:ext cx="909736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VIVO Project Coordinator              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(Deb Schmidle)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232908" y="4184637"/>
            <a:ext cx="105102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Library Administrator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(Christina Rice)</a:t>
            </a:r>
          </a:p>
        </p:txBody>
      </p:sp>
      <p:sp>
        <p:nvSpPr>
          <p:cNvPr id="123" name="TextBox 122"/>
          <p:cNvSpPr txBox="1">
            <a:spLocks/>
          </p:cNvSpPr>
          <p:nvPr/>
        </p:nvSpPr>
        <p:spPr>
          <a:xfrm>
            <a:off x="7207681" y="3323112"/>
            <a:ext cx="1541660" cy="615553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Public Programs and Communication Administrator</a:t>
            </a:r>
          </a:p>
          <a:p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 (</a:t>
            </a:r>
            <a:r>
              <a:rPr lang="en-US" sz="900" b="1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Eveline</a:t>
            </a:r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b="1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Ferretti</a:t>
            </a:r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)</a:t>
            </a:r>
          </a:p>
          <a:p>
            <a:r>
              <a:rPr lang="en-US" sz="7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          (.25 FTE @ CUL)</a:t>
            </a:r>
            <a:endParaRPr lang="en-US" sz="7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 flipH="1">
            <a:off x="94138" y="1179680"/>
            <a:ext cx="8956" cy="463462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1" name="TextBox 110"/>
          <p:cNvSpPr txBox="1">
            <a:spLocks/>
          </p:cNvSpPr>
          <p:nvPr/>
        </p:nvSpPr>
        <p:spPr>
          <a:xfrm>
            <a:off x="228082" y="5031384"/>
            <a:ext cx="1243324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Operations and Planning Librarian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(Howard </a:t>
            </a:r>
            <a:r>
              <a:rPr lang="en-US" sz="900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Raskin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83" name="Straight Connector 182"/>
          <p:cNvCxnSpPr>
            <a:stCxn id="7" idx="2"/>
          </p:cNvCxnSpPr>
          <p:nvPr/>
        </p:nvCxnSpPr>
        <p:spPr>
          <a:xfrm>
            <a:off x="5816573" y="1051615"/>
            <a:ext cx="0" cy="12530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>
            <a:off x="853124" y="1185050"/>
            <a:ext cx="0" cy="12781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TextBox 190"/>
          <p:cNvSpPr txBox="1"/>
          <p:nvPr/>
        </p:nvSpPr>
        <p:spPr>
          <a:xfrm>
            <a:off x="1730745" y="2134574"/>
            <a:ext cx="1243227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ILS Borrowing Coordinator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(Nancy Dailey)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98" name="Straight Connector 197"/>
          <p:cNvCxnSpPr/>
          <p:nvPr/>
        </p:nvCxnSpPr>
        <p:spPr>
          <a:xfrm flipH="1">
            <a:off x="2366854" y="2061421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H="1">
            <a:off x="2369598" y="3243404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 flipH="1">
            <a:off x="2366959" y="2646826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flipH="1">
            <a:off x="2364581" y="3839197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 flipH="1">
            <a:off x="2367490" y="4428251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>
          <a:xfrm flipH="1">
            <a:off x="2364581" y="5020037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 flipH="1">
            <a:off x="3696410" y="1958457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 flipH="1">
            <a:off x="3700266" y="2550371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 flipH="1">
            <a:off x="5128064" y="2677443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 flipH="1">
            <a:off x="5126810" y="3412701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 flipH="1">
            <a:off x="5126810" y="3857126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/>
        </p:nvCxnSpPr>
        <p:spPr>
          <a:xfrm flipH="1">
            <a:off x="5120441" y="4437819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/>
        </p:nvCxnSpPr>
        <p:spPr>
          <a:xfrm flipH="1">
            <a:off x="6474141" y="1822047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/>
          <p:nvPr/>
        </p:nvCxnSpPr>
        <p:spPr>
          <a:xfrm flipH="1">
            <a:off x="6481930" y="2410931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>
          <a:xfrm>
            <a:off x="3696410" y="1165189"/>
            <a:ext cx="0" cy="14771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/>
        </p:nvCxnSpPr>
        <p:spPr>
          <a:xfrm>
            <a:off x="6473473" y="1172675"/>
            <a:ext cx="0" cy="12781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/>
          <p:cNvCxnSpPr/>
          <p:nvPr/>
        </p:nvCxnSpPr>
        <p:spPr>
          <a:xfrm flipH="1">
            <a:off x="6474568" y="3120901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>
            <a:stCxn id="16" idx="2"/>
          </p:cNvCxnSpPr>
          <p:nvPr/>
        </p:nvCxnSpPr>
        <p:spPr>
          <a:xfrm flipH="1">
            <a:off x="8023751" y="1805571"/>
            <a:ext cx="1" cy="89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/>
          <p:cNvCxnSpPr/>
          <p:nvPr/>
        </p:nvCxnSpPr>
        <p:spPr>
          <a:xfrm flipH="1">
            <a:off x="8020668" y="2530825"/>
            <a:ext cx="3479" cy="11351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/>
          <p:cNvCxnSpPr/>
          <p:nvPr/>
        </p:nvCxnSpPr>
        <p:spPr>
          <a:xfrm flipH="1">
            <a:off x="7326237" y="1805571"/>
            <a:ext cx="1663" cy="150821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/>
          <p:cNvCxnSpPr/>
          <p:nvPr/>
        </p:nvCxnSpPr>
        <p:spPr>
          <a:xfrm>
            <a:off x="7725627" y="3934560"/>
            <a:ext cx="0" cy="8045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>
          <a:xfrm flipH="1">
            <a:off x="7760040" y="4947303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>
            <a:spLocks/>
          </p:cNvSpPr>
          <p:nvPr/>
        </p:nvSpPr>
        <p:spPr>
          <a:xfrm>
            <a:off x="231463" y="4608964"/>
            <a:ext cx="1056127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Admin Assistant  (Shirley Cowles)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05683" y="5814300"/>
            <a:ext cx="12239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108836" y="4390732"/>
            <a:ext cx="12239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105683" y="4774074"/>
            <a:ext cx="12239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94138" y="5230142"/>
            <a:ext cx="12239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>
            <a:off x="846045" y="1966344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5121068" y="1179049"/>
            <a:ext cx="0" cy="11395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H="1">
            <a:off x="5121068" y="1963847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>
            <a:off x="844309" y="2550371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H="1">
            <a:off x="853124" y="3140779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>
            <a:off x="1283936" y="6108911"/>
            <a:ext cx="0" cy="31215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>
            <a:endCxn id="110" idx="3"/>
          </p:cNvCxnSpPr>
          <p:nvPr/>
        </p:nvCxnSpPr>
        <p:spPr>
          <a:xfrm flipH="1">
            <a:off x="1126273" y="6421064"/>
            <a:ext cx="157663" cy="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1725678" y="5820731"/>
            <a:ext cx="125038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Night Supervisor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(Katerina Stanton)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44" name="Straight Connector 143"/>
          <p:cNvCxnSpPr/>
          <p:nvPr/>
        </p:nvCxnSpPr>
        <p:spPr>
          <a:xfrm flipH="1">
            <a:off x="2368670" y="5741505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H="1">
            <a:off x="5115620" y="5028050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H="1">
            <a:off x="6483832" y="3855388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7304734" y="5014705"/>
            <a:ext cx="1435349" cy="507831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Instruction and Outreach Specialist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(Jenny Leijonhufvud-.5 FTE) 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409746" y="2622444"/>
            <a:ext cx="1314756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Food and Agriculture Librarian    (Ashley Downs) 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56" name="Straight Connector 155"/>
          <p:cNvCxnSpPr/>
          <p:nvPr/>
        </p:nvCxnSpPr>
        <p:spPr>
          <a:xfrm>
            <a:off x="7176924" y="5260650"/>
            <a:ext cx="0" cy="5285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7083109" y="5269436"/>
            <a:ext cx="93815" cy="106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445493" y="5105061"/>
            <a:ext cx="1341508" cy="507831"/>
          </a:xfrm>
          <a:prstGeom prst="rect">
            <a:avLst/>
          </a:prstGeom>
          <a:solidFill>
            <a:srgbClr val="FFFF00">
              <a:alpha val="59000"/>
            </a:srgb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Digital Collections Specialist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(Jeff Piestrak)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18" name="Text Box 25"/>
          <p:cNvSpPr txBox="1">
            <a:spLocks noChangeArrowheads="1"/>
          </p:cNvSpPr>
          <p:nvPr/>
        </p:nvSpPr>
        <p:spPr bwMode="auto">
          <a:xfrm>
            <a:off x="8896971" y="1285805"/>
            <a:ext cx="1537065" cy="507831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Head of Mann </a:t>
            </a:r>
          </a:p>
          <a:p>
            <a:pPr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Information Technology</a:t>
            </a:r>
            <a:endParaRPr lang="en-US" sz="900" b="1" u="sng" dirty="0">
              <a:latin typeface="Arial Narrow" panose="020B0606020202030204" pitchFamily="34" charset="0"/>
              <a:cs typeface="Iskoola Pota" panose="020B0502040204020203" pitchFamily="34" charset="0"/>
            </a:endParaRPr>
          </a:p>
          <a:p>
            <a:pPr algn="ctr"/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(Jon Corson-Rikert)</a:t>
            </a:r>
            <a:endParaRPr lang="en-US" sz="900" i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0447727" y="4813240"/>
            <a:ext cx="1143346" cy="369332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Semantic Web Lead</a:t>
            </a:r>
          </a:p>
          <a:p>
            <a:r>
              <a:rPr lang="en-US" sz="900" b="1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    (TBD)</a:t>
            </a:r>
            <a:endParaRPr lang="en-US" sz="900" b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8902035" y="1882213"/>
            <a:ext cx="1122233" cy="646331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IT Developer Discovery and Access International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(John Fereira)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8909287" y="4079452"/>
            <a:ext cx="1148172" cy="369332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UI/UX Lead</a:t>
            </a:r>
          </a:p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(Nick </a:t>
            </a:r>
            <a:r>
              <a:rPr lang="en-US" sz="900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Cappadona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8914241" y="4526019"/>
            <a:ext cx="1152617" cy="369332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Special Project TEEAL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(Tim Worrall)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8909287" y="2613264"/>
            <a:ext cx="1129059" cy="646331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Information Technology Developer Research Associate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(Huda Khan)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8910421" y="3340126"/>
            <a:ext cx="1122233" cy="646331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IT Developer Special Project VIVO/</a:t>
            </a:r>
            <a:r>
              <a:rPr lang="en-US" sz="900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DuraSpace</a:t>
            </a:r>
            <a:endParaRPr lang="en-US" sz="900" dirty="0" smtClean="0">
              <a:latin typeface="Arial Narrow" panose="020B0606020202030204" pitchFamily="34" charset="0"/>
              <a:cs typeface="Iskoola Pota" panose="020B0502040204020203" pitchFamily="34" charset="0"/>
            </a:endParaRP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(Jim Blake)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39" name="Straight Connector 138"/>
          <p:cNvCxnSpPr/>
          <p:nvPr/>
        </p:nvCxnSpPr>
        <p:spPr>
          <a:xfrm>
            <a:off x="10432764" y="1802169"/>
            <a:ext cx="13648" cy="303746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11776955" y="1117634"/>
            <a:ext cx="4414" cy="26985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10835950" y="1105150"/>
            <a:ext cx="1239156" cy="1585049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</a:rPr>
              <a:t>Donna </a:t>
            </a:r>
            <a:r>
              <a:rPr lang="en-US" sz="900" dirty="0">
                <a:latin typeface="Arial Narrow" panose="020B0606020202030204" pitchFamily="34" charset="0"/>
              </a:rPr>
              <a:t>Callais</a:t>
            </a:r>
          </a:p>
          <a:p>
            <a:r>
              <a:rPr lang="en-US" sz="900" dirty="0">
                <a:latin typeface="Arial Narrow" panose="020B0606020202030204" pitchFamily="34" charset="0"/>
              </a:rPr>
              <a:t>Gabriel Plaine</a:t>
            </a:r>
          </a:p>
          <a:p>
            <a:r>
              <a:rPr lang="en-US" sz="800" dirty="0" smtClean="0">
                <a:latin typeface="Arial Narrow" panose="020B0606020202030204" pitchFamily="34" charset="0"/>
              </a:rPr>
              <a:t>(reports to Pete Magnus)</a:t>
            </a:r>
          </a:p>
          <a:p>
            <a:endParaRPr lang="en-US" sz="600" dirty="0" smtClean="0">
              <a:latin typeface="Arial Narrow" panose="020B0606020202030204" pitchFamily="34" charset="0"/>
            </a:endParaRPr>
          </a:p>
          <a:p>
            <a:r>
              <a:rPr lang="en-US" sz="900" dirty="0">
                <a:latin typeface="Arial Narrow" panose="020B0606020202030204" pitchFamily="34" charset="0"/>
              </a:rPr>
              <a:t>Bill Klinko</a:t>
            </a:r>
          </a:p>
          <a:p>
            <a:r>
              <a:rPr lang="en-US" sz="800" dirty="0" smtClean="0">
                <a:latin typeface="Arial Narrow" panose="020B0606020202030204" pitchFamily="34" charset="0"/>
              </a:rPr>
              <a:t>(reports to Chris Manly)</a:t>
            </a:r>
          </a:p>
          <a:p>
            <a:endParaRPr lang="en-US" sz="600" dirty="0">
              <a:latin typeface="Arial Narrow" panose="020B0606020202030204" pitchFamily="34" charset="0"/>
            </a:endParaRPr>
          </a:p>
          <a:p>
            <a:r>
              <a:rPr lang="en-US" sz="900" dirty="0" smtClean="0">
                <a:latin typeface="Arial Narrow" panose="020B0606020202030204" pitchFamily="34" charset="0"/>
              </a:rPr>
              <a:t>Lynette </a:t>
            </a:r>
            <a:r>
              <a:rPr lang="en-US" sz="900" dirty="0" err="1" smtClean="0">
                <a:latin typeface="Arial Narrow" panose="020B0606020202030204" pitchFamily="34" charset="0"/>
              </a:rPr>
              <a:t>Rayle</a:t>
            </a:r>
            <a:endParaRPr lang="en-US" sz="900" dirty="0">
              <a:latin typeface="Arial Narrow" panose="020B0606020202030204" pitchFamily="34" charset="0"/>
            </a:endParaRPr>
          </a:p>
          <a:p>
            <a:r>
              <a:rPr lang="en-US" sz="800" dirty="0" smtClean="0">
                <a:latin typeface="Arial Narrow" panose="020B0606020202030204" pitchFamily="34" charset="0"/>
              </a:rPr>
              <a:t>(reports to Simeon Warner)</a:t>
            </a:r>
          </a:p>
          <a:p>
            <a:endParaRPr lang="en-US" sz="600" dirty="0">
              <a:latin typeface="Arial Narrow" panose="020B0606020202030204" pitchFamily="34" charset="0"/>
            </a:endParaRPr>
          </a:p>
          <a:p>
            <a:r>
              <a:rPr lang="en-US" sz="900" dirty="0" smtClean="0">
                <a:latin typeface="Arial Narrow" panose="020B0606020202030204" pitchFamily="34" charset="0"/>
              </a:rPr>
              <a:t>Ingrid </a:t>
            </a:r>
            <a:r>
              <a:rPr lang="en-US" sz="900" dirty="0" err="1" smtClean="0">
                <a:latin typeface="Arial Narrow" panose="020B0606020202030204" pitchFamily="34" charset="0"/>
              </a:rPr>
              <a:t>Zabel</a:t>
            </a:r>
            <a:endParaRPr lang="en-US" sz="900" dirty="0" smtClean="0">
              <a:latin typeface="Arial Narrow" panose="020B0606020202030204" pitchFamily="34" charset="0"/>
            </a:endParaRPr>
          </a:p>
          <a:p>
            <a:r>
              <a:rPr lang="en-US" sz="800" dirty="0" smtClean="0">
                <a:latin typeface="Arial Narrow" panose="020B0606020202030204" pitchFamily="34" charset="0"/>
              </a:rPr>
              <a:t>(reports to Art </a:t>
            </a:r>
            <a:r>
              <a:rPr lang="en-US" sz="800" dirty="0" err="1" smtClean="0">
                <a:latin typeface="Arial Narrow" panose="020B0606020202030204" pitchFamily="34" charset="0"/>
              </a:rPr>
              <a:t>DeGaetano</a:t>
            </a:r>
            <a:r>
              <a:rPr lang="en-US" sz="800" dirty="0" smtClean="0">
                <a:latin typeface="Arial Narrow" panose="020B0606020202030204" pitchFamily="34" charset="0"/>
              </a:rPr>
              <a:t>)</a:t>
            </a:r>
            <a:endParaRPr lang="en-US" sz="800" dirty="0">
              <a:latin typeface="Arial Narrow" panose="020B0606020202030204" pitchFamily="34" charset="0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9354532" y="663880"/>
            <a:ext cx="0" cy="626991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1" name="Text Box 25"/>
          <p:cNvSpPr txBox="1">
            <a:spLocks noChangeArrowheads="1"/>
          </p:cNvSpPr>
          <p:nvPr/>
        </p:nvSpPr>
        <p:spPr bwMode="auto">
          <a:xfrm>
            <a:off x="9512881" y="569338"/>
            <a:ext cx="1783960" cy="369332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b="1" u="sng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Head, CUL Information Technology</a:t>
            </a:r>
            <a:endParaRPr lang="en-US" sz="900" b="1" u="sng" dirty="0">
              <a:latin typeface="Arial Narrow" panose="020B0606020202030204" pitchFamily="34" charset="0"/>
              <a:cs typeface="Iskoola Pota" panose="020B0502040204020203" pitchFamily="34" charset="0"/>
            </a:endParaRPr>
          </a:p>
          <a:p>
            <a:pPr algn="ctr"/>
            <a:r>
              <a:rPr lang="en-US" sz="900" b="1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(Dean Krafft)</a:t>
            </a:r>
            <a:endParaRPr lang="en-US" sz="900" i="1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62" name="Straight Connector 161"/>
          <p:cNvCxnSpPr/>
          <p:nvPr/>
        </p:nvCxnSpPr>
        <p:spPr>
          <a:xfrm flipH="1">
            <a:off x="10038346" y="945363"/>
            <a:ext cx="1770" cy="32590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>
            <a:off x="9460956" y="1797493"/>
            <a:ext cx="1254" cy="8687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H="1">
            <a:off x="9458623" y="2539800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 flipH="1">
            <a:off x="9461192" y="3272167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 flipH="1">
            <a:off x="9471537" y="3999172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H="1">
            <a:off x="9483373" y="4448784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extBox 169"/>
          <p:cNvSpPr txBox="1"/>
          <p:nvPr/>
        </p:nvSpPr>
        <p:spPr>
          <a:xfrm>
            <a:off x="8910421" y="4978193"/>
            <a:ext cx="1152617" cy="369332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UX Developer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(Darcy </a:t>
            </a:r>
            <a:r>
              <a:rPr lang="en-US" sz="900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Branchini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8907064" y="5431767"/>
            <a:ext cx="1152617" cy="369332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UX Developer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      (TBD)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72" name="Straight Connector 171"/>
          <p:cNvCxnSpPr/>
          <p:nvPr/>
        </p:nvCxnSpPr>
        <p:spPr>
          <a:xfrm flipH="1">
            <a:off x="9471537" y="4900958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10610615" y="2934924"/>
            <a:ext cx="1418829" cy="507831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 Narrow" panose="020B0606020202030204" pitchFamily="34" charset="0"/>
              </a:rPr>
              <a:t>Asst. Head Mann ITS</a:t>
            </a:r>
          </a:p>
          <a:p>
            <a:r>
              <a:rPr lang="en-US" sz="900" b="1" dirty="0">
                <a:latin typeface="Arial Narrow" panose="020B0606020202030204" pitchFamily="34" charset="0"/>
              </a:rPr>
              <a:t>CUL IT Project Mgr.</a:t>
            </a:r>
          </a:p>
          <a:p>
            <a:r>
              <a:rPr lang="en-US" sz="900" b="1" dirty="0" smtClean="0">
                <a:latin typeface="Arial Narrow" panose="020B0606020202030204" pitchFamily="34" charset="0"/>
              </a:rPr>
              <a:t>              (Holly </a:t>
            </a:r>
            <a:r>
              <a:rPr lang="en-US" sz="900" b="1" dirty="0" err="1" smtClean="0">
                <a:latin typeface="Arial Narrow" panose="020B0606020202030204" pitchFamily="34" charset="0"/>
              </a:rPr>
              <a:t>Mistlebauer</a:t>
            </a:r>
            <a:r>
              <a:rPr lang="en-US" sz="900" b="1" dirty="0" smtClean="0">
                <a:latin typeface="Arial Narrow" panose="020B0606020202030204" pitchFamily="34" charset="0"/>
              </a:rPr>
              <a:t>)</a:t>
            </a:r>
            <a:endParaRPr lang="en-US" sz="900" b="1" dirty="0">
              <a:latin typeface="Arial Narrow" panose="020B0606020202030204" pitchFamily="34" charset="0"/>
            </a:endParaRPr>
          </a:p>
        </p:txBody>
      </p:sp>
      <p:cxnSp>
        <p:nvCxnSpPr>
          <p:cNvPr id="174" name="Straight Connector 173"/>
          <p:cNvCxnSpPr/>
          <p:nvPr/>
        </p:nvCxnSpPr>
        <p:spPr>
          <a:xfrm flipH="1">
            <a:off x="10612681" y="941450"/>
            <a:ext cx="45" cy="199347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5" name="TextBox 174"/>
          <p:cNvSpPr txBox="1"/>
          <p:nvPr/>
        </p:nvSpPr>
        <p:spPr>
          <a:xfrm>
            <a:off x="10449535" y="5253201"/>
            <a:ext cx="1152617" cy="507831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Semantic Developer LD4L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(Rebecca </a:t>
            </a:r>
            <a:r>
              <a:rPr lang="en-US" sz="900" dirty="0" err="1" smtClean="0">
                <a:latin typeface="Arial Narrow" panose="020B0606020202030204" pitchFamily="34" charset="0"/>
                <a:cs typeface="Iskoola Pota" panose="020B0502040204020203" pitchFamily="34" charset="0"/>
              </a:rPr>
              <a:t>Younes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H="1">
            <a:off x="9460153" y="5350896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11264597" y="935477"/>
            <a:ext cx="326476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11591073" y="935477"/>
            <a:ext cx="0" cy="15866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11460468" y="3445258"/>
            <a:ext cx="8891" cy="120035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10884175" y="3528239"/>
            <a:ext cx="1142703" cy="523220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Special Project VIVO Developer                     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(Joe McEnerney)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10890996" y="4122088"/>
            <a:ext cx="1129059" cy="507831"/>
          </a:xfrm>
          <a:prstGeom prst="rect">
            <a:avLst/>
          </a:prstGeom>
          <a:solidFill>
            <a:srgbClr val="DEA9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Special Project VIVO Tech Support                                  </a:t>
            </a: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</a:t>
            </a:r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(</a:t>
            </a:r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Chris Westling)  </a:t>
            </a:r>
          </a:p>
        </p:txBody>
      </p:sp>
      <p:cxnSp>
        <p:nvCxnSpPr>
          <p:cNvPr id="182" name="Straight Connector 181"/>
          <p:cNvCxnSpPr/>
          <p:nvPr/>
        </p:nvCxnSpPr>
        <p:spPr>
          <a:xfrm flipH="1">
            <a:off x="11009459" y="5182572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 flipH="1">
            <a:off x="3028996" y="1542510"/>
            <a:ext cx="77787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 flipH="1">
            <a:off x="6482578" y="4560976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>
            <a:off x="8025877" y="1165189"/>
            <a:ext cx="0" cy="12781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7732574" y="4390732"/>
            <a:ext cx="0" cy="8045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3096869" y="3352841"/>
            <a:ext cx="119639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 Narrow" panose="020B0606020202030204" pitchFamily="34" charset="0"/>
              </a:rPr>
              <a:t>Lab of O</a:t>
            </a:r>
            <a:endParaRPr lang="en-US" sz="900" dirty="0" smtClean="0">
              <a:latin typeface="Arial Narrow" panose="020B0606020202030204" pitchFamily="34" charset="0"/>
              <a:cs typeface="Iskoola Pota" panose="020B0502040204020203" pitchFamily="34" charset="0"/>
            </a:endParaRPr>
          </a:p>
          <a:p>
            <a:r>
              <a:rPr lang="en-US" sz="900" dirty="0">
                <a:latin typeface="Arial Narrow" panose="020B0606020202030204" pitchFamily="34" charset="0"/>
                <a:cs typeface="Iskoola Pota" panose="020B0502040204020203" pitchFamily="34" charset="0"/>
              </a:rPr>
              <a:t> </a:t>
            </a:r>
            <a:r>
              <a:rPr lang="en-US" sz="900" dirty="0" smtClean="0">
                <a:latin typeface="Arial Narrow" panose="020B0606020202030204" pitchFamily="34" charset="0"/>
                <a:cs typeface="Iskoola Pota" panose="020B0502040204020203" pitchFamily="34" charset="0"/>
              </a:rPr>
              <a:t>                             (TBD)</a:t>
            </a:r>
            <a:endParaRPr lang="en-US" sz="900" dirty="0">
              <a:latin typeface="Arial Narrow" panose="020B0606020202030204" pitchFamily="34" charset="0"/>
              <a:cs typeface="Iskoola Pota" panose="020B0502040204020203" pitchFamily="34" charset="0"/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3694142" y="3275144"/>
            <a:ext cx="1254" cy="6793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5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0A562F9-1426-469A-842D-A8882B635E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611</Words>
  <Application>Microsoft Office PowerPoint</Application>
  <PresentationFormat>Widescreen</PresentationFormat>
  <Paragraphs>139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Arial Narrow</vt:lpstr>
      <vt:lpstr>Calibri</vt:lpstr>
      <vt:lpstr>Calibri Light</vt:lpstr>
      <vt:lpstr>Iskoola Pota</vt:lpstr>
      <vt:lpstr>Office Theme</vt:lpstr>
      <vt:lpstr>Cornell University Library Organizational Chart for Albert R. Mann Library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2014-01-08T18:51:49Z</dcterms:created>
  <dcterms:modified xsi:type="dcterms:W3CDTF">2015-03-23T18:05:04Z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TC040010539991</vt:lpwstr>
  </property>
</Properties>
</file>