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6" r:id="rId4"/>
    <p:sldId id="267" r:id="rId5"/>
    <p:sldId id="274" r:id="rId6"/>
    <p:sldId id="272" r:id="rId7"/>
    <p:sldId id="278" r:id="rId8"/>
    <p:sldId id="273" r:id="rId9"/>
    <p:sldId id="279" r:id="rId10"/>
    <p:sldId id="275" r:id="rId11"/>
    <p:sldId id="269" r:id="rId12"/>
    <p:sldId id="270" r:id="rId13"/>
    <p:sldId id="276" r:id="rId14"/>
    <p:sldId id="277" r:id="rId15"/>
    <p:sldId id="280" r:id="rId16"/>
    <p:sldId id="268" r:id="rId17"/>
    <p:sldId id="284" r:id="rId18"/>
    <p:sldId id="285" r:id="rId19"/>
    <p:sldId id="286" r:id="rId20"/>
    <p:sldId id="281" r:id="rId21"/>
    <p:sldId id="26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CB6"/>
    <a:srgbClr val="1522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94" d="100"/>
          <a:sy n="94" d="100"/>
        </p:scale>
        <p:origin x="-2124" y="-714"/>
      </p:cViewPr>
      <p:guideLst>
        <p:guide orient="horz" pos="432"/>
        <p:guide pos="2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635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68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72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73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0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4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664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8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16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7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22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2ED24-4C9C-C244-855E-4F77BC298D11}" type="datetimeFigureOut">
              <a:rPr lang="en-US" smtClean="0"/>
              <a:pPr/>
              <a:t>6/29/2012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6AD37-DF26-BA4B-8A61-53E5511ED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58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7962" y="2539931"/>
            <a:ext cx="7663765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YaleAdmin-Italic"/>
              </a:rPr>
              <a:t>Changing Landscape of Academic Libraries</a:t>
            </a:r>
            <a:endParaRPr lang="en-US" sz="2800" dirty="0" smtClean="0">
              <a:solidFill>
                <a:schemeClr val="bg1"/>
              </a:solidFill>
              <a:latin typeface="YaleAdmin-Italic"/>
            </a:endParaRPr>
          </a:p>
          <a:p>
            <a:pPr algn="ctr"/>
            <a:endParaRPr lang="en-US" sz="1400" dirty="0">
              <a:solidFill>
                <a:schemeClr val="bg1"/>
              </a:solidFill>
              <a:latin typeface="YaleAdmin-Italic"/>
              <a:cs typeface="YaleDesign-Roman"/>
            </a:endParaRPr>
          </a:p>
          <a:p>
            <a:pPr algn="ctr"/>
            <a:r>
              <a:rPr lang="en-US" spc="100" dirty="0" smtClean="0">
                <a:solidFill>
                  <a:schemeClr val="bg1"/>
                </a:solidFill>
                <a:latin typeface="YaleAdmin-Italic"/>
                <a:cs typeface="YaleAdmin-WebSmallCap"/>
              </a:rPr>
              <a:t>May 20, 2012</a:t>
            </a:r>
          </a:p>
          <a:p>
            <a:pPr algn="ctr"/>
            <a:endParaRPr lang="en-US" sz="2800" spc="100" dirty="0">
              <a:solidFill>
                <a:schemeClr val="bg1"/>
              </a:solidFill>
              <a:latin typeface="YaleAdmin-Italic"/>
              <a:cs typeface="YaleDesign-WebSmallCap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YaleAdmin-Italic"/>
                <a:cs typeface="YaleAdmin-Roman"/>
              </a:rPr>
              <a:t>Susan Gibbons, </a:t>
            </a:r>
            <a:r>
              <a:rPr lang="en-US" dirty="0" smtClean="0">
                <a:solidFill>
                  <a:schemeClr val="bg1"/>
                </a:solidFill>
                <a:latin typeface="YaleAdmin-Italic"/>
                <a:cs typeface="YaleAdmin-Italic"/>
              </a:rPr>
              <a:t>University Librarian</a:t>
            </a:r>
            <a:endParaRPr lang="en-US" dirty="0">
              <a:solidFill>
                <a:schemeClr val="bg1"/>
              </a:solidFill>
              <a:latin typeface="YaleAdmin-Italic"/>
              <a:cs typeface="YaleAdmin-Italic"/>
            </a:endParaRPr>
          </a:p>
        </p:txBody>
      </p:sp>
    </p:spTree>
    <p:extLst>
      <p:ext uri="{BB962C8B-B14F-4D97-AF65-F5344CB8AC3E}">
        <p14:creationId xmlns:p14="http://schemas.microsoft.com/office/powerpoint/2010/main" val="3922509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Cooperative Collection Development</a:t>
            </a:r>
            <a:endParaRPr lang="en-US" dirty="0">
              <a:solidFill>
                <a:schemeClr val="bg1"/>
              </a:solidFill>
              <a:latin typeface="YaleDesign-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Delivery mechanisms of collections &amp; expertise</a:t>
            </a:r>
          </a:p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Robust, real-time collection analysis tools</a:t>
            </a:r>
          </a:p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Trust beyond a handshake</a:t>
            </a:r>
          </a:p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Response of scholars</a:t>
            </a:r>
          </a:p>
          <a:p>
            <a:endParaRPr lang="en-US" dirty="0" smtClean="0">
              <a:solidFill>
                <a:schemeClr val="bg1"/>
              </a:solidFill>
              <a:latin typeface="YaleDesign-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Return on Investment Metrics</a:t>
            </a:r>
            <a:endParaRPr lang="en-US" dirty="0">
              <a:solidFill>
                <a:schemeClr val="bg1"/>
              </a:solidFill>
              <a:latin typeface="YaleDesign-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Size of collection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Circulation</a:t>
            </a:r>
            <a:endParaRPr lang="en-US" sz="3600" dirty="0">
              <a:solidFill>
                <a:schemeClr val="bg1"/>
              </a:solidFill>
              <a:latin typeface="YaleDesign-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irc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807" y="274638"/>
            <a:ext cx="8405993" cy="649163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Patron-Driven Acquisitions</a:t>
            </a:r>
            <a:endParaRPr lang="en-US" dirty="0">
              <a:solidFill>
                <a:schemeClr val="bg1"/>
              </a:solidFill>
              <a:latin typeface="YaleDesign-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Discovery mechanisms for what’s available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Buy or Borrow?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Response time</a:t>
            </a:r>
          </a:p>
          <a:p>
            <a:pPr lvl="1"/>
            <a:r>
              <a:rPr lang="en-US" sz="3200" dirty="0" smtClean="0">
                <a:solidFill>
                  <a:schemeClr val="bg1"/>
                </a:solidFill>
                <a:latin typeface="YaleDesign-Roman"/>
              </a:rPr>
              <a:t>Print on demand</a:t>
            </a:r>
          </a:p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Impact on future generations</a:t>
            </a:r>
            <a:endParaRPr lang="en-US" sz="3600" dirty="0">
              <a:solidFill>
                <a:schemeClr val="bg1"/>
              </a:solidFill>
              <a:latin typeface="YaleDesign-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29600" cy="60448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aypervie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29600" cy="6359236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iz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173612" cy="631843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University of Rochester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Pictur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02274" y="909806"/>
            <a:ext cx="86674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“Rochester Method”: </a:t>
            </a:r>
            <a:r>
              <a:rPr lang="en-US" sz="3000" dirty="0" smtClean="0"/>
              <a:t>Adopting methods from anthropology &amp; ethnography to study library users</a:t>
            </a:r>
            <a:endParaRPr lang="en-US" sz="3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2438400"/>
            <a:ext cx="8229600" cy="37893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What are the barriers to dissertation completion?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What steps do undergraduate take in completing a research paper?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Why are the faculty not using the </a:t>
            </a:r>
            <a:r>
              <a:rPr lang="en-US" sz="3200" dirty="0" smtClean="0"/>
              <a:t>institutional repository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Why do students continue to use the physical science library facility when so much of the science literature is now available online?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Online Learning</a:t>
            </a:r>
            <a:endParaRPr lang="en-US" dirty="0">
              <a:solidFill>
                <a:schemeClr val="bg1"/>
              </a:solidFill>
              <a:latin typeface="YaleDesign-Roman"/>
            </a:endParaRPr>
          </a:p>
        </p:txBody>
      </p:sp>
      <p:pic>
        <p:nvPicPr>
          <p:cNvPr id="4" name="Content Placeholder 3" descr="edX - Home_Page_1.jpg"/>
          <p:cNvPicPr>
            <a:picLocks noGrp="1" noChangeAspect="1"/>
          </p:cNvPicPr>
          <p:nvPr>
            <p:ph idx="1"/>
          </p:nvPr>
        </p:nvPicPr>
        <p:blipFill>
          <a:blip r:embed="rId2"/>
          <a:srcRect t="3173" r="1695" b="88567"/>
          <a:stretch>
            <a:fillRect/>
          </a:stretch>
        </p:blipFill>
        <p:spPr>
          <a:xfrm>
            <a:off x="1025012" y="1209040"/>
            <a:ext cx="7661788" cy="833120"/>
          </a:xfrm>
        </p:spPr>
      </p:pic>
      <p:sp>
        <p:nvSpPr>
          <p:cNvPr id="5" name="TextBox 4"/>
          <p:cNvSpPr txBox="1"/>
          <p:nvPr/>
        </p:nvSpPr>
        <p:spPr>
          <a:xfrm>
            <a:off x="1025012" y="2326640"/>
            <a:ext cx="7661788" cy="42473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chemeClr val="bg1"/>
                </a:solidFill>
                <a:latin typeface="YaleDesign-Roman"/>
              </a:rPr>
              <a:t>EdX</a:t>
            </a:r>
            <a:r>
              <a:rPr lang="en-US" sz="2800" i="1" dirty="0" smtClean="0">
                <a:solidFill>
                  <a:schemeClr val="bg1"/>
                </a:solidFill>
                <a:latin typeface="YaleDesign-Roman"/>
              </a:rPr>
              <a:t> is a joint partnership between The Massachusetts Institute of Technology (MIT) and Harvard University to offer online learning to millions of people around the world. </a:t>
            </a:r>
            <a:r>
              <a:rPr lang="en-US" sz="2800" i="1" dirty="0" err="1" smtClean="0">
                <a:solidFill>
                  <a:schemeClr val="bg1"/>
                </a:solidFill>
                <a:latin typeface="YaleDesign-Roman"/>
              </a:rPr>
              <a:t>EdX</a:t>
            </a:r>
            <a:r>
              <a:rPr lang="en-US" sz="2800" i="1" dirty="0" smtClean="0">
                <a:solidFill>
                  <a:schemeClr val="bg1"/>
                </a:solidFill>
                <a:latin typeface="YaleDesign-Roman"/>
              </a:rPr>
              <a:t> will offer Harvard and MIT classes online for free. Through this partnership, the institutions aim to extend their collective reach to build a global community of online learners and to improve education for everyone</a:t>
            </a:r>
          </a:p>
          <a:p>
            <a:endParaRPr lang="en-US" i="1" dirty="0">
              <a:latin typeface="YaleDesign-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Legal Challenges</a:t>
            </a:r>
            <a:endParaRPr lang="en-US" dirty="0">
              <a:solidFill>
                <a:schemeClr val="bg1"/>
              </a:solidFill>
              <a:latin typeface="YaleDesign-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Section 108- copyright exceptions for libraries and museums.  </a:t>
            </a:r>
          </a:p>
          <a:p>
            <a:r>
              <a:rPr lang="en-US" i="1" dirty="0">
                <a:solidFill>
                  <a:schemeClr val="bg1"/>
                </a:solidFill>
                <a:latin typeface="YaleDesign-Roman"/>
              </a:rPr>
              <a:t>John Wiley &amp; Sons Inc. v. </a:t>
            </a:r>
            <a:r>
              <a:rPr lang="en-US" i="1" dirty="0" err="1">
                <a:solidFill>
                  <a:schemeClr val="bg1"/>
                </a:solidFill>
                <a:latin typeface="YaleDesign-Roman"/>
              </a:rPr>
              <a:t>Supap</a:t>
            </a:r>
            <a:r>
              <a:rPr lang="en-US" i="1" dirty="0">
                <a:solidFill>
                  <a:schemeClr val="bg1"/>
                </a:solidFill>
                <a:latin typeface="YaleDesign-Roman"/>
              </a:rPr>
              <a:t> </a:t>
            </a:r>
            <a:r>
              <a:rPr lang="en-US" i="1" dirty="0" err="1" smtClean="0">
                <a:solidFill>
                  <a:schemeClr val="bg1"/>
                </a:solidFill>
                <a:latin typeface="YaleDesign-Roman"/>
              </a:rPr>
              <a:t>Kirtsaeng</a:t>
            </a:r>
            <a:r>
              <a:rPr lang="en-US" i="1" dirty="0" smtClean="0">
                <a:solidFill>
                  <a:schemeClr val="bg1"/>
                </a:solidFill>
                <a:latin typeface="YaleDesign-Roman"/>
              </a:rPr>
              <a:t>- </a:t>
            </a:r>
            <a:r>
              <a:rPr lang="en-US" dirty="0" smtClean="0">
                <a:solidFill>
                  <a:schemeClr val="bg1"/>
                </a:solidFill>
                <a:latin typeface="YaleDesign-Roman"/>
              </a:rPr>
              <a:t>does first sale doctrine apply to works “manufactured” outside of the US?</a:t>
            </a:r>
          </a:p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Georgia State University- electronic reserves.  “Reasonably priced, readily available license for digital excerpts”</a:t>
            </a:r>
          </a:p>
        </p:txBody>
      </p:sp>
    </p:spTree>
    <p:extLst>
      <p:ext uri="{BB962C8B-B14F-4D97-AF65-F5344CB8AC3E}">
        <p14:creationId xmlns:p14="http://schemas.microsoft.com/office/powerpoint/2010/main" val="1178380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Admin-Italic"/>
              </a:rPr>
              <a:t>Disruptive Forces</a:t>
            </a:r>
            <a:endParaRPr lang="en-US" dirty="0">
              <a:solidFill>
                <a:schemeClr val="bg1"/>
              </a:solidFill>
              <a:latin typeface="YaleAdmin-Italic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Return on Investment (ROI)</a:t>
            </a:r>
          </a:p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Online Learning</a:t>
            </a:r>
          </a:p>
          <a:p>
            <a:r>
              <a:rPr lang="en-US" dirty="0" smtClean="0">
                <a:solidFill>
                  <a:schemeClr val="bg1"/>
                </a:solidFill>
                <a:latin typeface="YaleDesign-Roman"/>
              </a:rPr>
              <a:t>Legal Challenges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ummar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29600" cy="635923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braryWdmk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85679"/>
            <a:ext cx="5486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79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How do Presidents/Provosts Think about Libraries?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65328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Education Advisory Board’s </a:t>
            </a:r>
            <a:r>
              <a:rPr lang="en-US" sz="2800" i="1" dirty="0" smtClean="0">
                <a:solidFill>
                  <a:schemeClr val="bg1"/>
                </a:solidFill>
              </a:rPr>
              <a:t>Redefining the Academic Library: Managing the Migration to Digital Information Services.  </a:t>
            </a:r>
            <a:r>
              <a:rPr lang="en-US" sz="2800" dirty="0" smtClean="0">
                <a:solidFill>
                  <a:schemeClr val="bg1"/>
                </a:solidFill>
              </a:rPr>
              <a:t>2011.</a:t>
            </a:r>
          </a:p>
        </p:txBody>
      </p:sp>
      <p:pic>
        <p:nvPicPr>
          <p:cNvPr id="4" name="Picture 3" descr="pa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188" y="1417638"/>
            <a:ext cx="3689812" cy="4846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withou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71426" cy="639032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n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382000" cy="647952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YaleAdmin-Italic"/>
              </a:rPr>
              <a:t>Return on Investment Metrics</a:t>
            </a:r>
            <a:endParaRPr lang="en-US" dirty="0">
              <a:solidFill>
                <a:schemeClr val="bg1"/>
              </a:solidFill>
              <a:latin typeface="YaleAdmin-Italic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YaleDesign-Roman"/>
              </a:rPr>
              <a:t>Size of collection</a:t>
            </a:r>
            <a:endParaRPr lang="en-US" sz="3600" dirty="0">
              <a:solidFill>
                <a:schemeClr val="bg1"/>
              </a:solidFill>
              <a:latin typeface="YaleDesign-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ji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392160" cy="648485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size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8"/>
            <a:ext cx="8229600" cy="6359236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liabilit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74639"/>
            <a:ext cx="8229600" cy="635541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298</Words>
  <Application>Microsoft Office PowerPoint</Application>
  <PresentationFormat>On-screen Show (4:3)</PresentationFormat>
  <Paragraphs>39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Disruptive Forces</vt:lpstr>
      <vt:lpstr>How do Presidents/Provosts Think about Libraries?</vt:lpstr>
      <vt:lpstr>PowerPoint Presentation</vt:lpstr>
      <vt:lpstr>PowerPoint Presentation</vt:lpstr>
      <vt:lpstr>Return on Investment Metrics</vt:lpstr>
      <vt:lpstr>PowerPoint Presentation</vt:lpstr>
      <vt:lpstr>PowerPoint Presentation</vt:lpstr>
      <vt:lpstr>PowerPoint Presentation</vt:lpstr>
      <vt:lpstr>Cooperative Collection Development</vt:lpstr>
      <vt:lpstr>Return on Investment Metrics</vt:lpstr>
      <vt:lpstr>PowerPoint Presentation</vt:lpstr>
      <vt:lpstr>Patron-Driven Acquisitions</vt:lpstr>
      <vt:lpstr>PowerPoint Presentation</vt:lpstr>
      <vt:lpstr>PowerPoint Presentation</vt:lpstr>
      <vt:lpstr>PowerPoint Presentation</vt:lpstr>
      <vt:lpstr>University of Rochester</vt:lpstr>
      <vt:lpstr>Online Learning</vt:lpstr>
      <vt:lpstr>Legal Challenges</vt:lpstr>
      <vt:lpstr>PowerPoint Presentation</vt:lpstr>
      <vt:lpstr>PowerPoint Presentation</vt:lpstr>
    </vt:vector>
  </TitlesOfParts>
  <Company>Yale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Chika Ota</dc:creator>
  <cp:lastModifiedBy>LibUser</cp:lastModifiedBy>
  <cp:revision>27</cp:revision>
  <cp:lastPrinted>2012-02-10T20:49:53Z</cp:lastPrinted>
  <dcterms:created xsi:type="dcterms:W3CDTF">2012-02-10T16:06:28Z</dcterms:created>
  <dcterms:modified xsi:type="dcterms:W3CDTF">2012-06-29T20:04:55Z</dcterms:modified>
</cp:coreProperties>
</file>