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letter"/>
  <p:notesSz cx="7019925" cy="93059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352" userDrawn="1">
          <p15:clr>
            <a:srgbClr val="A4A3A4"/>
          </p15:clr>
        </p15:guide>
        <p15:guide id="4" orient="horz" pos="2448" userDrawn="1">
          <p15:clr>
            <a:srgbClr val="A4A3A4"/>
          </p15:clr>
        </p15:guide>
        <p15:guide id="5" pos="29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AEA"/>
    <a:srgbClr val="DDDDDD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3" autoAdjust="0"/>
    <p:restoredTop sz="86427" autoAdjust="0"/>
  </p:normalViewPr>
  <p:slideViewPr>
    <p:cSldViewPr>
      <p:cViewPr varScale="1">
        <p:scale>
          <a:sx n="86" d="100"/>
          <a:sy n="86" d="100"/>
        </p:scale>
        <p:origin x="1886" y="58"/>
      </p:cViewPr>
      <p:guideLst>
        <p:guide orient="horz" pos="2160"/>
        <p:guide pos="2880"/>
        <p:guide orient="horz" pos="2352"/>
        <p:guide orient="horz" pos="2448"/>
        <p:guide pos="2980"/>
      </p:guideLst>
    </p:cSldViewPr>
  </p:slideViewPr>
  <p:outlineViewPr>
    <p:cViewPr>
      <p:scale>
        <a:sx n="33" d="100"/>
        <a:sy n="33" d="100"/>
      </p:scale>
      <p:origin x="222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3"/>
            <a:ext cx="3042273" cy="46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213" tIns="38107" rIns="76213" bIns="38107" numCol="1" anchor="t" anchorCtr="0" compatLnSpc="1">
            <a:prstTxWarp prst="textNoShape">
              <a:avLst/>
            </a:prstTxWarp>
          </a:bodyPr>
          <a:lstStyle>
            <a:lvl1pPr defTabSz="761295">
              <a:defRPr sz="10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6130" y="3"/>
            <a:ext cx="3042273" cy="46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213" tIns="38107" rIns="76213" bIns="38107" numCol="1" anchor="t" anchorCtr="0" compatLnSpc="1">
            <a:prstTxWarp prst="textNoShape">
              <a:avLst/>
            </a:prstTxWarp>
          </a:bodyPr>
          <a:lstStyle>
            <a:lvl1pPr algn="r" defTabSz="761295">
              <a:defRPr sz="10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7450" y="698500"/>
            <a:ext cx="4651375" cy="34893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2300" y="4419087"/>
            <a:ext cx="5615331" cy="4188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213" tIns="38107" rIns="76213" bIns="381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8838170"/>
            <a:ext cx="3042273" cy="466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213" tIns="38107" rIns="76213" bIns="38107" numCol="1" anchor="b" anchorCtr="0" compatLnSpc="1">
            <a:prstTxWarp prst="textNoShape">
              <a:avLst/>
            </a:prstTxWarp>
          </a:bodyPr>
          <a:lstStyle>
            <a:lvl1pPr defTabSz="761295">
              <a:defRPr sz="10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6130" y="8838170"/>
            <a:ext cx="3042273" cy="466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213" tIns="38107" rIns="76213" bIns="38107" numCol="1" anchor="b" anchorCtr="0" compatLnSpc="1">
            <a:prstTxWarp prst="textNoShape">
              <a:avLst/>
            </a:prstTxWarp>
          </a:bodyPr>
          <a:lstStyle>
            <a:lvl1pPr algn="r" defTabSz="761295">
              <a:defRPr sz="1000" smtClean="0"/>
            </a:lvl1pPr>
          </a:lstStyle>
          <a:p>
            <a:pPr>
              <a:defRPr/>
            </a:pPr>
            <a:fld id="{E57DA0C1-CCF0-4E13-853F-30FB1E7C81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281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AB879-953B-4CA6-8226-44B98474365A}" type="datetime1">
              <a:rPr lang="en-US"/>
              <a:pPr>
                <a:defRPr/>
              </a:pPr>
              <a:t>4/13/2015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2D7C63-FD95-45F7-861B-0E978ECE98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FAB51F-31B7-4C8A-A70B-72E0540EDFC1}" type="datetime1">
              <a:rPr lang="en-US"/>
              <a:pPr>
                <a:defRPr/>
              </a:pPr>
              <a:t>4/13/2015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432A39-D5E9-474F-8900-CF72217B5E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4FE452-1C5D-42C9-B3F6-27F7C45B0673}" type="datetime1">
              <a:rPr lang="en-US"/>
              <a:pPr>
                <a:defRPr/>
              </a:pPr>
              <a:t>4/13/2015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3D2A9-5C89-4BEE-B082-83DBBCD0D6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689EF5-7139-49A8-BF21-92637555654B}" type="datetime1">
              <a:rPr lang="en-US"/>
              <a:pPr>
                <a:defRPr/>
              </a:pPr>
              <a:t>4/13/2015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07253F-29DF-4CCC-A61F-E92D58EC85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130D21-024B-4E18-AC66-969D802455A1}" type="datetime1">
              <a:rPr lang="en-US"/>
              <a:pPr>
                <a:defRPr/>
              </a:pPr>
              <a:t>4/13/2015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8BB32E-9168-4ADE-BE64-3C02AC124E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291168-65D2-4179-950C-00F3BCA9785A}" type="datetime1">
              <a:rPr lang="en-US"/>
              <a:pPr>
                <a:defRPr/>
              </a:pPr>
              <a:t>4/13/2015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E307B-3E50-4219-9DB5-F7F4B688E5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0C6819-FCB0-46DB-9298-DA706E401C8B}" type="datetime1">
              <a:rPr lang="en-US"/>
              <a:pPr>
                <a:defRPr/>
              </a:pPr>
              <a:t>4/13/2015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96EE7A-6E3E-4219-AE50-B2A5EC1A8D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C7BEA2-9ACC-4606-8A1F-BBB4BB163BA7}" type="datetime1">
              <a:rPr lang="en-US"/>
              <a:pPr>
                <a:defRPr/>
              </a:pPr>
              <a:t>4/13/2015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12E8FF-F2D3-457A-BF41-23B3593A1F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2FBC87-0E9E-402A-8210-D1F0CD469F76}" type="datetime1">
              <a:rPr lang="en-US"/>
              <a:pPr>
                <a:defRPr/>
              </a:pPr>
              <a:t>4/13/2015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3C4D7E-2D90-4080-8845-923D7A4449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4E1A3A-DC9E-48AA-8139-C1A463ED4A13}" type="datetime1">
              <a:rPr lang="en-US"/>
              <a:pPr>
                <a:defRPr/>
              </a:pPr>
              <a:t>4/13/2015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CF7B0B-A21C-40FB-8488-D0B74CD780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BC425E-B6A1-4ECB-B09E-3BEB07766E88}" type="datetime1">
              <a:rPr lang="en-US"/>
              <a:pPr>
                <a:defRPr/>
              </a:pPr>
              <a:t>4/13/2015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CB2CAA-B3FE-4A6C-9262-377F127781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fld id="{1E75651E-2D08-4B15-92DF-8DC62E687B6E}" type="datetime1">
              <a:rPr lang="en-US"/>
              <a:pPr>
                <a:defRPr/>
              </a:pPr>
              <a:t>4/13/2015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E214BC99-AEC6-4BE8-9CBD-7E15428EEC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2667000" y="622855"/>
            <a:ext cx="38211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CORNELL UNIVERSITY LIBRARY</a:t>
            </a:r>
          </a:p>
        </p:txBody>
      </p:sp>
      <p:sp>
        <p:nvSpPr>
          <p:cNvPr id="2051" name="Text Box 5"/>
          <p:cNvSpPr txBox="1">
            <a:spLocks noChangeArrowheads="1"/>
          </p:cNvSpPr>
          <p:nvPr/>
        </p:nvSpPr>
        <p:spPr bwMode="auto">
          <a:xfrm>
            <a:off x="3024188" y="1111805"/>
            <a:ext cx="3106737" cy="461665"/>
          </a:xfrm>
          <a:prstGeom prst="rect">
            <a:avLst/>
          </a:prstGeom>
          <a:noFill/>
          <a:ln w="31750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 b="1" i="1" dirty="0"/>
              <a:t>Carl A. Kroch University </a:t>
            </a:r>
            <a:r>
              <a:rPr lang="en-US" sz="1200" b="1" i="1" dirty="0" smtClean="0"/>
              <a:t>Librarian</a:t>
            </a:r>
          </a:p>
          <a:p>
            <a:pPr algn="ctr"/>
            <a:r>
              <a:rPr lang="en-US" sz="1200" i="1" dirty="0" smtClean="0"/>
              <a:t>Anne Kenney</a:t>
            </a:r>
            <a:endParaRPr lang="en-US" sz="1200" i="1" dirty="0"/>
          </a:p>
        </p:txBody>
      </p:sp>
      <p:sp>
        <p:nvSpPr>
          <p:cNvPr id="2073" name="Text Box 96"/>
          <p:cNvSpPr txBox="1">
            <a:spLocks noChangeArrowheads="1"/>
          </p:cNvSpPr>
          <p:nvPr/>
        </p:nvSpPr>
        <p:spPr bwMode="auto">
          <a:xfrm>
            <a:off x="2748757" y="2590799"/>
            <a:ext cx="3657600" cy="830997"/>
          </a:xfrm>
          <a:prstGeom prst="rect">
            <a:avLst/>
          </a:prstGeom>
          <a:solidFill>
            <a:schemeClr val="bg1">
              <a:lumMod val="85000"/>
            </a:schemeClr>
          </a:solidFill>
          <a:ln w="158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200" b="1" i="1" dirty="0" smtClean="0">
                <a:latin typeface="+mn-lt"/>
              </a:rPr>
              <a:t>Director, Veterinary Library</a:t>
            </a:r>
          </a:p>
          <a:p>
            <a:pPr algn="ctr"/>
            <a:r>
              <a:rPr lang="en-US" sz="1200" b="1" i="1" dirty="0" smtClean="0">
                <a:latin typeface="+mn-lt"/>
              </a:rPr>
              <a:t>Coordinator, Engineering, Math, Physical Sciences Libraries</a:t>
            </a:r>
          </a:p>
          <a:p>
            <a:pPr algn="ctr"/>
            <a:r>
              <a:rPr lang="en-US" sz="1200" i="1" dirty="0" smtClean="0">
                <a:latin typeface="+mn-lt"/>
              </a:rPr>
              <a:t>Erla Heyns</a:t>
            </a:r>
          </a:p>
        </p:txBody>
      </p:sp>
      <p:sp>
        <p:nvSpPr>
          <p:cNvPr id="2081" name="Text Box 124"/>
          <p:cNvSpPr txBox="1">
            <a:spLocks noChangeArrowheads="1"/>
          </p:cNvSpPr>
          <p:nvPr/>
        </p:nvSpPr>
        <p:spPr bwMode="auto">
          <a:xfrm>
            <a:off x="176213" y="6521450"/>
            <a:ext cx="814387" cy="18415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" i="1" dirty="0">
                <a:latin typeface="Arial Narrow" pitchFamily="34" charset="0"/>
              </a:rPr>
              <a:t>Updated </a:t>
            </a:r>
            <a:r>
              <a:rPr lang="en-US" sz="600" i="1" dirty="0" smtClean="0">
                <a:latin typeface="Arial Narrow" pitchFamily="34" charset="0"/>
              </a:rPr>
              <a:t>5/22/2014</a:t>
            </a:r>
            <a:endParaRPr lang="en-US" sz="600" i="1" dirty="0">
              <a:latin typeface="Arial Narrow" pitchFamily="34" charset="0"/>
            </a:endParaRPr>
          </a:p>
        </p:txBody>
      </p:sp>
      <p:sp>
        <p:nvSpPr>
          <p:cNvPr id="106" name="Text Box 96"/>
          <p:cNvSpPr txBox="1">
            <a:spLocks noChangeArrowheads="1"/>
          </p:cNvSpPr>
          <p:nvPr/>
        </p:nvSpPr>
        <p:spPr bwMode="auto">
          <a:xfrm>
            <a:off x="399823" y="3886200"/>
            <a:ext cx="1033992" cy="584775"/>
          </a:xfrm>
          <a:prstGeom prst="rect">
            <a:avLst/>
          </a:prstGeom>
          <a:noFill/>
          <a:ln w="25400">
            <a:solidFill>
              <a:schemeClr val="accent4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800" u="sng" dirty="0" smtClean="0">
                <a:latin typeface="Arial Black" panose="020B0A04020102020204" pitchFamily="34" charset="0"/>
              </a:rPr>
              <a:t>Outreach Coordinator – Vet &amp; EMPS </a:t>
            </a:r>
          </a:p>
          <a:p>
            <a:pPr algn="ctr"/>
            <a:r>
              <a:rPr lang="en-US" sz="800" i="1" dirty="0" smtClean="0">
                <a:latin typeface="+mn-lt"/>
              </a:rPr>
              <a:t>Jill Wilson</a:t>
            </a:r>
          </a:p>
        </p:txBody>
      </p:sp>
      <p:sp>
        <p:nvSpPr>
          <p:cNvPr id="107" name="Text Box 96"/>
          <p:cNvSpPr txBox="1">
            <a:spLocks noChangeArrowheads="1"/>
          </p:cNvSpPr>
          <p:nvPr/>
        </p:nvSpPr>
        <p:spPr bwMode="auto">
          <a:xfrm>
            <a:off x="5909428" y="3895412"/>
            <a:ext cx="1103989" cy="1754326"/>
          </a:xfrm>
          <a:prstGeom prst="rect">
            <a:avLst/>
          </a:prstGeom>
          <a:noFill/>
          <a:ln w="25400">
            <a:solidFill>
              <a:schemeClr val="accent4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en-US" sz="800" u="sng" dirty="0" smtClean="0">
              <a:latin typeface="Arial Black" panose="020B0A04020102020204" pitchFamily="34" charset="0"/>
            </a:endParaRPr>
          </a:p>
          <a:p>
            <a:pPr algn="ctr"/>
            <a:r>
              <a:rPr lang="en-US" sz="1000" u="sng" dirty="0" smtClean="0">
                <a:latin typeface="Arial Black" panose="020B0A04020102020204" pitchFamily="34" charset="0"/>
              </a:rPr>
              <a:t>Physical Science</a:t>
            </a:r>
          </a:p>
          <a:p>
            <a:pPr algn="ctr"/>
            <a:endParaRPr lang="en-US" sz="800" u="sng" dirty="0" smtClean="0">
              <a:latin typeface="Arial Black" panose="020B0A04020102020204" pitchFamily="34" charset="0"/>
            </a:endParaRPr>
          </a:p>
          <a:p>
            <a:pPr algn="ctr"/>
            <a:r>
              <a:rPr lang="en-US" sz="800" u="sng" dirty="0">
                <a:latin typeface="Arial Black" panose="020B0A04020102020204" pitchFamily="34" charset="0"/>
              </a:rPr>
              <a:t>Physics &amp; Astronomy Librarian</a:t>
            </a:r>
          </a:p>
          <a:p>
            <a:pPr algn="ctr"/>
            <a:r>
              <a:rPr lang="en-US" sz="800" i="1" dirty="0"/>
              <a:t>Dianne </a:t>
            </a:r>
            <a:r>
              <a:rPr lang="en-US" sz="800" i="1" dirty="0" smtClean="0"/>
              <a:t>Dietrich</a:t>
            </a:r>
          </a:p>
          <a:p>
            <a:pPr algn="ctr"/>
            <a:endParaRPr lang="en-US" sz="800" i="1" dirty="0"/>
          </a:p>
          <a:p>
            <a:pPr algn="ctr"/>
            <a:r>
              <a:rPr lang="en-US" sz="800" u="sng" dirty="0">
                <a:latin typeface="Arial Black" panose="020B0A04020102020204" pitchFamily="34" charset="0"/>
              </a:rPr>
              <a:t>Chemistry Librarian </a:t>
            </a:r>
            <a:r>
              <a:rPr lang="en-US" sz="800" dirty="0"/>
              <a:t/>
            </a:r>
            <a:br>
              <a:rPr lang="en-US" sz="800" dirty="0"/>
            </a:br>
            <a:r>
              <a:rPr lang="en-US" sz="800" i="1" dirty="0"/>
              <a:t>Leah McEwen</a:t>
            </a:r>
          </a:p>
          <a:p>
            <a:pPr algn="ctr"/>
            <a:endParaRPr lang="en-US" sz="800" u="sng" dirty="0" smtClean="0">
              <a:latin typeface="Arial Black" panose="020B0A04020102020204" pitchFamily="34" charset="0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 rot="16200000" flipV="1">
            <a:off x="6779529" y="3807727"/>
            <a:ext cx="4544" cy="1"/>
          </a:xfrm>
          <a:prstGeom prst="line">
            <a:avLst/>
          </a:prstGeom>
          <a:ln w="31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 Box 5"/>
          <p:cNvSpPr txBox="1">
            <a:spLocks noChangeArrowheads="1"/>
          </p:cNvSpPr>
          <p:nvPr/>
        </p:nvSpPr>
        <p:spPr bwMode="auto">
          <a:xfrm>
            <a:off x="2291559" y="1787607"/>
            <a:ext cx="4571996" cy="615553"/>
          </a:xfrm>
          <a:prstGeom prst="rect">
            <a:avLst/>
          </a:prstGeom>
          <a:noFill/>
          <a:ln w="31750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200" b="1" i="1" smtClean="0"/>
              <a:t>Research </a:t>
            </a:r>
            <a:r>
              <a:rPr lang="en-US" sz="1200" b="1" i="1" dirty="0" smtClean="0"/>
              <a:t>and Learning Services</a:t>
            </a:r>
          </a:p>
          <a:p>
            <a:pPr algn="ctr"/>
            <a:r>
              <a:rPr lang="en-US" sz="1000" i="1" dirty="0" smtClean="0"/>
              <a:t>Associate University Librarian</a:t>
            </a:r>
          </a:p>
          <a:p>
            <a:pPr algn="ctr"/>
            <a:r>
              <a:rPr lang="en-US" sz="1200" i="1" dirty="0" err="1" smtClean="0"/>
              <a:t>Kornelia</a:t>
            </a:r>
            <a:r>
              <a:rPr lang="en-US" sz="1200" i="1" dirty="0" smtClean="0"/>
              <a:t> </a:t>
            </a:r>
            <a:r>
              <a:rPr lang="en-US" sz="1200" i="1" dirty="0" err="1" smtClean="0"/>
              <a:t>Tancheva</a:t>
            </a:r>
            <a:endParaRPr lang="en-US" sz="1200" i="1" dirty="0"/>
          </a:p>
        </p:txBody>
      </p:sp>
      <p:cxnSp>
        <p:nvCxnSpPr>
          <p:cNvPr id="17" name="Straight Connector 16"/>
          <p:cNvCxnSpPr>
            <a:stCxn id="2051" idx="2"/>
            <a:endCxn id="60" idx="0"/>
          </p:cNvCxnSpPr>
          <p:nvPr/>
        </p:nvCxnSpPr>
        <p:spPr>
          <a:xfrm>
            <a:off x="4577557" y="1573470"/>
            <a:ext cx="0" cy="21413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60" idx="2"/>
            <a:endCxn id="2073" idx="0"/>
          </p:cNvCxnSpPr>
          <p:nvPr/>
        </p:nvCxnSpPr>
        <p:spPr>
          <a:xfrm>
            <a:off x="4577557" y="2403160"/>
            <a:ext cx="0" cy="1876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Elbow Connector 27"/>
          <p:cNvCxnSpPr/>
          <p:nvPr/>
        </p:nvCxnSpPr>
        <p:spPr>
          <a:xfrm rot="10800000" flipV="1">
            <a:off x="919656" y="3566068"/>
            <a:ext cx="3652344" cy="786"/>
          </a:xfrm>
          <a:prstGeom prst="bentConnector3">
            <a:avLst>
              <a:gd name="adj1" fmla="val 50000"/>
            </a:avLst>
          </a:prstGeom>
          <a:ln w="222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48" name="Elbow Connector 2047"/>
          <p:cNvCxnSpPr>
            <a:stCxn id="2073" idx="2"/>
          </p:cNvCxnSpPr>
          <p:nvPr/>
        </p:nvCxnSpPr>
        <p:spPr>
          <a:xfrm rot="16200000" flipH="1">
            <a:off x="4464514" y="3534838"/>
            <a:ext cx="928145" cy="702059"/>
          </a:xfrm>
          <a:prstGeom prst="bentConnector3">
            <a:avLst>
              <a:gd name="adj1" fmla="val 50000"/>
            </a:avLst>
          </a:prstGeom>
          <a:ln w="22225">
            <a:solidFill>
              <a:schemeClr val="dk1">
                <a:shade val="95000"/>
                <a:satMod val="10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Elbow Connector 47"/>
          <p:cNvCxnSpPr>
            <a:endCxn id="31" idx="0"/>
          </p:cNvCxnSpPr>
          <p:nvPr/>
        </p:nvCxnSpPr>
        <p:spPr>
          <a:xfrm>
            <a:off x="4572000" y="3573021"/>
            <a:ext cx="3599995" cy="322391"/>
          </a:xfrm>
          <a:prstGeom prst="bentConnector2">
            <a:avLst/>
          </a:prstGeom>
          <a:ln w="22225">
            <a:solidFill>
              <a:schemeClr val="dk1">
                <a:shade val="95000"/>
                <a:satMod val="10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56" name="Rectangle 2055"/>
          <p:cNvSpPr/>
          <p:nvPr/>
        </p:nvSpPr>
        <p:spPr>
          <a:xfrm>
            <a:off x="3983672" y="3886200"/>
            <a:ext cx="1319173" cy="160756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u="sng" dirty="0" smtClean="0">
                <a:ln w="0"/>
                <a:solidFill>
                  <a:schemeClr val="tx1"/>
                </a:solidFill>
                <a:latin typeface="Arial Black" panose="020B0A04020102020204" pitchFamily="34" charset="0"/>
              </a:rPr>
              <a:t>Engineering</a:t>
            </a:r>
          </a:p>
          <a:p>
            <a:pPr algn="ctr"/>
            <a:endParaRPr lang="en-US" sz="800" u="sng" dirty="0" smtClean="0">
              <a:ln w="0"/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ctr"/>
            <a:r>
              <a:rPr lang="en-US" sz="800" u="sng" dirty="0">
                <a:solidFill>
                  <a:schemeClr val="tx1"/>
                </a:solidFill>
                <a:latin typeface="Arial Black" panose="020B0A04020102020204" pitchFamily="34" charset="0"/>
              </a:rPr>
              <a:t>Engineering Librarian</a:t>
            </a:r>
          </a:p>
          <a:p>
            <a:pPr algn="ctr"/>
            <a:r>
              <a:rPr lang="en-US" sz="800" i="1" dirty="0">
                <a:solidFill>
                  <a:schemeClr val="tx1"/>
                </a:solidFill>
              </a:rPr>
              <a:t>Jill </a:t>
            </a:r>
            <a:r>
              <a:rPr lang="en-US" sz="800" i="1" dirty="0" smtClean="0">
                <a:solidFill>
                  <a:schemeClr val="tx1"/>
                </a:solidFill>
              </a:rPr>
              <a:t>Powell</a:t>
            </a:r>
          </a:p>
          <a:p>
            <a:pPr algn="ctr"/>
            <a:endParaRPr lang="en-US" sz="800" i="1" dirty="0">
              <a:solidFill>
                <a:schemeClr val="tx1"/>
              </a:solidFill>
            </a:endParaRPr>
          </a:p>
          <a:p>
            <a:pPr algn="ctr"/>
            <a:r>
              <a:rPr lang="en-US" sz="800" u="sng" dirty="0">
                <a:ln w="0"/>
                <a:solidFill>
                  <a:schemeClr val="tx1"/>
                </a:solidFill>
                <a:latin typeface="Arial Black" panose="020B0A04020102020204" pitchFamily="34" charset="0"/>
              </a:rPr>
              <a:t>Earth Science and Engineering Outreach Librar</a:t>
            </a:r>
            <a:r>
              <a:rPr lang="en-US" sz="800" u="sng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ian</a:t>
            </a:r>
          </a:p>
          <a:p>
            <a:pPr algn="ctr"/>
            <a:r>
              <a:rPr lang="en-US" sz="800" i="1" dirty="0">
                <a:ln w="0"/>
                <a:solidFill>
                  <a:schemeClr val="tx1"/>
                </a:solidFill>
              </a:rPr>
              <a:t>Jeremy Cusker</a:t>
            </a:r>
          </a:p>
          <a:p>
            <a:pPr algn="ctr"/>
            <a:endParaRPr lang="en-US" sz="800" u="sng" dirty="0">
              <a:ln w="0"/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2065" name="Elbow Connector 2064"/>
          <p:cNvCxnSpPr>
            <a:endCxn id="107" idx="0"/>
          </p:cNvCxnSpPr>
          <p:nvPr/>
        </p:nvCxnSpPr>
        <p:spPr>
          <a:xfrm>
            <a:off x="5547004" y="3573021"/>
            <a:ext cx="914419" cy="322391"/>
          </a:xfrm>
          <a:prstGeom prst="bentConnector2">
            <a:avLst/>
          </a:prstGeom>
          <a:ln w="2222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1931914" y="3898996"/>
            <a:ext cx="1541158" cy="20101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u="sng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ctr"/>
            <a:r>
              <a:rPr lang="en-US" sz="1000" u="sng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Vet</a:t>
            </a:r>
            <a:endParaRPr lang="en-US" sz="1000" u="sng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ctr"/>
            <a:endParaRPr lang="en-US" sz="800" u="sng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ctr"/>
            <a:r>
              <a:rPr lang="en-US" sz="800" u="sng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Veterinary Outreach and Scholarly Services Librarian</a:t>
            </a:r>
          </a:p>
          <a:p>
            <a:pPr algn="ctr"/>
            <a:r>
              <a:rPr lang="en-US" sz="800" i="1" dirty="0" smtClean="0">
                <a:solidFill>
                  <a:schemeClr val="tx1"/>
                </a:solidFill>
              </a:rPr>
              <a:t>Erin Eldermire</a:t>
            </a:r>
          </a:p>
          <a:p>
            <a:pPr algn="ctr"/>
            <a:endParaRPr lang="en-US" sz="800" i="1" dirty="0">
              <a:solidFill>
                <a:schemeClr val="tx1"/>
              </a:solidFill>
            </a:endParaRPr>
          </a:p>
          <a:p>
            <a:pPr algn="ctr"/>
            <a:r>
              <a:rPr lang="en-US" sz="800" u="sng" dirty="0">
                <a:ln w="0"/>
                <a:solidFill>
                  <a:schemeClr val="tx1"/>
                </a:solidFill>
                <a:latin typeface="Arial Black" panose="020B0A04020102020204" pitchFamily="34" charset="0"/>
              </a:rPr>
              <a:t>Head of User Services</a:t>
            </a:r>
            <a:endParaRPr lang="en-US" sz="800" u="sng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</a:endParaRPr>
          </a:p>
          <a:p>
            <a:pPr algn="ctr"/>
            <a:r>
              <a:rPr lang="en-US" sz="800" i="1" dirty="0">
                <a:ln w="0"/>
                <a:solidFill>
                  <a:schemeClr val="tx1"/>
                </a:solidFill>
              </a:rPr>
              <a:t>Christine Dunham</a:t>
            </a:r>
          </a:p>
          <a:p>
            <a:pPr algn="ctr"/>
            <a:endParaRPr lang="en-US" sz="800" i="1" dirty="0" smtClean="0">
              <a:solidFill>
                <a:schemeClr val="tx1"/>
              </a:solidFill>
            </a:endParaRPr>
          </a:p>
          <a:p>
            <a:pPr algn="ctr"/>
            <a:r>
              <a:rPr lang="en-US" sz="800" u="sng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Interl</a:t>
            </a:r>
            <a:r>
              <a:rPr lang="en-US" sz="800" u="sng" dirty="0" err="1">
                <a:solidFill>
                  <a:schemeClr val="tx1"/>
                </a:solidFill>
                <a:latin typeface="Arial Black" panose="020B0A04020102020204" pitchFamily="34" charset="0"/>
              </a:rPr>
              <a:t>Interlibrary</a:t>
            </a:r>
            <a:r>
              <a:rPr lang="en-US" sz="800" u="sng" dirty="0">
                <a:solidFill>
                  <a:schemeClr val="tx1"/>
                </a:solidFill>
                <a:latin typeface="Arial Black" panose="020B0A04020102020204" pitchFamily="34" charset="0"/>
              </a:rPr>
              <a:t> Loan/Collection Management Specialist</a:t>
            </a:r>
          </a:p>
          <a:p>
            <a:pPr algn="ctr"/>
            <a:r>
              <a:rPr lang="en-US" sz="800" i="1" dirty="0">
                <a:solidFill>
                  <a:schemeClr val="tx1"/>
                </a:solidFill>
              </a:rPr>
              <a:t>Cynthia Lamb</a:t>
            </a:r>
          </a:p>
          <a:p>
            <a:pPr algn="ctr"/>
            <a:endParaRPr lang="en-US" sz="800" u="sng" dirty="0" err="1" smtClean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47" name="Elbow Connector 46"/>
          <p:cNvCxnSpPr/>
          <p:nvPr/>
        </p:nvCxnSpPr>
        <p:spPr>
          <a:xfrm rot="10800000" flipV="1">
            <a:off x="3755254" y="3546716"/>
            <a:ext cx="16932" cy="4352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Elbow Connector 50"/>
          <p:cNvCxnSpPr/>
          <p:nvPr/>
        </p:nvCxnSpPr>
        <p:spPr>
          <a:xfrm flipV="1">
            <a:off x="2070100" y="3566461"/>
            <a:ext cx="1361578" cy="328019"/>
          </a:xfrm>
          <a:prstGeom prst="bentConnector3">
            <a:avLst>
              <a:gd name="adj1" fmla="val 50000"/>
            </a:avLst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endCxn id="106" idx="0"/>
          </p:cNvCxnSpPr>
          <p:nvPr/>
        </p:nvCxnSpPr>
        <p:spPr>
          <a:xfrm flipH="1">
            <a:off x="916819" y="3570396"/>
            <a:ext cx="2837" cy="31580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 Box 96"/>
          <p:cNvSpPr txBox="1">
            <a:spLocks noChangeArrowheads="1"/>
          </p:cNvSpPr>
          <p:nvPr/>
        </p:nvSpPr>
        <p:spPr bwMode="auto">
          <a:xfrm>
            <a:off x="7620000" y="3895412"/>
            <a:ext cx="1103989" cy="1477328"/>
          </a:xfrm>
          <a:prstGeom prst="rect">
            <a:avLst/>
          </a:prstGeom>
          <a:noFill/>
          <a:ln w="25400">
            <a:solidFill>
              <a:schemeClr val="accent4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en-US" sz="800" u="sng" dirty="0" smtClean="0">
              <a:latin typeface="Arial Black" panose="020B0A04020102020204" pitchFamily="34" charset="0"/>
            </a:endParaRPr>
          </a:p>
          <a:p>
            <a:pPr algn="ctr"/>
            <a:r>
              <a:rPr lang="en-US" sz="1000" u="sng" dirty="0" smtClean="0">
                <a:latin typeface="Arial Black" panose="020B0A04020102020204" pitchFamily="34" charset="0"/>
              </a:rPr>
              <a:t>Math</a:t>
            </a:r>
          </a:p>
          <a:p>
            <a:pPr algn="ctr"/>
            <a:endParaRPr lang="en-US" sz="800" u="sng" dirty="0" smtClean="0">
              <a:latin typeface="Arial Black" panose="020B0A04020102020204" pitchFamily="34" charset="0"/>
            </a:endParaRPr>
          </a:p>
          <a:p>
            <a:pPr algn="ctr"/>
            <a:r>
              <a:rPr lang="en-US" sz="800" u="sng" dirty="0">
                <a:latin typeface="Arial Black" panose="020B0A04020102020204" pitchFamily="34" charset="0"/>
              </a:rPr>
              <a:t>Math</a:t>
            </a:r>
          </a:p>
          <a:p>
            <a:pPr algn="ctr"/>
            <a:r>
              <a:rPr lang="en-US" sz="800" u="sng" dirty="0">
                <a:latin typeface="Arial Black" panose="020B0A04020102020204" pitchFamily="34" charset="0"/>
              </a:rPr>
              <a:t>Librarian</a:t>
            </a:r>
          </a:p>
          <a:p>
            <a:pPr algn="ctr"/>
            <a:r>
              <a:rPr lang="en-US" sz="800" i="1" dirty="0"/>
              <a:t>Steve Rockey</a:t>
            </a:r>
          </a:p>
          <a:p>
            <a:pPr algn="ctr"/>
            <a:endParaRPr lang="en-US" sz="800" i="1" dirty="0"/>
          </a:p>
          <a:p>
            <a:pPr algn="ctr"/>
            <a:r>
              <a:rPr lang="en-US" sz="800" u="sng" dirty="0">
                <a:latin typeface="Arial Black" panose="020B0A04020102020204" pitchFamily="34" charset="0"/>
              </a:rPr>
              <a:t>EMPS Admin Mgr</a:t>
            </a:r>
            <a:r>
              <a:rPr lang="en-US" sz="800" u="sng" dirty="0"/>
              <a:t>.</a:t>
            </a:r>
          </a:p>
          <a:p>
            <a:pPr algn="ctr"/>
            <a:r>
              <a:rPr lang="en-US" sz="800" i="1" dirty="0"/>
              <a:t>Natalie Sheridan</a:t>
            </a:r>
          </a:p>
          <a:p>
            <a:pPr algn="ctr"/>
            <a:endParaRPr lang="en-US" sz="800" u="sng" dirty="0" smtClean="0">
              <a:latin typeface="Arial Black" panose="020B0A040201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6685</TotalTime>
  <Words>100</Words>
  <Application>Microsoft Office PowerPoint</Application>
  <PresentationFormat>Letter Paper (8.5x11 in)</PresentationFormat>
  <Paragraphs>46</Paragraphs>
  <Slides>1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Arial Black</vt:lpstr>
      <vt:lpstr>Arial Narrow</vt:lpstr>
      <vt:lpstr>Default Design</vt:lpstr>
      <vt:lpstr>PowerPoint Presentation</vt:lpstr>
    </vt:vector>
  </TitlesOfParts>
  <Company>CUL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LibUser</dc:creator>
  <cp:lastModifiedBy>Angela L Cleveland</cp:lastModifiedBy>
  <cp:revision>208</cp:revision>
  <cp:lastPrinted>2015-04-13T15:04:25Z</cp:lastPrinted>
  <dcterms:created xsi:type="dcterms:W3CDTF">2006-11-06T18:24:59Z</dcterms:created>
  <dcterms:modified xsi:type="dcterms:W3CDTF">2015-04-13T15:30:24Z</dcterms:modified>
</cp:coreProperties>
</file>