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letter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352" userDrawn="1">
          <p15:clr>
            <a:srgbClr val="A4A3A4"/>
          </p15:clr>
        </p15:guide>
        <p15:guide id="4" orient="horz" pos="2448" userDrawn="1">
          <p15:clr>
            <a:srgbClr val="A4A3A4"/>
          </p15:clr>
        </p15:guide>
        <p15:guide id="5" pos="2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3" autoAdjust="0"/>
    <p:restoredTop sz="86427" autoAdjust="0"/>
  </p:normalViewPr>
  <p:slideViewPr>
    <p:cSldViewPr>
      <p:cViewPr varScale="1">
        <p:scale>
          <a:sx n="116" d="100"/>
          <a:sy n="116" d="100"/>
        </p:scale>
        <p:origin x="2178" y="108"/>
      </p:cViewPr>
      <p:guideLst>
        <p:guide orient="horz" pos="2160"/>
        <p:guide pos="2880"/>
        <p:guide orient="horz" pos="2352"/>
        <p:guide orient="horz" pos="2448"/>
        <p:guide pos="29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3042273" cy="46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213" tIns="38107" rIns="76213" bIns="38107" numCol="1" anchor="t" anchorCtr="0" compatLnSpc="1">
            <a:prstTxWarp prst="textNoShape">
              <a:avLst/>
            </a:prstTxWarp>
          </a:bodyPr>
          <a:lstStyle>
            <a:lvl1pPr defTabSz="761295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130" y="3"/>
            <a:ext cx="3042273" cy="46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213" tIns="38107" rIns="76213" bIns="38107" numCol="1" anchor="t" anchorCtr="0" compatLnSpc="1">
            <a:prstTxWarp prst="textNoShape">
              <a:avLst/>
            </a:prstTxWarp>
          </a:bodyPr>
          <a:lstStyle>
            <a:lvl1pPr algn="r" defTabSz="761295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7450" y="698500"/>
            <a:ext cx="4651375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00" y="4419087"/>
            <a:ext cx="5615331" cy="418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213" tIns="38107" rIns="76213" bIns="381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38170"/>
            <a:ext cx="3042273" cy="46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213" tIns="38107" rIns="76213" bIns="38107" numCol="1" anchor="b" anchorCtr="0" compatLnSpc="1">
            <a:prstTxWarp prst="textNoShape">
              <a:avLst/>
            </a:prstTxWarp>
          </a:bodyPr>
          <a:lstStyle>
            <a:lvl1pPr defTabSz="761295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130" y="8838170"/>
            <a:ext cx="3042273" cy="46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213" tIns="38107" rIns="76213" bIns="38107" numCol="1" anchor="b" anchorCtr="0" compatLnSpc="1">
            <a:prstTxWarp prst="textNoShape">
              <a:avLst/>
            </a:prstTxWarp>
          </a:bodyPr>
          <a:lstStyle>
            <a:lvl1pPr algn="r" defTabSz="761295">
              <a:defRPr sz="1000" smtClean="0"/>
            </a:lvl1pPr>
          </a:lstStyle>
          <a:p>
            <a:pPr>
              <a:defRPr/>
            </a:pPr>
            <a:fld id="{E57DA0C1-CCF0-4E13-853F-30FB1E7C8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28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AB879-953B-4CA6-8226-44B98474365A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D7C63-FD95-45F7-861B-0E978ECE9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B51F-31B7-4C8A-A70B-72E0540EDFC1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32A39-D5E9-474F-8900-CF72217B5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FE452-1C5D-42C9-B3F6-27F7C45B0673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3D2A9-5C89-4BEE-B082-83DBBCD0D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89EF5-7139-49A8-BF21-92637555654B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7253F-29DF-4CCC-A61F-E92D58EC8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30D21-024B-4E18-AC66-969D802455A1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BB32E-9168-4ADE-BE64-3C02AC124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91168-65D2-4179-950C-00F3BCA9785A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E307B-3E50-4219-9DB5-F7F4B688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C6819-FCB0-46DB-9298-DA706E401C8B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6EE7A-6E3E-4219-AE50-B2A5EC1A8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7BEA2-9ACC-4606-8A1F-BBB4BB163BA7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2E8FF-F2D3-457A-BF41-23B3593A1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FBC87-0E9E-402A-8210-D1F0CD469F76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4D7E-2D90-4080-8845-923D7A444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E1A3A-DC9E-48AA-8139-C1A463ED4A13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F7B0B-A21C-40FB-8488-D0B74CD78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C425E-B6A1-4ECB-B09E-3BEB07766E88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B2CAA-B3FE-4A6C-9262-377F12778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1E75651E-2D08-4B15-92DF-8DC62E687B6E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214BC99-AEC6-4BE8-9CBD-7E15428EE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666999" y="436011"/>
            <a:ext cx="3821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CORNELL UNIVERSITY LIBRARY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018631" y="943770"/>
            <a:ext cx="3106737" cy="461665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i="1" dirty="0"/>
              <a:t>Carl A. Kroch University </a:t>
            </a:r>
            <a:r>
              <a:rPr lang="en-US" sz="1200" b="1" i="1" dirty="0" smtClean="0"/>
              <a:t>Librarian</a:t>
            </a:r>
          </a:p>
          <a:p>
            <a:pPr algn="ctr"/>
            <a:r>
              <a:rPr lang="en-US" sz="1200" i="1" dirty="0" smtClean="0"/>
              <a:t>Anne Kenney</a:t>
            </a:r>
            <a:endParaRPr lang="en-US" sz="1200" i="1" dirty="0"/>
          </a:p>
        </p:txBody>
      </p:sp>
      <p:sp>
        <p:nvSpPr>
          <p:cNvPr id="2073" name="Text Box 96"/>
          <p:cNvSpPr txBox="1">
            <a:spLocks noChangeArrowheads="1"/>
          </p:cNvSpPr>
          <p:nvPr/>
        </p:nvSpPr>
        <p:spPr bwMode="auto">
          <a:xfrm>
            <a:off x="2725153" y="2430217"/>
            <a:ext cx="373935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Director, John Henrik Clarke Africana Library</a:t>
            </a:r>
            <a:br>
              <a:rPr lang="en-US" sz="1200" b="1" dirty="0"/>
            </a:br>
            <a:r>
              <a:rPr lang="en-US" sz="1200" b="1" dirty="0"/>
              <a:t>Coordinator of Fine Arts and Music Libraries</a:t>
            </a:r>
          </a:p>
          <a:p>
            <a:pPr algn="ctr"/>
            <a:r>
              <a:rPr lang="en-US" sz="1200" i="1" dirty="0" smtClean="0">
                <a:latin typeface="+mn-lt"/>
              </a:rPr>
              <a:t>Eric Acree</a:t>
            </a:r>
          </a:p>
        </p:txBody>
      </p:sp>
      <p:sp>
        <p:nvSpPr>
          <p:cNvPr id="2081" name="Text Box 124"/>
          <p:cNvSpPr txBox="1">
            <a:spLocks noChangeArrowheads="1"/>
          </p:cNvSpPr>
          <p:nvPr/>
        </p:nvSpPr>
        <p:spPr bwMode="auto">
          <a:xfrm>
            <a:off x="176213" y="6521450"/>
            <a:ext cx="814387" cy="1841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" i="1" dirty="0">
                <a:latin typeface="Arial Narrow" pitchFamily="34" charset="0"/>
              </a:rPr>
              <a:t>Updated </a:t>
            </a:r>
            <a:r>
              <a:rPr lang="en-US" sz="600" i="1" dirty="0" smtClean="0">
                <a:latin typeface="Arial Narrow" pitchFamily="34" charset="0"/>
              </a:rPr>
              <a:t>5/22/2014</a:t>
            </a:r>
            <a:endParaRPr lang="en-US" sz="600" i="1" dirty="0">
              <a:latin typeface="Arial Narrow" pitchFamily="34" charset="0"/>
            </a:endParaRPr>
          </a:p>
        </p:txBody>
      </p:sp>
      <p:sp>
        <p:nvSpPr>
          <p:cNvPr id="107" name="Text Box 96"/>
          <p:cNvSpPr txBox="1">
            <a:spLocks noChangeArrowheads="1"/>
          </p:cNvSpPr>
          <p:nvPr/>
        </p:nvSpPr>
        <p:spPr bwMode="auto">
          <a:xfrm>
            <a:off x="7010400" y="3954919"/>
            <a:ext cx="1250679" cy="430887"/>
          </a:xfrm>
          <a:prstGeom prst="rect">
            <a:avLst/>
          </a:prstGeom>
          <a:noFill/>
          <a:ln w="25400">
            <a:solidFill>
              <a:schemeClr val="accent4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300" u="sng" dirty="0" smtClean="0">
              <a:latin typeface="Arial Black" panose="020B0A04020102020204" pitchFamily="34" charset="0"/>
            </a:endParaRPr>
          </a:p>
          <a:p>
            <a:pPr algn="ctr"/>
            <a:r>
              <a:rPr lang="en-US" sz="800" u="sng" dirty="0" smtClean="0">
                <a:latin typeface="Arial Black" panose="020B0A04020102020204" pitchFamily="34" charset="0"/>
              </a:rPr>
              <a:t>Music Librarian</a:t>
            </a:r>
            <a:endParaRPr lang="en-US" sz="800" u="sng" dirty="0">
              <a:latin typeface="Arial Black" panose="020B0A04020102020204" pitchFamily="34" charset="0"/>
            </a:endParaRPr>
          </a:p>
          <a:p>
            <a:pPr algn="ctr"/>
            <a:r>
              <a:rPr lang="en-US" sz="800" i="1" dirty="0" smtClean="0"/>
              <a:t>Lenora Schneller</a:t>
            </a:r>
          </a:p>
          <a:p>
            <a:pPr algn="ctr"/>
            <a:endParaRPr lang="en-US" sz="300" u="sng" dirty="0" smtClean="0">
              <a:latin typeface="Arial Black" panose="020B0A04020102020204" pitchFamily="34" charset="0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 rot="16200000" flipV="1">
            <a:off x="6779529" y="3807727"/>
            <a:ext cx="4544" cy="1"/>
          </a:xfrm>
          <a:prstGeom prst="line">
            <a:avLst/>
          </a:prstGeom>
          <a:ln w="31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 Box 5"/>
          <p:cNvSpPr txBox="1">
            <a:spLocks noChangeArrowheads="1"/>
          </p:cNvSpPr>
          <p:nvPr/>
        </p:nvSpPr>
        <p:spPr bwMode="auto">
          <a:xfrm>
            <a:off x="2294336" y="1626771"/>
            <a:ext cx="4571996" cy="615553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/>
              <a:t>Research and Learning Services</a:t>
            </a:r>
          </a:p>
          <a:p>
            <a:pPr algn="ctr"/>
            <a:r>
              <a:rPr lang="en-US" sz="1000" i="1" dirty="0" smtClean="0"/>
              <a:t>Associate University Librarian</a:t>
            </a:r>
          </a:p>
          <a:p>
            <a:pPr algn="ctr"/>
            <a:r>
              <a:rPr lang="en-US" sz="1200" i="1" dirty="0" err="1" smtClean="0"/>
              <a:t>Kornelia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Tancheva</a:t>
            </a:r>
            <a:endParaRPr lang="en-US" sz="1200" i="1" dirty="0"/>
          </a:p>
        </p:txBody>
      </p:sp>
      <p:cxnSp>
        <p:nvCxnSpPr>
          <p:cNvPr id="17" name="Straight Connector 16"/>
          <p:cNvCxnSpPr>
            <a:stCxn id="2051" idx="2"/>
            <a:endCxn id="60" idx="0"/>
          </p:cNvCxnSpPr>
          <p:nvPr/>
        </p:nvCxnSpPr>
        <p:spPr>
          <a:xfrm>
            <a:off x="4572000" y="1405435"/>
            <a:ext cx="8334" cy="22133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569221" y="2253279"/>
            <a:ext cx="5556" cy="1760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0800000" flipV="1">
            <a:off x="2949826" y="3303872"/>
            <a:ext cx="1752811" cy="393"/>
          </a:xfrm>
          <a:prstGeom prst="bentConnector3">
            <a:avLst>
              <a:gd name="adj1" fmla="val 50000"/>
            </a:avLst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8" name="Elbow Connector 2047"/>
          <p:cNvCxnSpPr>
            <a:stCxn id="2073" idx="2"/>
          </p:cNvCxnSpPr>
          <p:nvPr/>
        </p:nvCxnSpPr>
        <p:spPr>
          <a:xfrm rot="16200000" flipH="1">
            <a:off x="4778377" y="2893002"/>
            <a:ext cx="219676" cy="586768"/>
          </a:xfrm>
          <a:prstGeom prst="bentConnector2">
            <a:avLst/>
          </a:prstGeom>
          <a:ln w="22225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>
            <a:off x="4622275" y="3302108"/>
            <a:ext cx="1580547" cy="11118"/>
          </a:xfrm>
          <a:prstGeom prst="bentConnector3">
            <a:avLst>
              <a:gd name="adj1" fmla="val 138390"/>
            </a:avLst>
          </a:prstGeom>
          <a:ln w="22225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56" name="Rectangle 2055"/>
          <p:cNvSpPr/>
          <p:nvPr/>
        </p:nvSpPr>
        <p:spPr>
          <a:xfrm>
            <a:off x="3682385" y="3970766"/>
            <a:ext cx="1462344" cy="91040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u="sng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Visual Resources &amp; Public Services Librarian</a:t>
            </a:r>
            <a:endParaRPr lang="en-US" sz="800" u="sng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800" i="1" dirty="0" smtClean="0">
                <a:solidFill>
                  <a:schemeClr val="tx1"/>
                </a:solidFill>
              </a:rPr>
              <a:t>Marsha E. Taichman</a:t>
            </a:r>
            <a:endParaRPr lang="en-US" sz="100" i="1" dirty="0" smtClean="0">
              <a:solidFill>
                <a:schemeClr val="tx1"/>
              </a:solidFill>
            </a:endParaRPr>
          </a:p>
          <a:p>
            <a:pPr algn="ctr"/>
            <a:endParaRPr lang="en-US" sz="100" i="1" dirty="0" smtClean="0">
              <a:solidFill>
                <a:schemeClr val="tx1"/>
              </a:solidFill>
            </a:endParaRPr>
          </a:p>
          <a:p>
            <a:pPr algn="ctr"/>
            <a:r>
              <a:rPr lang="en-US" sz="800" u="sng" dirty="0" smtClean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Fine Arts Librar</a:t>
            </a:r>
            <a:r>
              <a:rPr lang="en-US" sz="800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ian</a:t>
            </a:r>
            <a:endParaRPr lang="en-US" sz="800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800" i="1" dirty="0" smtClean="0">
                <a:ln w="0"/>
                <a:solidFill>
                  <a:schemeClr val="tx1"/>
                </a:solidFill>
              </a:rPr>
              <a:t>Martha Walker</a:t>
            </a:r>
            <a:endParaRPr lang="en-US" sz="300" i="1" dirty="0" smtClean="0">
              <a:ln w="0"/>
              <a:solidFill>
                <a:schemeClr val="tx1"/>
              </a:solidFill>
            </a:endParaRPr>
          </a:p>
          <a:p>
            <a:pPr algn="ctr"/>
            <a:endParaRPr lang="en-US" sz="100" u="sng" dirty="0">
              <a:ln w="0"/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2065" name="Elbow Connector 2064"/>
          <p:cNvCxnSpPr/>
          <p:nvPr/>
        </p:nvCxnSpPr>
        <p:spPr>
          <a:xfrm>
            <a:off x="6779368" y="3314904"/>
            <a:ext cx="1359447" cy="174091"/>
          </a:xfrm>
          <a:prstGeom prst="bentConnector3">
            <a:avLst>
              <a:gd name="adj1" fmla="val 50000"/>
            </a:avLst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188159" y="4222110"/>
            <a:ext cx="1379706" cy="10150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u="sng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endParaRPr lang="en-US" sz="800" u="sng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800" u="sng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Public Services Assistant</a:t>
            </a:r>
          </a:p>
          <a:p>
            <a:pPr algn="ctr"/>
            <a:r>
              <a:rPr lang="en-US" sz="800" i="1" dirty="0" smtClean="0">
                <a:solidFill>
                  <a:schemeClr val="tx1"/>
                </a:solidFill>
              </a:rPr>
              <a:t>Susan Powers</a:t>
            </a:r>
          </a:p>
          <a:p>
            <a:pPr algn="ctr"/>
            <a:endParaRPr lang="en-US" sz="800" i="1" dirty="0">
              <a:solidFill>
                <a:schemeClr val="tx1"/>
              </a:solidFill>
            </a:endParaRPr>
          </a:p>
          <a:p>
            <a:pPr algn="ctr"/>
            <a:r>
              <a:rPr lang="en-US" sz="800" u="sng" dirty="0" smtClean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Public Services Assistant</a:t>
            </a:r>
            <a:endParaRPr lang="en-US" sz="800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800" i="1" dirty="0" err="1" smtClean="0">
                <a:ln w="0"/>
                <a:solidFill>
                  <a:schemeClr val="tx1"/>
                </a:solidFill>
              </a:rPr>
              <a:t>Saah</a:t>
            </a:r>
            <a:r>
              <a:rPr lang="en-US" sz="800" i="1" dirty="0" smtClean="0">
                <a:ln w="0"/>
                <a:solidFill>
                  <a:schemeClr val="tx1"/>
                </a:solidFill>
              </a:rPr>
              <a:t> </a:t>
            </a:r>
            <a:r>
              <a:rPr lang="en-US" sz="800" i="1" dirty="0" err="1" smtClean="0">
                <a:ln w="0"/>
                <a:solidFill>
                  <a:schemeClr val="tx1"/>
                </a:solidFill>
              </a:rPr>
              <a:t>Nue</a:t>
            </a:r>
            <a:r>
              <a:rPr lang="en-US" sz="800" i="1" dirty="0" smtClean="0">
                <a:ln w="0"/>
                <a:solidFill>
                  <a:schemeClr val="tx1"/>
                </a:solidFill>
              </a:rPr>
              <a:t> </a:t>
            </a:r>
            <a:r>
              <a:rPr lang="en-US" sz="800" i="1" dirty="0" err="1" smtClean="0">
                <a:ln w="0"/>
                <a:solidFill>
                  <a:schemeClr val="tx1"/>
                </a:solidFill>
              </a:rPr>
              <a:t>Quigee</a:t>
            </a:r>
            <a:endParaRPr lang="en-US" sz="800" i="1" dirty="0">
              <a:ln w="0"/>
              <a:solidFill>
                <a:schemeClr val="tx1"/>
              </a:solidFill>
            </a:endParaRPr>
          </a:p>
          <a:p>
            <a:pPr algn="ctr"/>
            <a:endParaRPr lang="en-US" sz="800" i="1" dirty="0" smtClean="0">
              <a:solidFill>
                <a:schemeClr val="tx1"/>
              </a:solidFill>
            </a:endParaRPr>
          </a:p>
          <a:p>
            <a:pPr algn="ctr"/>
            <a:endParaRPr lang="en-US" sz="800" u="sng" dirty="0" err="1" smtClean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47" name="Elbow Connector 46"/>
          <p:cNvCxnSpPr/>
          <p:nvPr/>
        </p:nvCxnSpPr>
        <p:spPr>
          <a:xfrm rot="10800000" flipV="1">
            <a:off x="3755254" y="3546716"/>
            <a:ext cx="16932" cy="435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flipV="1">
            <a:off x="2265329" y="3303872"/>
            <a:ext cx="1245626" cy="196425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40827" y="3484627"/>
            <a:ext cx="2788573" cy="3539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00" u="sng" dirty="0" smtClean="0">
              <a:ln w="0"/>
              <a:latin typeface="Arial Black" panose="020B0A04020102020204" pitchFamily="34" charset="0"/>
            </a:endParaRPr>
          </a:p>
          <a:p>
            <a:pPr algn="ctr"/>
            <a:r>
              <a:rPr lang="en-US" sz="1100" u="sng" dirty="0" smtClean="0">
                <a:ln w="0"/>
                <a:latin typeface="Arial Black" panose="020B0A04020102020204" pitchFamily="34" charset="0"/>
              </a:rPr>
              <a:t>Fine </a:t>
            </a:r>
            <a:r>
              <a:rPr lang="en-US" sz="1100" u="sng" dirty="0">
                <a:ln w="0"/>
                <a:latin typeface="Arial Black" panose="020B0A04020102020204" pitchFamily="34" charset="0"/>
              </a:rPr>
              <a:t>Arts </a:t>
            </a:r>
            <a:r>
              <a:rPr lang="en-US" sz="1100" u="sng" dirty="0" smtClean="0">
                <a:ln w="0"/>
                <a:latin typeface="Arial Black" panose="020B0A04020102020204" pitchFamily="34" charset="0"/>
              </a:rPr>
              <a:t>Library</a:t>
            </a:r>
          </a:p>
          <a:p>
            <a:pPr algn="ctr"/>
            <a:endParaRPr lang="en-US" sz="300" u="sng" dirty="0">
              <a:ln w="0"/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97053" y="3495835"/>
            <a:ext cx="1379706" cy="5232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00" u="sng" dirty="0" smtClean="0">
              <a:latin typeface="Arial Black" panose="020B0A04020102020204" pitchFamily="34" charset="0"/>
            </a:endParaRPr>
          </a:p>
          <a:p>
            <a:pPr algn="ctr"/>
            <a:r>
              <a:rPr lang="en-US" sz="1100" u="sng" dirty="0" smtClean="0">
                <a:latin typeface="Arial Black" panose="020B0A04020102020204" pitchFamily="34" charset="0"/>
              </a:rPr>
              <a:t>Africana </a:t>
            </a:r>
            <a:r>
              <a:rPr lang="en-US" sz="1100" u="sng" dirty="0">
                <a:latin typeface="Arial Black" panose="020B0A04020102020204" pitchFamily="34" charset="0"/>
              </a:rPr>
              <a:t>Library </a:t>
            </a:r>
            <a:endParaRPr lang="en-US" sz="1100" u="sng" dirty="0" smtClean="0">
              <a:latin typeface="Arial Black" panose="020B0A04020102020204" pitchFamily="34" charset="0"/>
            </a:endParaRPr>
          </a:p>
          <a:p>
            <a:pPr algn="ctr"/>
            <a:endParaRPr lang="en-US" sz="300" u="sng" dirty="0">
              <a:latin typeface="Arial Black" panose="020B0A04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10400" y="3492347"/>
            <a:ext cx="1275580" cy="2616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u="sng" dirty="0">
                <a:latin typeface="Arial Black" panose="020B0A04020102020204" pitchFamily="34" charset="0"/>
              </a:rPr>
              <a:t>Music Library </a:t>
            </a:r>
          </a:p>
        </p:txBody>
      </p:sp>
      <p:sp>
        <p:nvSpPr>
          <p:cNvPr id="2055" name="TextBox 2054"/>
          <p:cNvSpPr txBox="1"/>
          <p:nvPr/>
        </p:nvSpPr>
        <p:spPr>
          <a:xfrm>
            <a:off x="5302820" y="4021559"/>
            <a:ext cx="1463584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u="sng" dirty="0" smtClean="0">
                <a:latin typeface="Arial Black" panose="020B0A04020102020204" pitchFamily="34" charset="0"/>
              </a:rPr>
              <a:t>Admin Supervisor &amp; Instructional Tech Coordinator</a:t>
            </a:r>
            <a:endParaRPr lang="en-US" sz="800" u="sng" dirty="0">
              <a:latin typeface="Arial Black" panose="020B0A04020102020204" pitchFamily="34" charset="0"/>
            </a:endParaRPr>
          </a:p>
          <a:p>
            <a:pPr algn="ctr"/>
            <a:r>
              <a:rPr lang="en-US" sz="800" i="1" dirty="0" smtClean="0"/>
              <a:t>Brennen Feint</a:t>
            </a:r>
            <a:endParaRPr lang="en-US" sz="800" i="1" dirty="0"/>
          </a:p>
        </p:txBody>
      </p:sp>
      <p:sp>
        <p:nvSpPr>
          <p:cNvPr id="2057" name="TextBox 2056"/>
          <p:cNvSpPr txBox="1"/>
          <p:nvPr/>
        </p:nvSpPr>
        <p:spPr>
          <a:xfrm>
            <a:off x="5324193" y="4800600"/>
            <a:ext cx="1305207" cy="132343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u="sng" dirty="0" smtClean="0">
                <a:ln w="0"/>
                <a:latin typeface="Arial Black" panose="020B0A04020102020204" pitchFamily="34" charset="0"/>
              </a:rPr>
              <a:t>Circulation and Reserves Supervisor</a:t>
            </a:r>
            <a:endParaRPr lang="en-US" sz="8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800" i="1" dirty="0" smtClean="0">
                <a:ln w="0"/>
              </a:rPr>
              <a:t>Carla E. Bahn</a:t>
            </a:r>
          </a:p>
          <a:p>
            <a:pPr algn="ctr"/>
            <a:endParaRPr lang="en-US" sz="800" i="1" dirty="0">
              <a:ln w="0"/>
            </a:endParaRPr>
          </a:p>
          <a:p>
            <a:pPr algn="ctr"/>
            <a:r>
              <a:rPr lang="en-US" sz="800" u="sng" dirty="0">
                <a:ln w="0"/>
                <a:latin typeface="Arial Black" panose="020B0A04020102020204" pitchFamily="34" charset="0"/>
              </a:rPr>
              <a:t>Collections &amp; </a:t>
            </a:r>
            <a:r>
              <a:rPr lang="en-US" sz="800" u="sng" dirty="0" smtClean="0">
                <a:ln w="0"/>
                <a:latin typeface="Arial Black" panose="020B0A04020102020204" pitchFamily="34" charset="0"/>
              </a:rPr>
              <a:t>Reference </a:t>
            </a:r>
            <a:r>
              <a:rPr lang="en-US" sz="800" u="sng" dirty="0">
                <a:ln w="0"/>
                <a:latin typeface="Arial Black" panose="020B0A04020102020204" pitchFamily="34" charset="0"/>
              </a:rPr>
              <a:t>Assistant</a:t>
            </a:r>
            <a:endParaRPr lang="en-US" sz="8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800" i="1" dirty="0">
                <a:ln w="0"/>
              </a:rPr>
              <a:t>Ann </a:t>
            </a:r>
            <a:r>
              <a:rPr lang="en-US" sz="800" i="1" dirty="0" smtClean="0">
                <a:ln w="0"/>
              </a:rPr>
              <a:t>Beyer</a:t>
            </a:r>
          </a:p>
          <a:p>
            <a:pPr algn="ctr"/>
            <a:endParaRPr lang="en-US" sz="800" i="1" dirty="0">
              <a:ln w="0"/>
            </a:endParaRPr>
          </a:p>
        </p:txBody>
      </p:sp>
      <p:sp>
        <p:nvSpPr>
          <p:cNvPr id="4102" name="TextBox 4101"/>
          <p:cNvSpPr txBox="1"/>
          <p:nvPr/>
        </p:nvSpPr>
        <p:spPr>
          <a:xfrm>
            <a:off x="7010400" y="4543716"/>
            <a:ext cx="1272484" cy="143116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00" u="sng" dirty="0" smtClean="0">
              <a:latin typeface="Arial Black" panose="020B0A04020102020204" pitchFamily="34" charset="0"/>
            </a:endParaRPr>
          </a:p>
          <a:p>
            <a:pPr algn="ctr"/>
            <a:r>
              <a:rPr lang="en-US" sz="800" u="sng" dirty="0" smtClean="0">
                <a:latin typeface="Arial Black" panose="020B0A04020102020204" pitchFamily="34" charset="0"/>
              </a:rPr>
              <a:t>Public Services Assistant</a:t>
            </a:r>
            <a:endParaRPr lang="en-US" sz="800" u="sng" dirty="0">
              <a:latin typeface="Arial Black" panose="020B0A04020102020204" pitchFamily="34" charset="0"/>
            </a:endParaRPr>
          </a:p>
          <a:p>
            <a:pPr algn="ctr"/>
            <a:r>
              <a:rPr lang="en-US" sz="800" i="1" dirty="0" smtClean="0"/>
              <a:t>Eric H. Feinstein</a:t>
            </a:r>
            <a:endParaRPr lang="en-US" sz="300" i="1" dirty="0" smtClean="0"/>
          </a:p>
          <a:p>
            <a:pPr algn="ctr"/>
            <a:endParaRPr lang="en-US" sz="300" i="1" dirty="0" smtClean="0"/>
          </a:p>
          <a:p>
            <a:pPr algn="ctr"/>
            <a:r>
              <a:rPr lang="en-US" sz="800" u="sng" dirty="0" smtClean="0">
                <a:latin typeface="Arial Black" panose="020B0A04020102020204" pitchFamily="34" charset="0"/>
              </a:rPr>
              <a:t>Public Services Assistant</a:t>
            </a:r>
            <a:endParaRPr lang="en-US" sz="800" u="sng" dirty="0">
              <a:latin typeface="Arial Black" panose="020B0A04020102020204" pitchFamily="34" charset="0"/>
            </a:endParaRPr>
          </a:p>
          <a:p>
            <a:pPr algn="ctr"/>
            <a:r>
              <a:rPr lang="en-US" sz="800" i="1" dirty="0" smtClean="0"/>
              <a:t>Bill </a:t>
            </a:r>
            <a:r>
              <a:rPr lang="en-US" sz="800" i="1" dirty="0" err="1" smtClean="0"/>
              <a:t>Cowdery</a:t>
            </a:r>
            <a:endParaRPr lang="en-US" sz="300" i="1" dirty="0" smtClean="0"/>
          </a:p>
          <a:p>
            <a:pPr algn="ctr"/>
            <a:endParaRPr lang="en-US" sz="300" i="1" dirty="0"/>
          </a:p>
          <a:p>
            <a:pPr algn="ctr"/>
            <a:r>
              <a:rPr lang="en-US" sz="800" u="sng" dirty="0" smtClean="0">
                <a:latin typeface="Arial Black" panose="020B0A04020102020204" pitchFamily="34" charset="0"/>
              </a:rPr>
              <a:t>Technical Services Assistant</a:t>
            </a:r>
            <a:endParaRPr lang="en-US" sz="800" u="sng" dirty="0">
              <a:latin typeface="Arial Black" panose="020B0A04020102020204" pitchFamily="34" charset="0"/>
            </a:endParaRPr>
          </a:p>
          <a:p>
            <a:pPr algn="ctr"/>
            <a:r>
              <a:rPr lang="en-US" sz="800" i="1" dirty="0" smtClean="0"/>
              <a:t>Serena Ward</a:t>
            </a:r>
            <a:endParaRPr lang="en-US" sz="300" i="1" dirty="0" smtClean="0"/>
          </a:p>
          <a:p>
            <a:pPr algn="ctr"/>
            <a:endParaRPr lang="en-US" sz="300" i="1" dirty="0"/>
          </a:p>
        </p:txBody>
      </p:sp>
      <p:cxnSp>
        <p:nvCxnSpPr>
          <p:cNvPr id="4105" name="Straight Connector 4104"/>
          <p:cNvCxnSpPr/>
          <p:nvPr/>
        </p:nvCxnSpPr>
        <p:spPr>
          <a:xfrm>
            <a:off x="2901693" y="4019055"/>
            <a:ext cx="0" cy="1915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422530" y="3837541"/>
            <a:ext cx="0" cy="13237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7623679" y="3764567"/>
            <a:ext cx="0" cy="1915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endCxn id="2055" idx="0"/>
          </p:cNvCxnSpPr>
          <p:nvPr/>
        </p:nvCxnSpPr>
        <p:spPr>
          <a:xfrm>
            <a:off x="6034612" y="3860351"/>
            <a:ext cx="0" cy="1612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stCxn id="2055" idx="2"/>
          </p:cNvCxnSpPr>
          <p:nvPr/>
        </p:nvCxnSpPr>
        <p:spPr>
          <a:xfrm>
            <a:off x="6034612" y="4606334"/>
            <a:ext cx="0" cy="2107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stCxn id="107" idx="2"/>
            <a:endCxn id="4102" idx="0"/>
          </p:cNvCxnSpPr>
          <p:nvPr/>
        </p:nvCxnSpPr>
        <p:spPr>
          <a:xfrm>
            <a:off x="7635740" y="4385806"/>
            <a:ext cx="10902" cy="1579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4597509" y="3313226"/>
            <a:ext cx="0" cy="1915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6773</TotalTime>
  <Words>105</Words>
  <Application>Microsoft Office PowerPoint</Application>
  <PresentationFormat>Letter Paper (8.5x11 in)</PresentationFormat>
  <Paragraphs>45</Paragraphs>
  <Slides>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Arial Narrow</vt:lpstr>
      <vt:lpstr>Default Design</vt:lpstr>
      <vt:lpstr>PowerPoint Presentation</vt:lpstr>
    </vt:vector>
  </TitlesOfParts>
  <Company>CUL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LibUser</dc:creator>
  <cp:lastModifiedBy>Angela L. Cleveland</cp:lastModifiedBy>
  <cp:revision>221</cp:revision>
  <cp:lastPrinted>2015-04-13T15:04:25Z</cp:lastPrinted>
  <dcterms:created xsi:type="dcterms:W3CDTF">2006-11-06T18:24:59Z</dcterms:created>
  <dcterms:modified xsi:type="dcterms:W3CDTF">2015-09-15T12:57:31Z</dcterms:modified>
</cp:coreProperties>
</file>