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9" r:id="rId2"/>
    <p:sldId id="263" r:id="rId3"/>
    <p:sldId id="261" r:id="rId4"/>
    <p:sldId id="262" r:id="rId5"/>
    <p:sldId id="264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33" autoAdjust="0"/>
  </p:normalViewPr>
  <p:slideViewPr>
    <p:cSldViewPr>
      <p:cViewPr>
        <p:scale>
          <a:sx n="80" d="100"/>
          <a:sy n="80" d="100"/>
        </p:scale>
        <p:origin x="-774" y="222"/>
      </p:cViewPr>
      <p:guideLst>
        <p:guide orient="horz" pos="2160"/>
        <p:guide pos="288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31754-4F8B-4514-A32B-8458E4F056FA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ED48D0-BD36-40FF-94B2-C3CC8861875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D48D0-BD36-40FF-94B2-C3CC8861875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" name="Group 317"/>
          <p:cNvGrpSpPr/>
          <p:nvPr/>
        </p:nvGrpSpPr>
        <p:grpSpPr>
          <a:xfrm>
            <a:off x="990600" y="609600"/>
            <a:ext cx="7082801" cy="5470532"/>
            <a:chOff x="1219200" y="348803"/>
            <a:chExt cx="7082801" cy="5470532"/>
          </a:xfrm>
        </p:grpSpPr>
        <p:sp>
          <p:nvSpPr>
            <p:cNvPr id="6" name="Isosceles Triangle 5"/>
            <p:cNvSpPr/>
            <p:nvPr/>
          </p:nvSpPr>
          <p:spPr>
            <a:xfrm>
              <a:off x="4523264" y="2362200"/>
              <a:ext cx="212267" cy="119488"/>
            </a:xfrm>
            <a:prstGeom prst="triangl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 flipV="1">
              <a:off x="1554677" y="2316481"/>
              <a:ext cx="6141523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2" name="Group 231"/>
            <p:cNvGrpSpPr/>
            <p:nvPr/>
          </p:nvGrpSpPr>
          <p:grpSpPr>
            <a:xfrm>
              <a:off x="4343400" y="2133600"/>
              <a:ext cx="571995" cy="609600"/>
              <a:chOff x="4343400" y="2133600"/>
              <a:chExt cx="571995" cy="609600"/>
            </a:xfrm>
          </p:grpSpPr>
          <p:grpSp>
            <p:nvGrpSpPr>
              <p:cNvPr id="8" name="Group 29"/>
              <p:cNvGrpSpPr/>
              <p:nvPr/>
            </p:nvGrpSpPr>
            <p:grpSpPr>
              <a:xfrm>
                <a:off x="4480901" y="2133600"/>
                <a:ext cx="296993" cy="604748"/>
                <a:chOff x="1889191" y="3627461"/>
                <a:chExt cx="533414" cy="990599"/>
              </a:xfrm>
            </p:grpSpPr>
            <p:sp>
              <p:nvSpPr>
                <p:cNvPr id="10" name="Rounded Rectangle 9"/>
                <p:cNvSpPr/>
                <p:nvPr/>
              </p:nvSpPr>
              <p:spPr>
                <a:xfrm>
                  <a:off x="1889202" y="3856060"/>
                  <a:ext cx="533403" cy="762000"/>
                </a:xfrm>
                <a:prstGeom prst="round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1889191" y="3627461"/>
                  <a:ext cx="533403" cy="228601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" name="Rounded Rectangle 8"/>
              <p:cNvSpPr/>
              <p:nvPr/>
            </p:nvSpPr>
            <p:spPr>
              <a:xfrm>
                <a:off x="4480902" y="2474423"/>
                <a:ext cx="296987" cy="268777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  <a:alpha val="67000"/>
                </a:schemeClr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" name="Straight Connector 11"/>
              <p:cNvCxnSpPr/>
              <p:nvPr/>
            </p:nvCxnSpPr>
            <p:spPr>
              <a:xfrm>
                <a:off x="4343400" y="2743200"/>
                <a:ext cx="571995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" name="Straight Connector 13"/>
            <p:cNvCxnSpPr/>
            <p:nvPr/>
          </p:nvCxnSpPr>
          <p:spPr>
            <a:xfrm rot="5400000">
              <a:off x="472764" y="3488564"/>
              <a:ext cx="2254876" cy="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ounded Rectangle 14"/>
            <p:cNvSpPr/>
            <p:nvPr/>
          </p:nvSpPr>
          <p:spPr>
            <a:xfrm>
              <a:off x="1405247" y="4463603"/>
              <a:ext cx="423553" cy="686874"/>
            </a:xfrm>
            <a:prstGeom prst="roundRect">
              <a:avLst/>
            </a:prstGeom>
            <a:gradFill>
              <a:gsLst>
                <a:gs pos="31000">
                  <a:schemeClr val="tx2">
                    <a:lumMod val="75000"/>
                  </a:schemeClr>
                </a:gs>
                <a:gs pos="31000">
                  <a:schemeClr val="tx2">
                    <a:lumMod val="75000"/>
                  </a:schemeClr>
                </a:gs>
                <a:gs pos="100000">
                  <a:schemeClr val="tx2">
                    <a:lumMod val="60000"/>
                    <a:lumOff val="40000"/>
                  </a:schemeClr>
                </a:gs>
                <a:gs pos="100000">
                  <a:srgbClr val="005CBF"/>
                </a:gs>
              </a:gsLst>
              <a:lin ang="5400000" scaled="0"/>
            </a:gradFill>
            <a:scene3d>
              <a:camera prst="orthographicFront"/>
              <a:lightRig rig="threePt" dir="t"/>
            </a:scene3d>
            <a:sp3d contourW="12700" prstMaterial="dkEdge">
              <a:bevelB w="139700" h="139700" prst="divot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63"/>
            <p:cNvGrpSpPr/>
            <p:nvPr/>
          </p:nvGrpSpPr>
          <p:grpSpPr>
            <a:xfrm>
              <a:off x="6781800" y="2356835"/>
              <a:ext cx="304800" cy="2030568"/>
              <a:chOff x="6705600" y="2362201"/>
              <a:chExt cx="381000" cy="2319324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6705600" y="2362201"/>
                <a:ext cx="381000" cy="10773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Isosceles Triangle 17"/>
              <p:cNvSpPr/>
              <p:nvPr/>
            </p:nvSpPr>
            <p:spPr>
              <a:xfrm flipV="1">
                <a:off x="6741585" y="2422091"/>
                <a:ext cx="309032" cy="81893"/>
              </a:xfrm>
              <a:prstGeom prst="triangle">
                <a:avLst/>
              </a:prstGeom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6864928" y="2503986"/>
                <a:ext cx="57149" cy="2177539"/>
              </a:xfrm>
              <a:prstGeom prst="rect">
                <a:avLst/>
              </a:prstGeom>
              <a:solidFill>
                <a:schemeClr val="accent3"/>
              </a:solidFill>
              <a:ln w="25400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1828800" y="2514600"/>
              <a:ext cx="228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Constant</a:t>
              </a:r>
              <a:r>
                <a:rPr lang="en-US" sz="1400" dirty="0" smtClean="0"/>
                <a:t> </a:t>
              </a:r>
              <a:r>
                <a:rPr lang="en-US" dirty="0" smtClean="0"/>
                <a:t>Head</a:t>
              </a:r>
              <a:r>
                <a:rPr lang="en-US" sz="1400" dirty="0" smtClean="0"/>
                <a:t> </a:t>
              </a:r>
              <a:r>
                <a:rPr lang="en-US" dirty="0" smtClean="0"/>
                <a:t>Tank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262254" y="1676400"/>
              <a:ext cx="952995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Slider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349006" y="2597890"/>
              <a:ext cx="952995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Orifice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257800" y="3048000"/>
              <a:ext cx="1164771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Alum tube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105400" y="3657600"/>
              <a:ext cx="1371600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Dosing Tube</a:t>
              </a: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>
              <a:off x="6400800" y="3810000"/>
              <a:ext cx="469506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rot="10800000">
              <a:off x="6973590" y="2480976"/>
              <a:ext cx="417810" cy="30158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rot="5400000">
              <a:off x="7007961" y="1983639"/>
              <a:ext cx="256735" cy="25185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2133600" y="3429000"/>
              <a:ext cx="847106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Float</a:t>
              </a:r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 rot="10800000" flipV="1">
              <a:off x="1905000" y="3810000"/>
              <a:ext cx="338447" cy="19103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ounded Rectangle 30"/>
            <p:cNvSpPr/>
            <p:nvPr/>
          </p:nvSpPr>
          <p:spPr>
            <a:xfrm>
              <a:off x="1629888" y="348803"/>
              <a:ext cx="741218" cy="103031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655894" y="533400"/>
              <a:ext cx="7565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Stock Tank</a:t>
              </a:r>
            </a:p>
          </p:txBody>
        </p:sp>
        <p:cxnSp>
          <p:nvCxnSpPr>
            <p:cNvPr id="33" name="Shape 32"/>
            <p:cNvCxnSpPr>
              <a:stCxn id="9" idx="3"/>
              <a:endCxn id="19" idx="0"/>
            </p:cNvCxnSpPr>
            <p:nvPr/>
          </p:nvCxnSpPr>
          <p:spPr>
            <a:xfrm flipV="1">
              <a:off x="4777889" y="2480968"/>
              <a:ext cx="2154233" cy="127844"/>
            </a:xfrm>
            <a:prstGeom prst="curvedConnector4">
              <a:avLst>
                <a:gd name="adj1" fmla="val 49469"/>
                <a:gd name="adj2" fmla="val 51708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33"/>
            <p:cNvSpPr/>
            <p:nvPr/>
          </p:nvSpPr>
          <p:spPr>
            <a:xfrm>
              <a:off x="1524000" y="1379114"/>
              <a:ext cx="952995" cy="6868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hape 26"/>
            <p:cNvCxnSpPr>
              <a:endCxn id="10" idx="1"/>
            </p:cNvCxnSpPr>
            <p:nvPr/>
          </p:nvCxnSpPr>
          <p:spPr>
            <a:xfrm>
              <a:off x="2362200" y="1371600"/>
              <a:ext cx="2118707" cy="1134153"/>
            </a:xfrm>
            <a:prstGeom prst="curved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20"/>
            <p:cNvSpPr txBox="1"/>
            <p:nvPr/>
          </p:nvSpPr>
          <p:spPr>
            <a:xfrm>
              <a:off x="4953000" y="5105400"/>
              <a:ext cx="1828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 smtClean="0"/>
                <a:t>Rapid Mix Tube</a:t>
              </a:r>
              <a:endParaRPr lang="en-US" dirty="0"/>
            </a:p>
          </p:txBody>
        </p:sp>
        <p:grpSp>
          <p:nvGrpSpPr>
            <p:cNvPr id="37" name="Group 44"/>
            <p:cNvGrpSpPr/>
            <p:nvPr/>
          </p:nvGrpSpPr>
          <p:grpSpPr>
            <a:xfrm>
              <a:off x="7363326" y="4876801"/>
              <a:ext cx="866274" cy="942534"/>
              <a:chOff x="2438400" y="1066800"/>
              <a:chExt cx="2743200" cy="4876800"/>
            </a:xfrm>
          </p:grpSpPr>
          <p:sp>
            <p:nvSpPr>
              <p:cNvPr id="38" name="L-Shape 37"/>
              <p:cNvSpPr/>
              <p:nvPr/>
            </p:nvSpPr>
            <p:spPr>
              <a:xfrm>
                <a:off x="2438400" y="1066800"/>
                <a:ext cx="2743200" cy="4876800"/>
              </a:xfrm>
              <a:prstGeom prst="corner">
                <a:avLst>
                  <a:gd name="adj1" fmla="val 35622"/>
                  <a:gd name="adj2" fmla="val 42258"/>
                </a:avLst>
              </a:prstGeom>
              <a:solidFill>
                <a:schemeClr val="accent1">
                  <a:alpha val="5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" name="L-Shape 38"/>
              <p:cNvSpPr/>
              <p:nvPr/>
            </p:nvSpPr>
            <p:spPr>
              <a:xfrm>
                <a:off x="2466979" y="3826679"/>
                <a:ext cx="1990721" cy="2072319"/>
              </a:xfrm>
              <a:prstGeom prst="corner">
                <a:avLst>
                  <a:gd name="adj1" fmla="val 72755"/>
                  <a:gd name="adj2" fmla="val 88638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40" name="Straight Connector 39"/>
            <p:cNvCxnSpPr/>
            <p:nvPr/>
          </p:nvCxnSpPr>
          <p:spPr>
            <a:xfrm>
              <a:off x="7628021" y="4876801"/>
              <a:ext cx="144379" cy="0"/>
            </a:xfrm>
            <a:prstGeom prst="line">
              <a:avLst/>
            </a:prstGeom>
            <a:ln w="889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7315200" y="4876801"/>
              <a:ext cx="144379" cy="0"/>
            </a:xfrm>
            <a:prstGeom prst="line">
              <a:avLst/>
            </a:prstGeom>
            <a:ln w="889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/>
            <p:cNvSpPr/>
            <p:nvPr/>
          </p:nvSpPr>
          <p:spPr>
            <a:xfrm>
              <a:off x="7339263" y="5029200"/>
              <a:ext cx="409074" cy="26508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3" name="Straight Connector 42"/>
            <p:cNvCxnSpPr/>
            <p:nvPr/>
          </p:nvCxnSpPr>
          <p:spPr>
            <a:xfrm rot="5400000">
              <a:off x="152400" y="4724400"/>
              <a:ext cx="2133600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1219200" y="5791200"/>
              <a:ext cx="7010400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 flipH="1" flipV="1">
              <a:off x="7162800" y="4724400"/>
              <a:ext cx="2133600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1219200" y="4800600"/>
              <a:ext cx="7010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>
              <a:off x="6781800" y="5334000"/>
              <a:ext cx="5334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 flipV="1">
              <a:off x="3810000" y="2592388"/>
              <a:ext cx="609600" cy="7461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1219200" y="4246671"/>
              <a:ext cx="7010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2819400" y="4495800"/>
              <a:ext cx="213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No Flow Height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743200" y="3941871"/>
              <a:ext cx="213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Max Flow Height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219200" y="5410200"/>
              <a:ext cx="213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Entrance Tank</a:t>
              </a:r>
            </a:p>
          </p:txBody>
        </p:sp>
        <p:cxnSp>
          <p:nvCxnSpPr>
            <p:cNvPr id="229" name="Straight Connector 228"/>
            <p:cNvCxnSpPr/>
            <p:nvPr/>
          </p:nvCxnSpPr>
          <p:spPr>
            <a:xfrm>
              <a:off x="1752600" y="2474423"/>
              <a:ext cx="60198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Arrow Connector 247"/>
            <p:cNvCxnSpPr/>
            <p:nvPr/>
          </p:nvCxnSpPr>
          <p:spPr>
            <a:xfrm rot="5400000">
              <a:off x="5905500" y="1866900"/>
              <a:ext cx="6858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1" name="TextBox 260"/>
            <p:cNvSpPr txBox="1"/>
            <p:nvPr/>
          </p:nvSpPr>
          <p:spPr>
            <a:xfrm>
              <a:off x="5867400" y="609600"/>
              <a:ext cx="1164771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Scale</a:t>
              </a:r>
            </a:p>
          </p:txBody>
        </p:sp>
        <p:cxnSp>
          <p:nvCxnSpPr>
            <p:cNvPr id="265" name="Straight Arrow Connector 264"/>
            <p:cNvCxnSpPr/>
            <p:nvPr/>
          </p:nvCxnSpPr>
          <p:spPr>
            <a:xfrm rot="5400000" flipH="1" flipV="1">
              <a:off x="5671066" y="2927072"/>
              <a:ext cx="39266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8" name="Group 137"/>
            <p:cNvGrpSpPr/>
            <p:nvPr/>
          </p:nvGrpSpPr>
          <p:grpSpPr>
            <a:xfrm>
              <a:off x="4572000" y="990600"/>
              <a:ext cx="3352800" cy="444387"/>
              <a:chOff x="1890131" y="1009213"/>
              <a:chExt cx="6477004" cy="851759"/>
            </a:xfrm>
          </p:grpSpPr>
          <p:grpSp>
            <p:nvGrpSpPr>
              <p:cNvPr id="139" name="Group 139"/>
              <p:cNvGrpSpPr/>
              <p:nvPr/>
            </p:nvGrpSpPr>
            <p:grpSpPr>
              <a:xfrm>
                <a:off x="1890131" y="1009213"/>
                <a:ext cx="6477004" cy="851759"/>
                <a:chOff x="309936" y="5562585"/>
                <a:chExt cx="8687734" cy="950316"/>
              </a:xfrm>
            </p:grpSpPr>
            <p:grpSp>
              <p:nvGrpSpPr>
                <p:cNvPr id="255" name="Group 132"/>
                <p:cNvGrpSpPr/>
                <p:nvPr/>
              </p:nvGrpSpPr>
              <p:grpSpPr>
                <a:xfrm>
                  <a:off x="309936" y="5562585"/>
                  <a:ext cx="8686800" cy="914398"/>
                  <a:chOff x="309936" y="5562585"/>
                  <a:chExt cx="8686800" cy="914398"/>
                </a:xfrm>
              </p:grpSpPr>
              <p:sp>
                <p:nvSpPr>
                  <p:cNvPr id="278" name="Rectangle 277"/>
                  <p:cNvSpPr/>
                  <p:nvPr/>
                </p:nvSpPr>
                <p:spPr>
                  <a:xfrm>
                    <a:off x="309936" y="5562585"/>
                    <a:ext cx="8686800" cy="914398"/>
                  </a:xfrm>
                  <a:prstGeom prst="rect">
                    <a:avLst/>
                  </a:prstGeom>
                  <a:ln w="28575">
                    <a:solidFill>
                      <a:schemeClr val="tx2"/>
                    </a:solidFill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prst="relaxedInset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 dirty="0"/>
                  </a:p>
                </p:txBody>
              </p:sp>
              <p:grpSp>
                <p:nvGrpSpPr>
                  <p:cNvPr id="279" name="Group 265"/>
                  <p:cNvGrpSpPr/>
                  <p:nvPr/>
                </p:nvGrpSpPr>
                <p:grpSpPr>
                  <a:xfrm>
                    <a:off x="742805" y="5960489"/>
                    <a:ext cx="7959726" cy="57152"/>
                    <a:chOff x="742805" y="5960489"/>
                    <a:chExt cx="7959726" cy="57152"/>
                  </a:xfrm>
                </p:grpSpPr>
                <p:sp>
                  <p:nvSpPr>
                    <p:cNvPr id="280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42805" y="5960491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81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14255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82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76180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83" name="Line 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38104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84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09554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85" name="Line 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571480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86" name="Line 8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12525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87" name="Line 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83973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88" name="Line 8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45899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89" name="Line 9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07824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90" name="Line 9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79274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91" name="Line 9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941199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92" name="Line 10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134610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93" name="Line 1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298122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94" name="Line 10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460048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95" name="Line 10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631498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96" name="Line 1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793423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97" name="Line 1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955349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98" name="Line 1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26799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99" name="Line 1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288723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00" name="Line 1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460173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01" name="Line 1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622099" y="5960489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02" name="Line 1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84023" y="5960489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03" name="Line 1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955473" y="5960489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04" name="Line 1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117398" y="5960489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05" name="Line 1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279324" y="5960489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06" name="Line 14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450774" y="5960489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07" name="Line 14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659899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08" name="Line 14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832936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09" name="Line 15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994862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10" name="Line 15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196118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11" name="Line 15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367569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12" name="Line 16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529493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13" name="Line 16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700943" y="5960490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256" name="Group 130"/>
                <p:cNvGrpSpPr/>
                <p:nvPr/>
              </p:nvGrpSpPr>
              <p:grpSpPr>
                <a:xfrm>
                  <a:off x="309936" y="5562585"/>
                  <a:ext cx="8687734" cy="950316"/>
                  <a:chOff x="309936" y="5562585"/>
                  <a:chExt cx="8687734" cy="950316"/>
                </a:xfrm>
              </p:grpSpPr>
              <p:sp>
                <p:nvSpPr>
                  <p:cNvPr id="257" name="TextBox 256"/>
                  <p:cNvSpPr txBox="1"/>
                  <p:nvPr/>
                </p:nvSpPr>
                <p:spPr>
                  <a:xfrm>
                    <a:off x="8143160" y="5589154"/>
                    <a:ext cx="772242" cy="54671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800" dirty="0" smtClean="0"/>
                      <a:t>25</a:t>
                    </a:r>
                  </a:p>
                </p:txBody>
              </p:sp>
              <p:sp>
                <p:nvSpPr>
                  <p:cNvPr id="258" name="TextBox 257"/>
                  <p:cNvSpPr txBox="1"/>
                  <p:nvPr/>
                </p:nvSpPr>
                <p:spPr>
                  <a:xfrm>
                    <a:off x="7812979" y="6051445"/>
                    <a:ext cx="1184691" cy="46072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en-US" sz="800" dirty="0" smtClean="0"/>
                      <a:t>100</a:t>
                    </a:r>
                  </a:p>
                </p:txBody>
              </p:sp>
              <p:grpSp>
                <p:nvGrpSpPr>
                  <p:cNvPr id="259" name="Group 129"/>
                  <p:cNvGrpSpPr/>
                  <p:nvPr/>
                </p:nvGrpSpPr>
                <p:grpSpPr>
                  <a:xfrm>
                    <a:off x="309936" y="5562585"/>
                    <a:ext cx="7223322" cy="950316"/>
                    <a:chOff x="309936" y="5562585"/>
                    <a:chExt cx="7223322" cy="950316"/>
                  </a:xfrm>
                </p:grpSpPr>
                <p:sp>
                  <p:nvSpPr>
                    <p:cNvPr id="260" name="TextBox 259"/>
                    <p:cNvSpPr txBox="1"/>
                    <p:nvPr/>
                  </p:nvSpPr>
                  <p:spPr>
                    <a:xfrm>
                      <a:off x="309936" y="5562585"/>
                      <a:ext cx="542983" cy="46072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800" dirty="0" smtClean="0"/>
                        <a:t>5</a:t>
                      </a:r>
                      <a:endParaRPr lang="en-US" sz="800" dirty="0"/>
                    </a:p>
                  </p:txBody>
                </p:sp>
                <p:sp>
                  <p:nvSpPr>
                    <p:cNvPr id="262" name="TextBox 261"/>
                    <p:cNvSpPr txBox="1"/>
                    <p:nvPr/>
                  </p:nvSpPr>
                  <p:spPr>
                    <a:xfrm>
                      <a:off x="738715" y="5589167"/>
                      <a:ext cx="840381" cy="54671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800" dirty="0" smtClean="0"/>
                        <a:t>7.5</a:t>
                      </a:r>
                      <a:endParaRPr lang="en-US" sz="800" dirty="0"/>
                    </a:p>
                  </p:txBody>
                </p:sp>
                <p:sp>
                  <p:nvSpPr>
                    <p:cNvPr id="263" name="TextBox 262"/>
                    <p:cNvSpPr txBox="1"/>
                    <p:nvPr/>
                  </p:nvSpPr>
                  <p:spPr>
                    <a:xfrm>
                      <a:off x="1437714" y="5589160"/>
                      <a:ext cx="764436" cy="43062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800" dirty="0" smtClean="0"/>
                        <a:t>10</a:t>
                      </a:r>
                    </a:p>
                  </p:txBody>
                </p:sp>
                <p:sp>
                  <p:nvSpPr>
                    <p:cNvPr id="264" name="TextBox 263"/>
                    <p:cNvSpPr txBox="1"/>
                    <p:nvPr/>
                  </p:nvSpPr>
                  <p:spPr>
                    <a:xfrm>
                      <a:off x="2169634" y="5589158"/>
                      <a:ext cx="953947" cy="43088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800" dirty="0" smtClean="0"/>
                        <a:t>12.5</a:t>
                      </a:r>
                    </a:p>
                  </p:txBody>
                </p:sp>
                <p:sp>
                  <p:nvSpPr>
                    <p:cNvPr id="266" name="TextBox 265"/>
                    <p:cNvSpPr txBox="1"/>
                    <p:nvPr/>
                  </p:nvSpPr>
                  <p:spPr>
                    <a:xfrm>
                      <a:off x="3082946" y="5589164"/>
                      <a:ext cx="896240" cy="54671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800" dirty="0" smtClean="0"/>
                        <a:t>15</a:t>
                      </a:r>
                    </a:p>
                  </p:txBody>
                </p:sp>
                <p:sp>
                  <p:nvSpPr>
                    <p:cNvPr id="267" name="TextBox 266"/>
                    <p:cNvSpPr txBox="1"/>
                    <p:nvPr/>
                  </p:nvSpPr>
                  <p:spPr>
                    <a:xfrm>
                      <a:off x="4009387" y="5589160"/>
                      <a:ext cx="1154493" cy="46072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800" dirty="0" smtClean="0"/>
                        <a:t>17.5</a:t>
                      </a:r>
                    </a:p>
                  </p:txBody>
                </p:sp>
                <p:sp>
                  <p:nvSpPr>
                    <p:cNvPr id="268" name="TextBox 267"/>
                    <p:cNvSpPr txBox="1"/>
                    <p:nvPr/>
                  </p:nvSpPr>
                  <p:spPr>
                    <a:xfrm>
                      <a:off x="5313642" y="5589162"/>
                      <a:ext cx="442580" cy="33335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800" dirty="0" smtClean="0"/>
                        <a:t>20</a:t>
                      </a:r>
                      <a:endParaRPr lang="en-US" sz="800" dirty="0"/>
                    </a:p>
                  </p:txBody>
                </p:sp>
                <p:sp>
                  <p:nvSpPr>
                    <p:cNvPr id="269" name="TextBox 268"/>
                    <p:cNvSpPr txBox="1"/>
                    <p:nvPr/>
                  </p:nvSpPr>
                  <p:spPr>
                    <a:xfrm>
                      <a:off x="6533884" y="5589164"/>
                      <a:ext cx="999374" cy="54671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800" dirty="0" smtClean="0"/>
                        <a:t>22.5</a:t>
                      </a:r>
                    </a:p>
                  </p:txBody>
                </p:sp>
                <p:sp>
                  <p:nvSpPr>
                    <p:cNvPr id="270" name="TextBox 269"/>
                    <p:cNvSpPr txBox="1"/>
                    <p:nvPr/>
                  </p:nvSpPr>
                  <p:spPr>
                    <a:xfrm>
                      <a:off x="309936" y="6051443"/>
                      <a:ext cx="904972" cy="43088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800" dirty="0" smtClean="0"/>
                        <a:t>20</a:t>
                      </a:r>
                    </a:p>
                  </p:txBody>
                </p:sp>
                <p:sp>
                  <p:nvSpPr>
                    <p:cNvPr id="271" name="TextBox 270"/>
                    <p:cNvSpPr txBox="1"/>
                    <p:nvPr/>
                  </p:nvSpPr>
                  <p:spPr>
                    <a:xfrm>
                      <a:off x="793066" y="6052179"/>
                      <a:ext cx="816742" cy="33335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800" dirty="0" smtClean="0"/>
                        <a:t>30</a:t>
                      </a:r>
                    </a:p>
                  </p:txBody>
                </p:sp>
                <p:sp>
                  <p:nvSpPr>
                    <p:cNvPr id="272" name="TextBox 271"/>
                    <p:cNvSpPr txBox="1"/>
                    <p:nvPr/>
                  </p:nvSpPr>
                  <p:spPr>
                    <a:xfrm>
                      <a:off x="1454171" y="6051450"/>
                      <a:ext cx="945428" cy="46072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800" dirty="0" smtClean="0"/>
                        <a:t>40</a:t>
                      </a:r>
                    </a:p>
                  </p:txBody>
                </p:sp>
                <p:sp>
                  <p:nvSpPr>
                    <p:cNvPr id="273" name="TextBox 272"/>
                    <p:cNvSpPr txBox="1"/>
                    <p:nvPr/>
                  </p:nvSpPr>
                  <p:spPr>
                    <a:xfrm>
                      <a:off x="2202150" y="6052177"/>
                      <a:ext cx="917552" cy="46072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800" dirty="0" smtClean="0"/>
                        <a:t>50</a:t>
                      </a:r>
                    </a:p>
                  </p:txBody>
                </p:sp>
                <p:sp>
                  <p:nvSpPr>
                    <p:cNvPr id="274" name="TextBox 273"/>
                    <p:cNvSpPr txBox="1"/>
                    <p:nvPr/>
                  </p:nvSpPr>
                  <p:spPr>
                    <a:xfrm>
                      <a:off x="3162444" y="6052185"/>
                      <a:ext cx="816742" cy="33335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800" dirty="0" smtClean="0"/>
                        <a:t>60</a:t>
                      </a:r>
                    </a:p>
                  </p:txBody>
                </p:sp>
                <p:sp>
                  <p:nvSpPr>
                    <p:cNvPr id="275" name="TextBox 274"/>
                    <p:cNvSpPr txBox="1"/>
                    <p:nvPr/>
                  </p:nvSpPr>
                  <p:spPr>
                    <a:xfrm>
                      <a:off x="4111596" y="6052175"/>
                      <a:ext cx="820305" cy="33335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800" dirty="0" smtClean="0"/>
                        <a:t>70</a:t>
                      </a:r>
                    </a:p>
                  </p:txBody>
                </p:sp>
                <p:sp>
                  <p:nvSpPr>
                    <p:cNvPr id="276" name="TextBox 275"/>
                    <p:cNvSpPr txBox="1"/>
                    <p:nvPr/>
                  </p:nvSpPr>
                  <p:spPr>
                    <a:xfrm>
                      <a:off x="5338097" y="6051445"/>
                      <a:ext cx="813024" cy="46072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800" dirty="0" smtClean="0"/>
                        <a:t>80</a:t>
                      </a:r>
                    </a:p>
                  </p:txBody>
                </p:sp>
                <p:sp>
                  <p:nvSpPr>
                    <p:cNvPr id="277" name="TextBox 276"/>
                    <p:cNvSpPr txBox="1"/>
                    <p:nvPr/>
                  </p:nvSpPr>
                  <p:spPr>
                    <a:xfrm>
                      <a:off x="6546016" y="6052175"/>
                      <a:ext cx="882307" cy="33335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800" dirty="0" smtClean="0"/>
                        <a:t>90</a:t>
                      </a:r>
                    </a:p>
                  </p:txBody>
                </p:sp>
              </p:grpSp>
            </p:grpSp>
          </p:grpSp>
          <p:sp>
            <p:nvSpPr>
              <p:cNvPr id="226" name="Line 25"/>
              <p:cNvSpPr>
                <a:spLocks noChangeShapeType="1"/>
              </p:cNvSpPr>
              <p:nvPr/>
            </p:nvSpPr>
            <p:spPr bwMode="auto">
              <a:xfrm>
                <a:off x="2025721" y="1371600"/>
                <a:ext cx="1184" cy="5742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27" name="Line 25"/>
              <p:cNvSpPr>
                <a:spLocks noChangeShapeType="1"/>
              </p:cNvSpPr>
              <p:nvPr/>
            </p:nvSpPr>
            <p:spPr bwMode="auto">
              <a:xfrm>
                <a:off x="2970616" y="1371600"/>
                <a:ext cx="1184" cy="5742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28" name="Line 22"/>
              <p:cNvSpPr>
                <a:spLocks noChangeShapeType="1"/>
              </p:cNvSpPr>
              <p:nvPr/>
            </p:nvSpPr>
            <p:spPr bwMode="auto">
              <a:xfrm>
                <a:off x="3078495" y="1371600"/>
                <a:ext cx="1184" cy="5742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0" name="Line 25"/>
              <p:cNvSpPr>
                <a:spLocks noChangeShapeType="1"/>
              </p:cNvSpPr>
              <p:nvPr/>
            </p:nvSpPr>
            <p:spPr bwMode="auto">
              <a:xfrm>
                <a:off x="3199216" y="1371600"/>
                <a:ext cx="1184" cy="5742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1" name="Line 22"/>
              <p:cNvSpPr>
                <a:spLocks noChangeShapeType="1"/>
              </p:cNvSpPr>
              <p:nvPr/>
            </p:nvSpPr>
            <p:spPr bwMode="auto">
              <a:xfrm>
                <a:off x="3307095" y="1371600"/>
                <a:ext cx="1184" cy="5742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3" name="Line 25"/>
              <p:cNvSpPr>
                <a:spLocks noChangeShapeType="1"/>
              </p:cNvSpPr>
              <p:nvPr/>
            </p:nvSpPr>
            <p:spPr bwMode="auto">
              <a:xfrm>
                <a:off x="3427816" y="1371600"/>
                <a:ext cx="1184" cy="5742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4" name="Line 25"/>
              <p:cNvSpPr>
                <a:spLocks noChangeShapeType="1"/>
              </p:cNvSpPr>
              <p:nvPr/>
            </p:nvSpPr>
            <p:spPr bwMode="auto">
              <a:xfrm>
                <a:off x="3505200" y="1371600"/>
                <a:ext cx="1184" cy="5742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5" name="Line 22"/>
              <p:cNvSpPr>
                <a:spLocks noChangeShapeType="1"/>
              </p:cNvSpPr>
              <p:nvPr/>
            </p:nvSpPr>
            <p:spPr bwMode="auto">
              <a:xfrm>
                <a:off x="3613079" y="1371600"/>
                <a:ext cx="1184" cy="5742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6" name="Line 25"/>
              <p:cNvSpPr>
                <a:spLocks noChangeShapeType="1"/>
              </p:cNvSpPr>
              <p:nvPr/>
            </p:nvSpPr>
            <p:spPr bwMode="auto">
              <a:xfrm>
                <a:off x="3733800" y="1371600"/>
                <a:ext cx="1184" cy="5742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7" name="Line 22"/>
              <p:cNvSpPr>
                <a:spLocks noChangeShapeType="1"/>
              </p:cNvSpPr>
              <p:nvPr/>
            </p:nvSpPr>
            <p:spPr bwMode="auto">
              <a:xfrm>
                <a:off x="3841679" y="1371600"/>
                <a:ext cx="1184" cy="5742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8" name="Line 25"/>
              <p:cNvSpPr>
                <a:spLocks noChangeShapeType="1"/>
              </p:cNvSpPr>
              <p:nvPr/>
            </p:nvSpPr>
            <p:spPr bwMode="auto">
              <a:xfrm>
                <a:off x="3962400" y="1371600"/>
                <a:ext cx="1184" cy="5742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9" name="Line 25"/>
              <p:cNvSpPr>
                <a:spLocks noChangeShapeType="1"/>
              </p:cNvSpPr>
              <p:nvPr/>
            </p:nvSpPr>
            <p:spPr bwMode="auto">
              <a:xfrm>
                <a:off x="4113616" y="1371600"/>
                <a:ext cx="1184" cy="5742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0" name="Line 22"/>
              <p:cNvSpPr>
                <a:spLocks noChangeShapeType="1"/>
              </p:cNvSpPr>
              <p:nvPr/>
            </p:nvSpPr>
            <p:spPr bwMode="auto">
              <a:xfrm>
                <a:off x="4221495" y="1371600"/>
                <a:ext cx="1184" cy="5742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1" name="Line 25"/>
              <p:cNvSpPr>
                <a:spLocks noChangeShapeType="1"/>
              </p:cNvSpPr>
              <p:nvPr/>
            </p:nvSpPr>
            <p:spPr bwMode="auto">
              <a:xfrm>
                <a:off x="4342216" y="1371600"/>
                <a:ext cx="1184" cy="5742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2" name="Line 22"/>
              <p:cNvSpPr>
                <a:spLocks noChangeShapeType="1"/>
              </p:cNvSpPr>
              <p:nvPr/>
            </p:nvSpPr>
            <p:spPr bwMode="auto">
              <a:xfrm>
                <a:off x="4450095" y="1371600"/>
                <a:ext cx="1184" cy="5742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3" name="Line 25"/>
              <p:cNvSpPr>
                <a:spLocks noChangeShapeType="1"/>
              </p:cNvSpPr>
              <p:nvPr/>
            </p:nvSpPr>
            <p:spPr bwMode="auto">
              <a:xfrm>
                <a:off x="4570816" y="1371600"/>
                <a:ext cx="1184" cy="5742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4" name="Line 25"/>
              <p:cNvSpPr>
                <a:spLocks noChangeShapeType="1"/>
              </p:cNvSpPr>
              <p:nvPr/>
            </p:nvSpPr>
            <p:spPr bwMode="auto">
              <a:xfrm>
                <a:off x="2133600" y="1371600"/>
                <a:ext cx="1184" cy="5742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5" name="Oval 180"/>
              <p:cNvSpPr>
                <a:spLocks noChangeArrowheads="1"/>
              </p:cNvSpPr>
              <p:nvPr/>
            </p:nvSpPr>
            <p:spPr bwMode="auto">
              <a:xfrm>
                <a:off x="2108340" y="1371600"/>
                <a:ext cx="76201" cy="76201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246" name="Oval 180"/>
              <p:cNvSpPr>
                <a:spLocks noChangeArrowheads="1"/>
              </p:cNvSpPr>
              <p:nvPr/>
            </p:nvSpPr>
            <p:spPr bwMode="auto">
              <a:xfrm>
                <a:off x="2488620" y="1371600"/>
                <a:ext cx="76201" cy="76201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247" name="Oval 180"/>
              <p:cNvSpPr>
                <a:spLocks noChangeArrowheads="1"/>
              </p:cNvSpPr>
              <p:nvPr/>
            </p:nvSpPr>
            <p:spPr bwMode="auto">
              <a:xfrm>
                <a:off x="2930232" y="1371600"/>
                <a:ext cx="76201" cy="76201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249" name="Oval 180"/>
              <p:cNvSpPr>
                <a:spLocks noChangeArrowheads="1"/>
              </p:cNvSpPr>
              <p:nvPr/>
            </p:nvSpPr>
            <p:spPr bwMode="auto">
              <a:xfrm>
                <a:off x="3505200" y="1371600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250" name="Oval 180"/>
              <p:cNvSpPr>
                <a:spLocks noChangeArrowheads="1"/>
              </p:cNvSpPr>
              <p:nvPr/>
            </p:nvSpPr>
            <p:spPr bwMode="auto">
              <a:xfrm>
                <a:off x="4191000" y="1371600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251" name="Oval 180"/>
              <p:cNvSpPr>
                <a:spLocks noChangeArrowheads="1"/>
              </p:cNvSpPr>
              <p:nvPr/>
            </p:nvSpPr>
            <p:spPr bwMode="auto">
              <a:xfrm>
                <a:off x="4876800" y="1371600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252" name="Oval 180"/>
              <p:cNvSpPr>
                <a:spLocks noChangeArrowheads="1"/>
              </p:cNvSpPr>
              <p:nvPr/>
            </p:nvSpPr>
            <p:spPr bwMode="auto">
              <a:xfrm>
                <a:off x="5874323" y="1371600"/>
                <a:ext cx="76201" cy="76201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253" name="Oval 180"/>
              <p:cNvSpPr>
                <a:spLocks noChangeArrowheads="1"/>
              </p:cNvSpPr>
              <p:nvPr/>
            </p:nvSpPr>
            <p:spPr bwMode="auto">
              <a:xfrm>
                <a:off x="6781800" y="1371600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254" name="Oval 180"/>
              <p:cNvSpPr>
                <a:spLocks noChangeArrowheads="1"/>
              </p:cNvSpPr>
              <p:nvPr/>
            </p:nvSpPr>
            <p:spPr bwMode="auto">
              <a:xfrm>
                <a:off x="8001000" y="1371600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</p:grpSp>
        <p:sp>
          <p:nvSpPr>
            <p:cNvPr id="317" name="Freeform 316"/>
            <p:cNvSpPr/>
            <p:nvPr/>
          </p:nvSpPr>
          <p:spPr>
            <a:xfrm>
              <a:off x="6934200" y="4006403"/>
              <a:ext cx="658090" cy="982223"/>
            </a:xfrm>
            <a:custGeom>
              <a:avLst/>
              <a:gdLst>
                <a:gd name="connsiteX0" fmla="*/ 0 w 734290"/>
                <a:gd name="connsiteY0" fmla="*/ 0 h 645226"/>
                <a:gd name="connsiteX1" fmla="*/ 106878 w 734290"/>
                <a:gd name="connsiteY1" fmla="*/ 320634 h 645226"/>
                <a:gd name="connsiteX2" fmla="*/ 641267 w 734290"/>
                <a:gd name="connsiteY2" fmla="*/ 332509 h 645226"/>
                <a:gd name="connsiteX3" fmla="*/ 665018 w 734290"/>
                <a:gd name="connsiteY3" fmla="*/ 629392 h 645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4290" h="645226">
                  <a:moveTo>
                    <a:pt x="0" y="0"/>
                  </a:moveTo>
                  <a:cubicBezTo>
                    <a:pt x="0" y="132608"/>
                    <a:pt x="0" y="265216"/>
                    <a:pt x="106878" y="320634"/>
                  </a:cubicBezTo>
                  <a:cubicBezTo>
                    <a:pt x="213756" y="376052"/>
                    <a:pt x="548244" y="281049"/>
                    <a:pt x="641267" y="332509"/>
                  </a:cubicBezTo>
                  <a:cubicBezTo>
                    <a:pt x="734290" y="383969"/>
                    <a:pt x="645226" y="645226"/>
                    <a:pt x="665018" y="629392"/>
                  </a:cubicBezTo>
                </a:path>
              </a:pathLst>
            </a:custGeom>
            <a:ln w="25400" cap="sq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roup 421"/>
          <p:cNvGrpSpPr/>
          <p:nvPr/>
        </p:nvGrpSpPr>
        <p:grpSpPr>
          <a:xfrm>
            <a:off x="914400" y="533400"/>
            <a:ext cx="7082801" cy="5470532"/>
            <a:chOff x="914400" y="533400"/>
            <a:chExt cx="7082801" cy="5470532"/>
          </a:xfrm>
        </p:grpSpPr>
        <p:grpSp>
          <p:nvGrpSpPr>
            <p:cNvPr id="278" name="Group 277"/>
            <p:cNvGrpSpPr/>
            <p:nvPr/>
          </p:nvGrpSpPr>
          <p:grpSpPr>
            <a:xfrm>
              <a:off x="914400" y="533400"/>
              <a:ext cx="7082801" cy="5470532"/>
              <a:chOff x="1219200" y="348803"/>
              <a:chExt cx="7082801" cy="5470532"/>
            </a:xfrm>
          </p:grpSpPr>
          <p:sp>
            <p:nvSpPr>
              <p:cNvPr id="279" name="Isosceles Triangle 278"/>
              <p:cNvSpPr/>
              <p:nvPr/>
            </p:nvSpPr>
            <p:spPr>
              <a:xfrm>
                <a:off x="4523264" y="2362200"/>
                <a:ext cx="212267" cy="119488"/>
              </a:xfrm>
              <a:prstGeom prst="triangl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0" name="Rectangle 279"/>
              <p:cNvSpPr/>
              <p:nvPr/>
            </p:nvSpPr>
            <p:spPr>
              <a:xfrm rot="423474" flipV="1">
                <a:off x="1554677" y="2344599"/>
                <a:ext cx="6141523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1" name="Group 231"/>
              <p:cNvGrpSpPr/>
              <p:nvPr/>
            </p:nvGrpSpPr>
            <p:grpSpPr>
              <a:xfrm>
                <a:off x="4343400" y="2133600"/>
                <a:ext cx="571995" cy="609600"/>
                <a:chOff x="4343400" y="2133600"/>
                <a:chExt cx="571995" cy="609600"/>
              </a:xfrm>
            </p:grpSpPr>
            <p:grpSp>
              <p:nvGrpSpPr>
                <p:cNvPr id="410" name="Group 29"/>
                <p:cNvGrpSpPr/>
                <p:nvPr/>
              </p:nvGrpSpPr>
              <p:grpSpPr>
                <a:xfrm>
                  <a:off x="4480901" y="2133600"/>
                  <a:ext cx="296993" cy="604748"/>
                  <a:chOff x="1889191" y="3627461"/>
                  <a:chExt cx="533414" cy="990599"/>
                </a:xfrm>
              </p:grpSpPr>
              <p:sp>
                <p:nvSpPr>
                  <p:cNvPr id="413" name="Rounded Rectangle 412"/>
                  <p:cNvSpPr/>
                  <p:nvPr/>
                </p:nvSpPr>
                <p:spPr>
                  <a:xfrm>
                    <a:off x="1889202" y="3856060"/>
                    <a:ext cx="533403" cy="762000"/>
                  </a:xfrm>
                  <a:prstGeom prst="roundRect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4" name="Rectangle 413"/>
                  <p:cNvSpPr/>
                  <p:nvPr/>
                </p:nvSpPr>
                <p:spPr>
                  <a:xfrm>
                    <a:off x="1889191" y="3627461"/>
                    <a:ext cx="533403" cy="228601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411" name="Rounded Rectangle 410"/>
                <p:cNvSpPr/>
                <p:nvPr/>
              </p:nvSpPr>
              <p:spPr>
                <a:xfrm>
                  <a:off x="4480902" y="2474423"/>
                  <a:ext cx="296987" cy="268777"/>
                </a:xfrm>
                <a:prstGeom prst="roundRect">
                  <a:avLst/>
                </a:prstGeom>
                <a:solidFill>
                  <a:schemeClr val="accent5">
                    <a:lumMod val="40000"/>
                    <a:lumOff val="60000"/>
                    <a:alpha val="67000"/>
                  </a:schemeClr>
                </a:solidFill>
                <a:ln w="952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412" name="Straight Connector 411"/>
                <p:cNvCxnSpPr/>
                <p:nvPr/>
              </p:nvCxnSpPr>
              <p:spPr>
                <a:xfrm>
                  <a:off x="4343400" y="2743200"/>
                  <a:ext cx="571995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82" name="Straight Connector 281"/>
              <p:cNvCxnSpPr>
                <a:endCxn id="283" idx="0"/>
              </p:cNvCxnSpPr>
              <p:nvPr/>
            </p:nvCxnSpPr>
            <p:spPr>
              <a:xfrm rot="16200000" flipH="1">
                <a:off x="542350" y="3083055"/>
                <a:ext cx="2132526" cy="1682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3" name="Rounded Rectangle 282"/>
              <p:cNvSpPr/>
              <p:nvPr/>
            </p:nvSpPr>
            <p:spPr>
              <a:xfrm>
                <a:off x="1405247" y="4157729"/>
                <a:ext cx="423553" cy="686874"/>
              </a:xfrm>
              <a:prstGeom prst="roundRect">
                <a:avLst/>
              </a:prstGeom>
              <a:gradFill>
                <a:gsLst>
                  <a:gs pos="31000">
                    <a:schemeClr val="tx2">
                      <a:lumMod val="75000"/>
                    </a:schemeClr>
                  </a:gs>
                  <a:gs pos="31000">
                    <a:schemeClr val="tx2">
                      <a:lumMod val="75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  <a:gs pos="100000">
                    <a:srgbClr val="005CBF"/>
                  </a:gs>
                </a:gsLst>
                <a:lin ang="5400000" scaled="0"/>
              </a:gradFill>
              <a:scene3d>
                <a:camera prst="orthographicFront"/>
                <a:lightRig rig="threePt" dir="t"/>
              </a:scene3d>
              <a:sp3d contourW="12700" prstMaterial="dkEdge">
                <a:bevelB w="139700" h="139700" prst="divot"/>
                <a:contourClr>
                  <a:schemeClr val="bg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4" name="Group 63"/>
              <p:cNvGrpSpPr/>
              <p:nvPr/>
            </p:nvGrpSpPr>
            <p:grpSpPr>
              <a:xfrm>
                <a:off x="6781800" y="2637305"/>
                <a:ext cx="304800" cy="124133"/>
                <a:chOff x="6705600" y="2682534"/>
                <a:chExt cx="381000" cy="141784"/>
              </a:xfrm>
            </p:grpSpPr>
            <p:sp>
              <p:nvSpPr>
                <p:cNvPr id="407" name="Rectangle 406"/>
                <p:cNvSpPr/>
                <p:nvPr/>
              </p:nvSpPr>
              <p:spPr>
                <a:xfrm rot="423474">
                  <a:off x="6705600" y="2682534"/>
                  <a:ext cx="381000" cy="107731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8" name="Isosceles Triangle 407"/>
                <p:cNvSpPr/>
                <p:nvPr/>
              </p:nvSpPr>
              <p:spPr>
                <a:xfrm rot="423474" flipV="1">
                  <a:off x="6741585" y="2742425"/>
                  <a:ext cx="309033" cy="81893"/>
                </a:xfrm>
                <a:prstGeom prst="triangle">
                  <a:avLst/>
                </a:prstGeom>
                <a:ln w="190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85" name="TextBox 284"/>
              <p:cNvSpPr txBox="1"/>
              <p:nvPr/>
            </p:nvSpPr>
            <p:spPr>
              <a:xfrm>
                <a:off x="1828800" y="2514600"/>
                <a:ext cx="2286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Constant</a:t>
                </a:r>
                <a:r>
                  <a:rPr lang="en-US" sz="1400" dirty="0" smtClean="0"/>
                  <a:t> </a:t>
                </a:r>
                <a:r>
                  <a:rPr lang="en-US" dirty="0" smtClean="0"/>
                  <a:t>Head</a:t>
                </a:r>
                <a:r>
                  <a:rPr lang="en-US" sz="1400" dirty="0" smtClean="0"/>
                  <a:t> </a:t>
                </a:r>
                <a:r>
                  <a:rPr lang="en-US" dirty="0" smtClean="0"/>
                  <a:t>Tank</a:t>
                </a:r>
              </a:p>
            </p:txBody>
          </p:sp>
          <p:sp>
            <p:nvSpPr>
              <p:cNvPr id="286" name="TextBox 285"/>
              <p:cNvSpPr txBox="1"/>
              <p:nvPr/>
            </p:nvSpPr>
            <p:spPr>
              <a:xfrm>
                <a:off x="7262254" y="2013914"/>
                <a:ext cx="952995" cy="36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Slider</a:t>
                </a:r>
              </a:p>
            </p:txBody>
          </p:sp>
          <p:sp>
            <p:nvSpPr>
              <p:cNvPr id="287" name="TextBox 286"/>
              <p:cNvSpPr txBox="1"/>
              <p:nvPr/>
            </p:nvSpPr>
            <p:spPr>
              <a:xfrm>
                <a:off x="7349006" y="2935404"/>
                <a:ext cx="952995" cy="36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Orifice</a:t>
                </a:r>
              </a:p>
            </p:txBody>
          </p:sp>
          <p:sp>
            <p:nvSpPr>
              <p:cNvPr id="288" name="TextBox 287"/>
              <p:cNvSpPr txBox="1"/>
              <p:nvPr/>
            </p:nvSpPr>
            <p:spPr>
              <a:xfrm>
                <a:off x="5257800" y="3048000"/>
                <a:ext cx="1164771" cy="36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Alum tube</a:t>
                </a:r>
              </a:p>
            </p:txBody>
          </p:sp>
          <p:sp>
            <p:nvSpPr>
              <p:cNvPr id="289" name="TextBox 288"/>
              <p:cNvSpPr txBox="1"/>
              <p:nvPr/>
            </p:nvSpPr>
            <p:spPr>
              <a:xfrm>
                <a:off x="5105400" y="3657600"/>
                <a:ext cx="1371600" cy="36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Dosing Tube</a:t>
                </a:r>
              </a:p>
            </p:txBody>
          </p:sp>
          <p:cxnSp>
            <p:nvCxnSpPr>
              <p:cNvPr id="290" name="Straight Arrow Connector 289"/>
              <p:cNvCxnSpPr/>
              <p:nvPr/>
            </p:nvCxnSpPr>
            <p:spPr>
              <a:xfrm>
                <a:off x="6400800" y="3810000"/>
                <a:ext cx="469506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" name="Straight Arrow Connector 290"/>
              <p:cNvCxnSpPr/>
              <p:nvPr/>
            </p:nvCxnSpPr>
            <p:spPr>
              <a:xfrm rot="10800000">
                <a:off x="6931196" y="2761436"/>
                <a:ext cx="460204" cy="35863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" name="Straight Arrow Connector 291"/>
              <p:cNvCxnSpPr/>
              <p:nvPr/>
            </p:nvCxnSpPr>
            <p:spPr>
              <a:xfrm rot="5400000">
                <a:off x="6986219" y="2342895"/>
                <a:ext cx="300222" cy="25185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3" name="TextBox 292"/>
              <p:cNvSpPr txBox="1"/>
              <p:nvPr/>
            </p:nvSpPr>
            <p:spPr>
              <a:xfrm>
                <a:off x="2133600" y="3429000"/>
                <a:ext cx="847106" cy="36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Float</a:t>
                </a:r>
              </a:p>
            </p:txBody>
          </p:sp>
          <p:cxnSp>
            <p:nvCxnSpPr>
              <p:cNvPr id="294" name="Straight Arrow Connector 293"/>
              <p:cNvCxnSpPr/>
              <p:nvPr/>
            </p:nvCxnSpPr>
            <p:spPr>
              <a:xfrm rot="10800000" flipV="1">
                <a:off x="1905000" y="3810000"/>
                <a:ext cx="338447" cy="19103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5" name="Rounded Rectangle 294"/>
              <p:cNvSpPr/>
              <p:nvPr/>
            </p:nvSpPr>
            <p:spPr>
              <a:xfrm>
                <a:off x="1629888" y="348803"/>
                <a:ext cx="741218" cy="1030311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TextBox 295"/>
              <p:cNvSpPr txBox="1"/>
              <p:nvPr/>
            </p:nvSpPr>
            <p:spPr>
              <a:xfrm>
                <a:off x="1655894" y="533400"/>
                <a:ext cx="7565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Stock Tank</a:t>
                </a:r>
              </a:p>
            </p:txBody>
          </p:sp>
          <p:cxnSp>
            <p:nvCxnSpPr>
              <p:cNvPr id="297" name="Shape 296"/>
              <p:cNvCxnSpPr>
                <a:stCxn id="411" idx="3"/>
              </p:cNvCxnSpPr>
              <p:nvPr/>
            </p:nvCxnSpPr>
            <p:spPr>
              <a:xfrm>
                <a:off x="4777889" y="2608812"/>
                <a:ext cx="2153307" cy="152624"/>
              </a:xfrm>
              <a:prstGeom prst="curvedConnector2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8" name="Rectangle 297"/>
              <p:cNvSpPr/>
              <p:nvPr/>
            </p:nvSpPr>
            <p:spPr>
              <a:xfrm>
                <a:off x="1524000" y="1379114"/>
                <a:ext cx="952995" cy="6868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9" name="Shape 26"/>
              <p:cNvCxnSpPr>
                <a:endCxn id="413" idx="1"/>
              </p:cNvCxnSpPr>
              <p:nvPr/>
            </p:nvCxnSpPr>
            <p:spPr>
              <a:xfrm>
                <a:off x="2362200" y="1371600"/>
                <a:ext cx="2118707" cy="1134153"/>
              </a:xfrm>
              <a:prstGeom prst="curvedConnector3">
                <a:avLst>
                  <a:gd name="adj1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0" name="TextBox 20"/>
              <p:cNvSpPr txBox="1"/>
              <p:nvPr/>
            </p:nvSpPr>
            <p:spPr>
              <a:xfrm>
                <a:off x="4953000" y="5105400"/>
                <a:ext cx="1828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 smtClean="0"/>
                  <a:t>Rapid Mix Tube</a:t>
                </a:r>
                <a:endParaRPr lang="en-US" dirty="0"/>
              </a:p>
            </p:txBody>
          </p:sp>
          <p:grpSp>
            <p:nvGrpSpPr>
              <p:cNvPr id="301" name="Group 44"/>
              <p:cNvGrpSpPr/>
              <p:nvPr/>
            </p:nvGrpSpPr>
            <p:grpSpPr>
              <a:xfrm>
                <a:off x="7363326" y="4876801"/>
                <a:ext cx="866274" cy="942534"/>
                <a:chOff x="2438400" y="1066800"/>
                <a:chExt cx="2743200" cy="4876800"/>
              </a:xfrm>
            </p:grpSpPr>
            <p:sp>
              <p:nvSpPr>
                <p:cNvPr id="405" name="L-Shape 404"/>
                <p:cNvSpPr/>
                <p:nvPr/>
              </p:nvSpPr>
              <p:spPr>
                <a:xfrm>
                  <a:off x="2438400" y="1066800"/>
                  <a:ext cx="2743200" cy="4876800"/>
                </a:xfrm>
                <a:prstGeom prst="corner">
                  <a:avLst>
                    <a:gd name="adj1" fmla="val 35622"/>
                    <a:gd name="adj2" fmla="val 42258"/>
                  </a:avLst>
                </a:prstGeom>
                <a:solidFill>
                  <a:schemeClr val="accent1">
                    <a:alpha val="57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06" name="L-Shape 405"/>
                <p:cNvSpPr/>
                <p:nvPr/>
              </p:nvSpPr>
              <p:spPr>
                <a:xfrm>
                  <a:off x="2466979" y="3826679"/>
                  <a:ext cx="1990721" cy="2072319"/>
                </a:xfrm>
                <a:prstGeom prst="corner">
                  <a:avLst>
                    <a:gd name="adj1" fmla="val 72755"/>
                    <a:gd name="adj2" fmla="val 88638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cxnSp>
            <p:nvCxnSpPr>
              <p:cNvPr id="302" name="Straight Connector 301"/>
              <p:cNvCxnSpPr/>
              <p:nvPr/>
            </p:nvCxnSpPr>
            <p:spPr>
              <a:xfrm>
                <a:off x="7628021" y="4876801"/>
                <a:ext cx="144379" cy="0"/>
              </a:xfrm>
              <a:prstGeom prst="line">
                <a:avLst/>
              </a:prstGeom>
              <a:ln w="889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3" name="Straight Connector 302"/>
              <p:cNvCxnSpPr/>
              <p:nvPr/>
            </p:nvCxnSpPr>
            <p:spPr>
              <a:xfrm>
                <a:off x="7315200" y="4876801"/>
                <a:ext cx="144379" cy="0"/>
              </a:xfrm>
              <a:prstGeom prst="line">
                <a:avLst/>
              </a:prstGeom>
              <a:ln w="889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4" name="Rectangle 303"/>
              <p:cNvSpPr/>
              <p:nvPr/>
            </p:nvSpPr>
            <p:spPr>
              <a:xfrm>
                <a:off x="7339263" y="5029200"/>
                <a:ext cx="409074" cy="26508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305" name="Straight Connector 304"/>
              <p:cNvCxnSpPr/>
              <p:nvPr/>
            </p:nvCxnSpPr>
            <p:spPr>
              <a:xfrm rot="5400000">
                <a:off x="152400" y="4724400"/>
                <a:ext cx="2133600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Straight Connector 305"/>
              <p:cNvCxnSpPr/>
              <p:nvPr/>
            </p:nvCxnSpPr>
            <p:spPr>
              <a:xfrm>
                <a:off x="1219200" y="5791200"/>
                <a:ext cx="7010400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Straight Connector 306"/>
              <p:cNvCxnSpPr/>
              <p:nvPr/>
            </p:nvCxnSpPr>
            <p:spPr>
              <a:xfrm rot="5400000" flipH="1" flipV="1">
                <a:off x="7162800" y="4724400"/>
                <a:ext cx="2133600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Straight Connector 307"/>
              <p:cNvCxnSpPr/>
              <p:nvPr/>
            </p:nvCxnSpPr>
            <p:spPr>
              <a:xfrm>
                <a:off x="1219200" y="4800600"/>
                <a:ext cx="70104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9" name="Straight Arrow Connector 308"/>
              <p:cNvCxnSpPr/>
              <p:nvPr/>
            </p:nvCxnSpPr>
            <p:spPr>
              <a:xfrm>
                <a:off x="6781800" y="5334000"/>
                <a:ext cx="5334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Straight Arrow Connector 309"/>
              <p:cNvCxnSpPr/>
              <p:nvPr/>
            </p:nvCxnSpPr>
            <p:spPr>
              <a:xfrm flipV="1">
                <a:off x="3810000" y="2592388"/>
                <a:ext cx="609600" cy="7461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1" name="Straight Connector 310"/>
              <p:cNvCxnSpPr/>
              <p:nvPr/>
            </p:nvCxnSpPr>
            <p:spPr>
              <a:xfrm>
                <a:off x="1219200" y="4246671"/>
                <a:ext cx="70104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2" name="TextBox 311"/>
              <p:cNvSpPr txBox="1"/>
              <p:nvPr/>
            </p:nvSpPr>
            <p:spPr>
              <a:xfrm>
                <a:off x="2819400" y="4495800"/>
                <a:ext cx="2133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No Flow Height</a:t>
                </a:r>
              </a:p>
            </p:txBody>
          </p:sp>
          <p:sp>
            <p:nvSpPr>
              <p:cNvPr id="313" name="TextBox 312"/>
              <p:cNvSpPr txBox="1"/>
              <p:nvPr/>
            </p:nvSpPr>
            <p:spPr>
              <a:xfrm>
                <a:off x="2743200" y="3941871"/>
                <a:ext cx="2133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Max Flow Height</a:t>
                </a:r>
              </a:p>
            </p:txBody>
          </p:sp>
          <p:sp>
            <p:nvSpPr>
              <p:cNvPr id="314" name="TextBox 313"/>
              <p:cNvSpPr txBox="1"/>
              <p:nvPr/>
            </p:nvSpPr>
            <p:spPr>
              <a:xfrm>
                <a:off x="1219200" y="5410200"/>
                <a:ext cx="2133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Entrance Tank</a:t>
                </a:r>
              </a:p>
            </p:txBody>
          </p:sp>
          <p:cxnSp>
            <p:nvCxnSpPr>
              <p:cNvPr id="315" name="Straight Connector 314"/>
              <p:cNvCxnSpPr/>
              <p:nvPr/>
            </p:nvCxnSpPr>
            <p:spPr>
              <a:xfrm>
                <a:off x="1752600" y="2474423"/>
                <a:ext cx="60198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6" name="Straight Arrow Connector 315"/>
              <p:cNvCxnSpPr/>
              <p:nvPr/>
            </p:nvCxnSpPr>
            <p:spPr>
              <a:xfrm rot="5400000">
                <a:off x="5905500" y="1866900"/>
                <a:ext cx="6858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7" name="TextBox 316"/>
              <p:cNvSpPr txBox="1"/>
              <p:nvPr/>
            </p:nvSpPr>
            <p:spPr>
              <a:xfrm>
                <a:off x="5867400" y="609600"/>
                <a:ext cx="1164771" cy="36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Scale</a:t>
                </a:r>
              </a:p>
            </p:txBody>
          </p:sp>
          <p:cxnSp>
            <p:nvCxnSpPr>
              <p:cNvPr id="318" name="Straight Arrow Connector 317"/>
              <p:cNvCxnSpPr/>
              <p:nvPr/>
            </p:nvCxnSpPr>
            <p:spPr>
              <a:xfrm rot="5400000" flipH="1" flipV="1">
                <a:off x="5671066" y="2927072"/>
                <a:ext cx="392668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9" name="Group 137"/>
              <p:cNvGrpSpPr/>
              <p:nvPr/>
            </p:nvGrpSpPr>
            <p:grpSpPr>
              <a:xfrm>
                <a:off x="4572000" y="990600"/>
                <a:ext cx="3352800" cy="444387"/>
                <a:chOff x="1890131" y="1009213"/>
                <a:chExt cx="6477004" cy="851759"/>
              </a:xfrm>
            </p:grpSpPr>
            <p:grpSp>
              <p:nvGrpSpPr>
                <p:cNvPr id="321" name="Group 139"/>
                <p:cNvGrpSpPr/>
                <p:nvPr/>
              </p:nvGrpSpPr>
              <p:grpSpPr>
                <a:xfrm>
                  <a:off x="1890131" y="1009213"/>
                  <a:ext cx="6477004" cy="851759"/>
                  <a:chOff x="309936" y="5562585"/>
                  <a:chExt cx="8687734" cy="950316"/>
                </a:xfrm>
              </p:grpSpPr>
              <p:grpSp>
                <p:nvGrpSpPr>
                  <p:cNvPr id="348" name="Group 132"/>
                  <p:cNvGrpSpPr/>
                  <p:nvPr/>
                </p:nvGrpSpPr>
                <p:grpSpPr>
                  <a:xfrm>
                    <a:off x="309936" y="5562585"/>
                    <a:ext cx="8686800" cy="914398"/>
                    <a:chOff x="309936" y="5562585"/>
                    <a:chExt cx="8686800" cy="914398"/>
                  </a:xfrm>
                </p:grpSpPr>
                <p:sp>
                  <p:nvSpPr>
                    <p:cNvPr id="369" name="Rectangle 368"/>
                    <p:cNvSpPr/>
                    <p:nvPr/>
                  </p:nvSpPr>
                  <p:spPr>
                    <a:xfrm>
                      <a:off x="309936" y="5562585"/>
                      <a:ext cx="8686800" cy="914398"/>
                    </a:xfrm>
                    <a:prstGeom prst="rect">
                      <a:avLst/>
                    </a:prstGeom>
                    <a:ln w="28575">
                      <a:solidFill>
                        <a:schemeClr val="tx2"/>
                      </a:solidFill>
                    </a:ln>
                    <a:effectLst/>
                    <a:scene3d>
                      <a:camera prst="orthographicFront"/>
                      <a:lightRig rig="threePt" dir="t"/>
                    </a:scene3d>
                    <a:sp3d>
                      <a:bevelT prst="relaxedInset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000" dirty="0"/>
                    </a:p>
                  </p:txBody>
                </p:sp>
                <p:grpSp>
                  <p:nvGrpSpPr>
                    <p:cNvPr id="370" name="Group 265"/>
                    <p:cNvGrpSpPr/>
                    <p:nvPr/>
                  </p:nvGrpSpPr>
                  <p:grpSpPr>
                    <a:xfrm>
                      <a:off x="742805" y="5960489"/>
                      <a:ext cx="7959726" cy="57152"/>
                      <a:chOff x="742805" y="5960489"/>
                      <a:chExt cx="7959726" cy="57152"/>
                    </a:xfrm>
                  </p:grpSpPr>
                  <p:sp>
                    <p:nvSpPr>
                      <p:cNvPr id="371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42805" y="5960491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72" name="Line 2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14255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73" name="Line 2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76180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74" name="Line 2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38104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75" name="Line 3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09554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76" name="Line 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571480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77" name="Line 8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112525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78" name="Line 8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83973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79" name="Line 8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445899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80" name="Line 9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07824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81" name="Line 9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779274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82" name="Line 9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941199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83" name="Line 10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134610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84" name="Line 10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298122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85" name="Line 10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460048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86" name="Line 10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631498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87" name="Line 11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793423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88" name="Line 11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955349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89" name="Line 11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126799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90" name="Line 12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288723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91" name="Line 12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460173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92" name="Line 12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622099" y="5960489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93" name="Line 13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84023" y="5960489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94" name="Line 13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955473" y="5960489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95" name="Line 13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117398" y="5960489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96" name="Line 13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279324" y="5960489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97" name="Line 14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450774" y="5960489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98" name="Line 14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659899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99" name="Line 14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832936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400" name="Line 15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994862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401" name="Line 15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196118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402" name="Line 15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367569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403" name="Line 16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529493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404" name="Line 16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700943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</p:grpSp>
              <p:grpSp>
                <p:nvGrpSpPr>
                  <p:cNvPr id="349" name="Group 130"/>
                  <p:cNvGrpSpPr/>
                  <p:nvPr/>
                </p:nvGrpSpPr>
                <p:grpSpPr>
                  <a:xfrm>
                    <a:off x="309936" y="5562585"/>
                    <a:ext cx="8687734" cy="950316"/>
                    <a:chOff x="309936" y="5562585"/>
                    <a:chExt cx="8687734" cy="950316"/>
                  </a:xfrm>
                </p:grpSpPr>
                <p:sp>
                  <p:nvSpPr>
                    <p:cNvPr id="350" name="TextBox 349"/>
                    <p:cNvSpPr txBox="1"/>
                    <p:nvPr/>
                  </p:nvSpPr>
                  <p:spPr>
                    <a:xfrm>
                      <a:off x="8143160" y="5589154"/>
                      <a:ext cx="772242" cy="54671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800" dirty="0" smtClean="0"/>
                        <a:t>25</a:t>
                      </a:r>
                    </a:p>
                  </p:txBody>
                </p:sp>
                <p:sp>
                  <p:nvSpPr>
                    <p:cNvPr id="351" name="TextBox 350"/>
                    <p:cNvSpPr txBox="1"/>
                    <p:nvPr/>
                  </p:nvSpPr>
                  <p:spPr>
                    <a:xfrm>
                      <a:off x="7812979" y="6051445"/>
                      <a:ext cx="1184691" cy="46072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r"/>
                      <a:r>
                        <a:rPr lang="en-US" sz="800" dirty="0" smtClean="0"/>
                        <a:t>100</a:t>
                      </a:r>
                    </a:p>
                  </p:txBody>
                </p:sp>
                <p:grpSp>
                  <p:nvGrpSpPr>
                    <p:cNvPr id="352" name="Group 129"/>
                    <p:cNvGrpSpPr/>
                    <p:nvPr/>
                  </p:nvGrpSpPr>
                  <p:grpSpPr>
                    <a:xfrm>
                      <a:off x="309936" y="5562585"/>
                      <a:ext cx="7223322" cy="950316"/>
                      <a:chOff x="309936" y="5562585"/>
                      <a:chExt cx="7223322" cy="950316"/>
                    </a:xfrm>
                  </p:grpSpPr>
                  <p:sp>
                    <p:nvSpPr>
                      <p:cNvPr id="353" name="TextBox 352"/>
                      <p:cNvSpPr txBox="1"/>
                      <p:nvPr/>
                    </p:nvSpPr>
                    <p:spPr>
                      <a:xfrm>
                        <a:off x="309936" y="5562585"/>
                        <a:ext cx="542983" cy="46072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5</a:t>
                        </a:r>
                        <a:endParaRPr lang="en-US" sz="800" dirty="0"/>
                      </a:p>
                    </p:txBody>
                  </p:sp>
                  <p:sp>
                    <p:nvSpPr>
                      <p:cNvPr id="354" name="TextBox 353"/>
                      <p:cNvSpPr txBox="1"/>
                      <p:nvPr/>
                    </p:nvSpPr>
                    <p:spPr>
                      <a:xfrm>
                        <a:off x="738715" y="5589167"/>
                        <a:ext cx="840381" cy="54671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7.5</a:t>
                        </a:r>
                        <a:endParaRPr lang="en-US" sz="800" dirty="0"/>
                      </a:p>
                    </p:txBody>
                  </p:sp>
                  <p:sp>
                    <p:nvSpPr>
                      <p:cNvPr id="355" name="TextBox 354"/>
                      <p:cNvSpPr txBox="1"/>
                      <p:nvPr/>
                    </p:nvSpPr>
                    <p:spPr>
                      <a:xfrm>
                        <a:off x="1437714" y="5589160"/>
                        <a:ext cx="764436" cy="43062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10</a:t>
                        </a:r>
                      </a:p>
                    </p:txBody>
                  </p:sp>
                  <p:sp>
                    <p:nvSpPr>
                      <p:cNvPr id="356" name="TextBox 355"/>
                      <p:cNvSpPr txBox="1"/>
                      <p:nvPr/>
                    </p:nvSpPr>
                    <p:spPr>
                      <a:xfrm>
                        <a:off x="2169634" y="5589158"/>
                        <a:ext cx="953947" cy="43088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12.5</a:t>
                        </a:r>
                      </a:p>
                    </p:txBody>
                  </p:sp>
                  <p:sp>
                    <p:nvSpPr>
                      <p:cNvPr id="357" name="TextBox 356"/>
                      <p:cNvSpPr txBox="1"/>
                      <p:nvPr/>
                    </p:nvSpPr>
                    <p:spPr>
                      <a:xfrm>
                        <a:off x="3082946" y="5589164"/>
                        <a:ext cx="896240" cy="54671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15</a:t>
                        </a:r>
                      </a:p>
                    </p:txBody>
                  </p:sp>
                  <p:sp>
                    <p:nvSpPr>
                      <p:cNvPr id="358" name="TextBox 357"/>
                      <p:cNvSpPr txBox="1"/>
                      <p:nvPr/>
                    </p:nvSpPr>
                    <p:spPr>
                      <a:xfrm>
                        <a:off x="4009387" y="5589160"/>
                        <a:ext cx="1154493" cy="46072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17.5</a:t>
                        </a:r>
                      </a:p>
                    </p:txBody>
                  </p:sp>
                  <p:sp>
                    <p:nvSpPr>
                      <p:cNvPr id="359" name="TextBox 358"/>
                      <p:cNvSpPr txBox="1"/>
                      <p:nvPr/>
                    </p:nvSpPr>
                    <p:spPr>
                      <a:xfrm>
                        <a:off x="5313642" y="5589162"/>
                        <a:ext cx="442580" cy="33335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20</a:t>
                        </a:r>
                        <a:endParaRPr lang="en-US" sz="800" dirty="0"/>
                      </a:p>
                    </p:txBody>
                  </p:sp>
                  <p:sp>
                    <p:nvSpPr>
                      <p:cNvPr id="360" name="TextBox 359"/>
                      <p:cNvSpPr txBox="1"/>
                      <p:nvPr/>
                    </p:nvSpPr>
                    <p:spPr>
                      <a:xfrm>
                        <a:off x="6533884" y="5589164"/>
                        <a:ext cx="999374" cy="54671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22.5</a:t>
                        </a:r>
                      </a:p>
                    </p:txBody>
                  </p:sp>
                  <p:sp>
                    <p:nvSpPr>
                      <p:cNvPr id="361" name="TextBox 360"/>
                      <p:cNvSpPr txBox="1"/>
                      <p:nvPr/>
                    </p:nvSpPr>
                    <p:spPr>
                      <a:xfrm>
                        <a:off x="309936" y="6051443"/>
                        <a:ext cx="904972" cy="43088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20</a:t>
                        </a:r>
                      </a:p>
                    </p:txBody>
                  </p:sp>
                  <p:sp>
                    <p:nvSpPr>
                      <p:cNvPr id="362" name="TextBox 361"/>
                      <p:cNvSpPr txBox="1"/>
                      <p:nvPr/>
                    </p:nvSpPr>
                    <p:spPr>
                      <a:xfrm>
                        <a:off x="793066" y="6052179"/>
                        <a:ext cx="816742" cy="33335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30</a:t>
                        </a:r>
                      </a:p>
                    </p:txBody>
                  </p:sp>
                  <p:sp>
                    <p:nvSpPr>
                      <p:cNvPr id="363" name="TextBox 362"/>
                      <p:cNvSpPr txBox="1"/>
                      <p:nvPr/>
                    </p:nvSpPr>
                    <p:spPr>
                      <a:xfrm>
                        <a:off x="1454171" y="6051450"/>
                        <a:ext cx="945428" cy="46072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40</a:t>
                        </a:r>
                      </a:p>
                    </p:txBody>
                  </p:sp>
                  <p:sp>
                    <p:nvSpPr>
                      <p:cNvPr id="364" name="TextBox 363"/>
                      <p:cNvSpPr txBox="1"/>
                      <p:nvPr/>
                    </p:nvSpPr>
                    <p:spPr>
                      <a:xfrm>
                        <a:off x="2202150" y="6052177"/>
                        <a:ext cx="917552" cy="46072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50</a:t>
                        </a:r>
                      </a:p>
                    </p:txBody>
                  </p:sp>
                  <p:sp>
                    <p:nvSpPr>
                      <p:cNvPr id="365" name="TextBox 364"/>
                      <p:cNvSpPr txBox="1"/>
                      <p:nvPr/>
                    </p:nvSpPr>
                    <p:spPr>
                      <a:xfrm>
                        <a:off x="3162444" y="6052185"/>
                        <a:ext cx="816742" cy="33335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60</a:t>
                        </a:r>
                      </a:p>
                    </p:txBody>
                  </p:sp>
                  <p:sp>
                    <p:nvSpPr>
                      <p:cNvPr id="366" name="TextBox 365"/>
                      <p:cNvSpPr txBox="1"/>
                      <p:nvPr/>
                    </p:nvSpPr>
                    <p:spPr>
                      <a:xfrm>
                        <a:off x="4111596" y="6052175"/>
                        <a:ext cx="820305" cy="33335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70</a:t>
                        </a:r>
                      </a:p>
                    </p:txBody>
                  </p:sp>
                  <p:sp>
                    <p:nvSpPr>
                      <p:cNvPr id="367" name="TextBox 366"/>
                      <p:cNvSpPr txBox="1"/>
                      <p:nvPr/>
                    </p:nvSpPr>
                    <p:spPr>
                      <a:xfrm>
                        <a:off x="5338097" y="6051445"/>
                        <a:ext cx="813024" cy="46072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80</a:t>
                        </a:r>
                      </a:p>
                    </p:txBody>
                  </p:sp>
                  <p:sp>
                    <p:nvSpPr>
                      <p:cNvPr id="368" name="TextBox 367"/>
                      <p:cNvSpPr txBox="1"/>
                      <p:nvPr/>
                    </p:nvSpPr>
                    <p:spPr>
                      <a:xfrm>
                        <a:off x="6546016" y="6052175"/>
                        <a:ext cx="882307" cy="33335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90</a:t>
                        </a:r>
                      </a:p>
                    </p:txBody>
                  </p:sp>
                </p:grpSp>
              </p:grpSp>
            </p:grpSp>
            <p:sp>
              <p:nvSpPr>
                <p:cNvPr id="322" name="Line 25"/>
                <p:cNvSpPr>
                  <a:spLocks noChangeShapeType="1"/>
                </p:cNvSpPr>
                <p:nvPr/>
              </p:nvSpPr>
              <p:spPr bwMode="auto">
                <a:xfrm>
                  <a:off x="2025721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23" name="Line 25"/>
                <p:cNvSpPr>
                  <a:spLocks noChangeShapeType="1"/>
                </p:cNvSpPr>
                <p:nvPr/>
              </p:nvSpPr>
              <p:spPr bwMode="auto">
                <a:xfrm>
                  <a:off x="2970616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24" name="Line 22"/>
                <p:cNvSpPr>
                  <a:spLocks noChangeShapeType="1"/>
                </p:cNvSpPr>
                <p:nvPr/>
              </p:nvSpPr>
              <p:spPr bwMode="auto">
                <a:xfrm>
                  <a:off x="3078495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25" name="Line 25"/>
                <p:cNvSpPr>
                  <a:spLocks noChangeShapeType="1"/>
                </p:cNvSpPr>
                <p:nvPr/>
              </p:nvSpPr>
              <p:spPr bwMode="auto">
                <a:xfrm>
                  <a:off x="3199216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26" name="Line 22"/>
                <p:cNvSpPr>
                  <a:spLocks noChangeShapeType="1"/>
                </p:cNvSpPr>
                <p:nvPr/>
              </p:nvSpPr>
              <p:spPr bwMode="auto">
                <a:xfrm>
                  <a:off x="3307095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27" name="Line 25"/>
                <p:cNvSpPr>
                  <a:spLocks noChangeShapeType="1"/>
                </p:cNvSpPr>
                <p:nvPr/>
              </p:nvSpPr>
              <p:spPr bwMode="auto">
                <a:xfrm>
                  <a:off x="3427816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28" name="Line 25"/>
                <p:cNvSpPr>
                  <a:spLocks noChangeShapeType="1"/>
                </p:cNvSpPr>
                <p:nvPr/>
              </p:nvSpPr>
              <p:spPr bwMode="auto">
                <a:xfrm>
                  <a:off x="3505200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29" name="Line 22"/>
                <p:cNvSpPr>
                  <a:spLocks noChangeShapeType="1"/>
                </p:cNvSpPr>
                <p:nvPr/>
              </p:nvSpPr>
              <p:spPr bwMode="auto">
                <a:xfrm>
                  <a:off x="3613079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30" name="Line 25"/>
                <p:cNvSpPr>
                  <a:spLocks noChangeShapeType="1"/>
                </p:cNvSpPr>
                <p:nvPr/>
              </p:nvSpPr>
              <p:spPr bwMode="auto">
                <a:xfrm>
                  <a:off x="3733800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31" name="Line 22"/>
                <p:cNvSpPr>
                  <a:spLocks noChangeShapeType="1"/>
                </p:cNvSpPr>
                <p:nvPr/>
              </p:nvSpPr>
              <p:spPr bwMode="auto">
                <a:xfrm>
                  <a:off x="3841679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32" name="Line 25"/>
                <p:cNvSpPr>
                  <a:spLocks noChangeShapeType="1"/>
                </p:cNvSpPr>
                <p:nvPr/>
              </p:nvSpPr>
              <p:spPr bwMode="auto">
                <a:xfrm>
                  <a:off x="3962400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33" name="Line 25"/>
                <p:cNvSpPr>
                  <a:spLocks noChangeShapeType="1"/>
                </p:cNvSpPr>
                <p:nvPr/>
              </p:nvSpPr>
              <p:spPr bwMode="auto">
                <a:xfrm>
                  <a:off x="4113616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34" name="Line 22"/>
                <p:cNvSpPr>
                  <a:spLocks noChangeShapeType="1"/>
                </p:cNvSpPr>
                <p:nvPr/>
              </p:nvSpPr>
              <p:spPr bwMode="auto">
                <a:xfrm>
                  <a:off x="4221495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35" name="Line 25"/>
                <p:cNvSpPr>
                  <a:spLocks noChangeShapeType="1"/>
                </p:cNvSpPr>
                <p:nvPr/>
              </p:nvSpPr>
              <p:spPr bwMode="auto">
                <a:xfrm>
                  <a:off x="4342216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36" name="Line 22"/>
                <p:cNvSpPr>
                  <a:spLocks noChangeShapeType="1"/>
                </p:cNvSpPr>
                <p:nvPr/>
              </p:nvSpPr>
              <p:spPr bwMode="auto">
                <a:xfrm>
                  <a:off x="4450095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37" name="Line 25"/>
                <p:cNvSpPr>
                  <a:spLocks noChangeShapeType="1"/>
                </p:cNvSpPr>
                <p:nvPr/>
              </p:nvSpPr>
              <p:spPr bwMode="auto">
                <a:xfrm>
                  <a:off x="4570816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38" name="Line 25"/>
                <p:cNvSpPr>
                  <a:spLocks noChangeShapeType="1"/>
                </p:cNvSpPr>
                <p:nvPr/>
              </p:nvSpPr>
              <p:spPr bwMode="auto">
                <a:xfrm>
                  <a:off x="2133600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39" name="Oval 180"/>
                <p:cNvSpPr>
                  <a:spLocks noChangeArrowheads="1"/>
                </p:cNvSpPr>
                <p:nvPr/>
              </p:nvSpPr>
              <p:spPr bwMode="auto">
                <a:xfrm>
                  <a:off x="2108340" y="1371600"/>
                  <a:ext cx="76201" cy="76201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340" name="Oval 180"/>
                <p:cNvSpPr>
                  <a:spLocks noChangeArrowheads="1"/>
                </p:cNvSpPr>
                <p:nvPr/>
              </p:nvSpPr>
              <p:spPr bwMode="auto">
                <a:xfrm>
                  <a:off x="2488620" y="1371600"/>
                  <a:ext cx="76201" cy="76201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341" name="Oval 180"/>
                <p:cNvSpPr>
                  <a:spLocks noChangeArrowheads="1"/>
                </p:cNvSpPr>
                <p:nvPr/>
              </p:nvSpPr>
              <p:spPr bwMode="auto">
                <a:xfrm>
                  <a:off x="2930232" y="1371600"/>
                  <a:ext cx="76201" cy="76201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342" name="Oval 180"/>
                <p:cNvSpPr>
                  <a:spLocks noChangeArrowheads="1"/>
                </p:cNvSpPr>
                <p:nvPr/>
              </p:nvSpPr>
              <p:spPr bwMode="auto">
                <a:xfrm>
                  <a:off x="3505200" y="1371600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343" name="Oval 180"/>
                <p:cNvSpPr>
                  <a:spLocks noChangeArrowheads="1"/>
                </p:cNvSpPr>
                <p:nvPr/>
              </p:nvSpPr>
              <p:spPr bwMode="auto">
                <a:xfrm>
                  <a:off x="4191000" y="1371600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344" name="Oval 180"/>
                <p:cNvSpPr>
                  <a:spLocks noChangeArrowheads="1"/>
                </p:cNvSpPr>
                <p:nvPr/>
              </p:nvSpPr>
              <p:spPr bwMode="auto">
                <a:xfrm>
                  <a:off x="4876800" y="1371600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345" name="Oval 180"/>
                <p:cNvSpPr>
                  <a:spLocks noChangeArrowheads="1"/>
                </p:cNvSpPr>
                <p:nvPr/>
              </p:nvSpPr>
              <p:spPr bwMode="auto">
                <a:xfrm>
                  <a:off x="5874323" y="1371600"/>
                  <a:ext cx="76201" cy="76201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346" name="Oval 180"/>
                <p:cNvSpPr>
                  <a:spLocks noChangeArrowheads="1"/>
                </p:cNvSpPr>
                <p:nvPr/>
              </p:nvSpPr>
              <p:spPr bwMode="auto">
                <a:xfrm>
                  <a:off x="6781800" y="1371600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347" name="Oval 180"/>
                <p:cNvSpPr>
                  <a:spLocks noChangeArrowheads="1"/>
                </p:cNvSpPr>
                <p:nvPr/>
              </p:nvSpPr>
              <p:spPr bwMode="auto">
                <a:xfrm>
                  <a:off x="8001000" y="1371600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</p:grpSp>
        </p:grpSp>
        <p:sp>
          <p:nvSpPr>
            <p:cNvPr id="421" name="Freeform 420"/>
            <p:cNvSpPr/>
            <p:nvPr/>
          </p:nvSpPr>
          <p:spPr>
            <a:xfrm>
              <a:off x="6629400" y="4648200"/>
              <a:ext cx="685800" cy="533400"/>
            </a:xfrm>
            <a:custGeom>
              <a:avLst/>
              <a:gdLst>
                <a:gd name="connsiteX0" fmla="*/ 0 w 734290"/>
                <a:gd name="connsiteY0" fmla="*/ 0 h 645226"/>
                <a:gd name="connsiteX1" fmla="*/ 106878 w 734290"/>
                <a:gd name="connsiteY1" fmla="*/ 320634 h 645226"/>
                <a:gd name="connsiteX2" fmla="*/ 641267 w 734290"/>
                <a:gd name="connsiteY2" fmla="*/ 332509 h 645226"/>
                <a:gd name="connsiteX3" fmla="*/ 665018 w 734290"/>
                <a:gd name="connsiteY3" fmla="*/ 629392 h 645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4290" h="645226">
                  <a:moveTo>
                    <a:pt x="0" y="0"/>
                  </a:moveTo>
                  <a:cubicBezTo>
                    <a:pt x="0" y="132608"/>
                    <a:pt x="0" y="265216"/>
                    <a:pt x="106878" y="320634"/>
                  </a:cubicBezTo>
                  <a:cubicBezTo>
                    <a:pt x="213756" y="376052"/>
                    <a:pt x="548244" y="281049"/>
                    <a:pt x="641267" y="332509"/>
                  </a:cubicBezTo>
                  <a:cubicBezTo>
                    <a:pt x="734290" y="383969"/>
                    <a:pt x="645226" y="645226"/>
                    <a:pt x="665018" y="629392"/>
                  </a:cubicBezTo>
                </a:path>
              </a:pathLst>
            </a:custGeom>
            <a:ln w="25400" cap="sq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3" name="Rectangle 422"/>
          <p:cNvSpPr/>
          <p:nvPr/>
        </p:nvSpPr>
        <p:spPr>
          <a:xfrm>
            <a:off x="6606540" y="2895600"/>
            <a:ext cx="45719" cy="1828800"/>
          </a:xfrm>
          <a:prstGeom prst="rect">
            <a:avLst/>
          </a:prstGeom>
          <a:solidFill>
            <a:schemeClr val="accent3"/>
          </a:solidFill>
          <a:ln w="254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roup 210"/>
          <p:cNvGrpSpPr/>
          <p:nvPr/>
        </p:nvGrpSpPr>
        <p:grpSpPr>
          <a:xfrm>
            <a:off x="914400" y="457200"/>
            <a:ext cx="7010400" cy="5546732"/>
            <a:chOff x="914400" y="457200"/>
            <a:chExt cx="7010400" cy="5546732"/>
          </a:xfrm>
        </p:grpSpPr>
        <p:grpSp>
          <p:nvGrpSpPr>
            <p:cNvPr id="212" name="Group 277"/>
            <p:cNvGrpSpPr/>
            <p:nvPr/>
          </p:nvGrpSpPr>
          <p:grpSpPr>
            <a:xfrm>
              <a:off x="914400" y="457200"/>
              <a:ext cx="7010400" cy="5546732"/>
              <a:chOff x="1219200" y="272603"/>
              <a:chExt cx="7010400" cy="5546732"/>
            </a:xfrm>
          </p:grpSpPr>
          <p:sp>
            <p:nvSpPr>
              <p:cNvPr id="215" name="Isosceles Triangle 214"/>
              <p:cNvSpPr/>
              <p:nvPr/>
            </p:nvSpPr>
            <p:spPr>
              <a:xfrm>
                <a:off x="4523264" y="2362200"/>
                <a:ext cx="212267" cy="119488"/>
              </a:xfrm>
              <a:prstGeom prst="triangl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6" name="Rectangle 215"/>
              <p:cNvSpPr/>
              <p:nvPr/>
            </p:nvSpPr>
            <p:spPr>
              <a:xfrm rot="907803" flipV="1">
                <a:off x="1554677" y="2344599"/>
                <a:ext cx="6141523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7" name="Group 231"/>
              <p:cNvGrpSpPr/>
              <p:nvPr/>
            </p:nvGrpSpPr>
            <p:grpSpPr>
              <a:xfrm>
                <a:off x="4343400" y="2133600"/>
                <a:ext cx="571995" cy="609600"/>
                <a:chOff x="4343400" y="2133600"/>
                <a:chExt cx="571995" cy="609600"/>
              </a:xfrm>
            </p:grpSpPr>
            <p:grpSp>
              <p:nvGrpSpPr>
                <p:cNvPr id="344" name="Group 29"/>
                <p:cNvGrpSpPr/>
                <p:nvPr/>
              </p:nvGrpSpPr>
              <p:grpSpPr>
                <a:xfrm>
                  <a:off x="4480901" y="2133600"/>
                  <a:ext cx="296993" cy="604748"/>
                  <a:chOff x="1889191" y="3627461"/>
                  <a:chExt cx="533414" cy="990599"/>
                </a:xfrm>
              </p:grpSpPr>
              <p:sp>
                <p:nvSpPr>
                  <p:cNvPr id="347" name="Rounded Rectangle 346"/>
                  <p:cNvSpPr/>
                  <p:nvPr/>
                </p:nvSpPr>
                <p:spPr>
                  <a:xfrm>
                    <a:off x="1889202" y="3856060"/>
                    <a:ext cx="533403" cy="762000"/>
                  </a:xfrm>
                  <a:prstGeom prst="roundRect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8" name="Rectangle 347"/>
                  <p:cNvSpPr/>
                  <p:nvPr/>
                </p:nvSpPr>
                <p:spPr>
                  <a:xfrm>
                    <a:off x="1889191" y="3627461"/>
                    <a:ext cx="533403" cy="228601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45" name="Rounded Rectangle 344"/>
                <p:cNvSpPr/>
                <p:nvPr/>
              </p:nvSpPr>
              <p:spPr>
                <a:xfrm>
                  <a:off x="4480902" y="2474423"/>
                  <a:ext cx="296987" cy="268777"/>
                </a:xfrm>
                <a:prstGeom prst="roundRect">
                  <a:avLst/>
                </a:prstGeom>
                <a:solidFill>
                  <a:schemeClr val="accent5">
                    <a:lumMod val="40000"/>
                    <a:lumOff val="60000"/>
                    <a:alpha val="67000"/>
                  </a:schemeClr>
                </a:solidFill>
                <a:ln w="952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346" name="Straight Connector 345"/>
                <p:cNvCxnSpPr/>
                <p:nvPr/>
              </p:nvCxnSpPr>
              <p:spPr>
                <a:xfrm>
                  <a:off x="4343400" y="2743200"/>
                  <a:ext cx="571995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18" name="Straight Connector 217"/>
              <p:cNvCxnSpPr>
                <a:stCxn id="216" idx="1"/>
              </p:cNvCxnSpPr>
              <p:nvPr/>
            </p:nvCxnSpPr>
            <p:spPr>
              <a:xfrm rot="10800000" flipH="1" flipV="1">
                <a:off x="1661122" y="1565956"/>
                <a:ext cx="15282" cy="228292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9" name="Rounded Rectangle 218"/>
              <p:cNvSpPr/>
              <p:nvPr/>
            </p:nvSpPr>
            <p:spPr>
              <a:xfrm>
                <a:off x="1481447" y="3855076"/>
                <a:ext cx="423553" cy="684727"/>
              </a:xfrm>
              <a:prstGeom prst="roundRect">
                <a:avLst/>
              </a:prstGeom>
              <a:gradFill>
                <a:gsLst>
                  <a:gs pos="31000">
                    <a:schemeClr val="tx2">
                      <a:lumMod val="75000"/>
                    </a:schemeClr>
                  </a:gs>
                  <a:gs pos="31000">
                    <a:schemeClr val="tx2">
                      <a:lumMod val="75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  <a:gs pos="100000">
                    <a:srgbClr val="005CBF"/>
                  </a:gs>
                </a:gsLst>
                <a:lin ang="5400000" scaled="0"/>
              </a:gradFill>
              <a:scene3d>
                <a:camera prst="orthographicFront"/>
                <a:lightRig rig="threePt" dir="t"/>
              </a:scene3d>
              <a:sp3d contourW="12700" prstMaterial="dkEdge">
                <a:bevelB w="139700" h="139700" prst="divot"/>
                <a:contourClr>
                  <a:schemeClr val="bg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0" name="Group 63"/>
              <p:cNvGrpSpPr/>
              <p:nvPr/>
            </p:nvGrpSpPr>
            <p:grpSpPr>
              <a:xfrm>
                <a:off x="6781800" y="2981991"/>
                <a:ext cx="304800" cy="124138"/>
                <a:chOff x="6705600" y="3076240"/>
                <a:chExt cx="381000" cy="141790"/>
              </a:xfrm>
            </p:grpSpPr>
            <p:sp>
              <p:nvSpPr>
                <p:cNvPr id="342" name="Rectangle 341"/>
                <p:cNvSpPr/>
                <p:nvPr/>
              </p:nvSpPr>
              <p:spPr>
                <a:xfrm rot="1017299">
                  <a:off x="6705600" y="3076240"/>
                  <a:ext cx="381000" cy="107731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3" name="Isosceles Triangle 342"/>
                <p:cNvSpPr/>
                <p:nvPr/>
              </p:nvSpPr>
              <p:spPr>
                <a:xfrm rot="1017299" flipV="1">
                  <a:off x="6741585" y="3136137"/>
                  <a:ext cx="309033" cy="81893"/>
                </a:xfrm>
                <a:prstGeom prst="triangle">
                  <a:avLst/>
                </a:prstGeom>
                <a:ln w="190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21" name="TextBox 220"/>
              <p:cNvSpPr txBox="1"/>
              <p:nvPr/>
            </p:nvSpPr>
            <p:spPr>
              <a:xfrm>
                <a:off x="1828800" y="2514600"/>
                <a:ext cx="2286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Constant</a:t>
                </a:r>
                <a:r>
                  <a:rPr lang="en-US" sz="1400" dirty="0" smtClean="0"/>
                  <a:t> </a:t>
                </a:r>
                <a:r>
                  <a:rPr lang="en-US" dirty="0" smtClean="0"/>
                  <a:t>Head</a:t>
                </a:r>
                <a:r>
                  <a:rPr lang="en-US" sz="1400" dirty="0" smtClean="0"/>
                  <a:t> </a:t>
                </a:r>
                <a:r>
                  <a:rPr lang="en-US" dirty="0" smtClean="0"/>
                  <a:t>Tank</a:t>
                </a:r>
              </a:p>
            </p:txBody>
          </p:sp>
          <p:sp>
            <p:nvSpPr>
              <p:cNvPr id="229" name="TextBox 228"/>
              <p:cNvSpPr txBox="1"/>
              <p:nvPr/>
            </p:nvSpPr>
            <p:spPr>
              <a:xfrm>
                <a:off x="2133600" y="3429000"/>
                <a:ext cx="847106" cy="36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Float</a:t>
                </a:r>
              </a:p>
            </p:txBody>
          </p:sp>
          <p:cxnSp>
            <p:nvCxnSpPr>
              <p:cNvPr id="230" name="Straight Arrow Connector 229"/>
              <p:cNvCxnSpPr/>
              <p:nvPr/>
            </p:nvCxnSpPr>
            <p:spPr>
              <a:xfrm rot="10800000" flipV="1">
                <a:off x="1905000" y="3810000"/>
                <a:ext cx="338447" cy="19103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1" name="Rounded Rectangle 230"/>
              <p:cNvSpPr/>
              <p:nvPr/>
            </p:nvSpPr>
            <p:spPr>
              <a:xfrm>
                <a:off x="1629888" y="272603"/>
                <a:ext cx="741218" cy="1030311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TextBox 231"/>
              <p:cNvSpPr txBox="1"/>
              <p:nvPr/>
            </p:nvSpPr>
            <p:spPr>
              <a:xfrm>
                <a:off x="1655894" y="577403"/>
                <a:ext cx="7565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Stock Tank</a:t>
                </a:r>
              </a:p>
            </p:txBody>
          </p:sp>
          <p:cxnSp>
            <p:nvCxnSpPr>
              <p:cNvPr id="233" name="Shape 232"/>
              <p:cNvCxnSpPr>
                <a:stCxn id="345" idx="3"/>
                <a:endCxn id="343" idx="1"/>
              </p:cNvCxnSpPr>
              <p:nvPr/>
            </p:nvCxnSpPr>
            <p:spPr>
              <a:xfrm>
                <a:off x="4777889" y="2608812"/>
                <a:ext cx="2097192" cy="443445"/>
              </a:xfrm>
              <a:prstGeom prst="curvedConnector3">
                <a:avLst>
                  <a:gd name="adj1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4" name="Rectangle 233"/>
              <p:cNvSpPr/>
              <p:nvPr/>
            </p:nvSpPr>
            <p:spPr>
              <a:xfrm>
                <a:off x="1524000" y="1263203"/>
                <a:ext cx="952995" cy="6868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35" name="Shape 26"/>
              <p:cNvCxnSpPr>
                <a:endCxn id="347" idx="1"/>
              </p:cNvCxnSpPr>
              <p:nvPr/>
            </p:nvCxnSpPr>
            <p:spPr>
              <a:xfrm>
                <a:off x="2362200" y="1110803"/>
                <a:ext cx="2118707" cy="1394950"/>
              </a:xfrm>
              <a:prstGeom prst="curvedConnector3">
                <a:avLst>
                  <a:gd name="adj1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6" name="TextBox 20"/>
              <p:cNvSpPr txBox="1"/>
              <p:nvPr/>
            </p:nvSpPr>
            <p:spPr>
              <a:xfrm>
                <a:off x="4953000" y="5105400"/>
                <a:ext cx="1828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 smtClean="0"/>
                  <a:t>Rapid Mix Tube</a:t>
                </a:r>
                <a:endParaRPr lang="en-US" dirty="0"/>
              </a:p>
            </p:txBody>
          </p:sp>
          <p:grpSp>
            <p:nvGrpSpPr>
              <p:cNvPr id="237" name="Group 44"/>
              <p:cNvGrpSpPr/>
              <p:nvPr/>
            </p:nvGrpSpPr>
            <p:grpSpPr>
              <a:xfrm>
                <a:off x="7363326" y="4876801"/>
                <a:ext cx="866274" cy="942534"/>
                <a:chOff x="2438400" y="1066800"/>
                <a:chExt cx="2743200" cy="4876800"/>
              </a:xfrm>
            </p:grpSpPr>
            <p:sp>
              <p:nvSpPr>
                <p:cNvPr id="340" name="L-Shape 339"/>
                <p:cNvSpPr/>
                <p:nvPr/>
              </p:nvSpPr>
              <p:spPr>
                <a:xfrm>
                  <a:off x="2438400" y="1066800"/>
                  <a:ext cx="2743200" cy="4876800"/>
                </a:xfrm>
                <a:prstGeom prst="corner">
                  <a:avLst>
                    <a:gd name="adj1" fmla="val 35622"/>
                    <a:gd name="adj2" fmla="val 42258"/>
                  </a:avLst>
                </a:prstGeom>
                <a:solidFill>
                  <a:schemeClr val="accent1">
                    <a:alpha val="57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41" name="L-Shape 340"/>
                <p:cNvSpPr/>
                <p:nvPr/>
              </p:nvSpPr>
              <p:spPr>
                <a:xfrm>
                  <a:off x="2466979" y="3826679"/>
                  <a:ext cx="1990721" cy="2072319"/>
                </a:xfrm>
                <a:prstGeom prst="corner">
                  <a:avLst>
                    <a:gd name="adj1" fmla="val 72755"/>
                    <a:gd name="adj2" fmla="val 88638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cxnSp>
            <p:nvCxnSpPr>
              <p:cNvPr id="238" name="Straight Connector 237"/>
              <p:cNvCxnSpPr/>
              <p:nvPr/>
            </p:nvCxnSpPr>
            <p:spPr>
              <a:xfrm>
                <a:off x="7628021" y="4876801"/>
                <a:ext cx="144379" cy="0"/>
              </a:xfrm>
              <a:prstGeom prst="line">
                <a:avLst/>
              </a:prstGeom>
              <a:ln w="889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Straight Connector 238"/>
              <p:cNvCxnSpPr/>
              <p:nvPr/>
            </p:nvCxnSpPr>
            <p:spPr>
              <a:xfrm>
                <a:off x="7315200" y="4876801"/>
                <a:ext cx="144379" cy="0"/>
              </a:xfrm>
              <a:prstGeom prst="line">
                <a:avLst/>
              </a:prstGeom>
              <a:ln w="889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0" name="Rectangle 239"/>
              <p:cNvSpPr/>
              <p:nvPr/>
            </p:nvSpPr>
            <p:spPr>
              <a:xfrm>
                <a:off x="7339263" y="5029200"/>
                <a:ext cx="409074" cy="26508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41" name="Straight Connector 240"/>
              <p:cNvCxnSpPr/>
              <p:nvPr/>
            </p:nvCxnSpPr>
            <p:spPr>
              <a:xfrm rot="5400000">
                <a:off x="152400" y="4724400"/>
                <a:ext cx="2133600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Straight Connector 241"/>
              <p:cNvCxnSpPr/>
              <p:nvPr/>
            </p:nvCxnSpPr>
            <p:spPr>
              <a:xfrm>
                <a:off x="1219200" y="5791200"/>
                <a:ext cx="7010400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Straight Connector 242"/>
              <p:cNvCxnSpPr/>
              <p:nvPr/>
            </p:nvCxnSpPr>
            <p:spPr>
              <a:xfrm rot="5400000" flipH="1" flipV="1">
                <a:off x="7162800" y="4724400"/>
                <a:ext cx="2133600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243"/>
              <p:cNvCxnSpPr/>
              <p:nvPr/>
            </p:nvCxnSpPr>
            <p:spPr>
              <a:xfrm>
                <a:off x="1219200" y="4800600"/>
                <a:ext cx="70104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Straight Arrow Connector 244"/>
              <p:cNvCxnSpPr/>
              <p:nvPr/>
            </p:nvCxnSpPr>
            <p:spPr>
              <a:xfrm>
                <a:off x="6781800" y="5334000"/>
                <a:ext cx="5334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Straight Arrow Connector 245"/>
              <p:cNvCxnSpPr/>
              <p:nvPr/>
            </p:nvCxnSpPr>
            <p:spPr>
              <a:xfrm flipV="1">
                <a:off x="3810000" y="2592388"/>
                <a:ext cx="609600" cy="7461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Straight Connector 246"/>
              <p:cNvCxnSpPr/>
              <p:nvPr/>
            </p:nvCxnSpPr>
            <p:spPr>
              <a:xfrm>
                <a:off x="1219200" y="4246671"/>
                <a:ext cx="70104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8" name="TextBox 247"/>
              <p:cNvSpPr txBox="1"/>
              <p:nvPr/>
            </p:nvSpPr>
            <p:spPr>
              <a:xfrm>
                <a:off x="2819400" y="4495800"/>
                <a:ext cx="2133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No Flow Height</a:t>
                </a:r>
              </a:p>
            </p:txBody>
          </p:sp>
          <p:sp>
            <p:nvSpPr>
              <p:cNvPr id="249" name="TextBox 248"/>
              <p:cNvSpPr txBox="1"/>
              <p:nvPr/>
            </p:nvSpPr>
            <p:spPr>
              <a:xfrm>
                <a:off x="2743200" y="3941871"/>
                <a:ext cx="2133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Max Flow Height</a:t>
                </a:r>
              </a:p>
            </p:txBody>
          </p:sp>
          <p:sp>
            <p:nvSpPr>
              <p:cNvPr id="250" name="TextBox 249"/>
              <p:cNvSpPr txBox="1"/>
              <p:nvPr/>
            </p:nvSpPr>
            <p:spPr>
              <a:xfrm>
                <a:off x="1219200" y="5410200"/>
                <a:ext cx="2133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Entrance Tank</a:t>
                </a:r>
              </a:p>
            </p:txBody>
          </p:sp>
          <p:cxnSp>
            <p:nvCxnSpPr>
              <p:cNvPr id="251" name="Straight Connector 250"/>
              <p:cNvCxnSpPr/>
              <p:nvPr/>
            </p:nvCxnSpPr>
            <p:spPr>
              <a:xfrm>
                <a:off x="1752600" y="2474423"/>
                <a:ext cx="60198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Straight Arrow Connector 251"/>
              <p:cNvCxnSpPr/>
              <p:nvPr/>
            </p:nvCxnSpPr>
            <p:spPr>
              <a:xfrm rot="5400000">
                <a:off x="5617593" y="2155601"/>
                <a:ext cx="1262409" cy="79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3" name="TextBox 252"/>
              <p:cNvSpPr txBox="1"/>
              <p:nvPr/>
            </p:nvSpPr>
            <p:spPr>
              <a:xfrm>
                <a:off x="5867400" y="609600"/>
                <a:ext cx="1164771" cy="36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Scale</a:t>
                </a:r>
              </a:p>
            </p:txBody>
          </p:sp>
          <p:grpSp>
            <p:nvGrpSpPr>
              <p:cNvPr id="255" name="Group 137"/>
              <p:cNvGrpSpPr/>
              <p:nvPr/>
            </p:nvGrpSpPr>
            <p:grpSpPr>
              <a:xfrm>
                <a:off x="4572000" y="990600"/>
                <a:ext cx="3352800" cy="444387"/>
                <a:chOff x="1890131" y="1009213"/>
                <a:chExt cx="6477004" cy="851759"/>
              </a:xfrm>
            </p:grpSpPr>
            <p:grpSp>
              <p:nvGrpSpPr>
                <p:cNvPr id="256" name="Group 139"/>
                <p:cNvGrpSpPr/>
                <p:nvPr/>
              </p:nvGrpSpPr>
              <p:grpSpPr>
                <a:xfrm>
                  <a:off x="1890131" y="1009213"/>
                  <a:ext cx="6477004" cy="851759"/>
                  <a:chOff x="309936" y="5562585"/>
                  <a:chExt cx="8687734" cy="950316"/>
                </a:xfrm>
              </p:grpSpPr>
              <p:grpSp>
                <p:nvGrpSpPr>
                  <p:cNvPr id="283" name="Group 132"/>
                  <p:cNvGrpSpPr/>
                  <p:nvPr/>
                </p:nvGrpSpPr>
                <p:grpSpPr>
                  <a:xfrm>
                    <a:off x="309936" y="5562585"/>
                    <a:ext cx="8686800" cy="914398"/>
                    <a:chOff x="309936" y="5562585"/>
                    <a:chExt cx="8686800" cy="914398"/>
                  </a:xfrm>
                </p:grpSpPr>
                <p:sp>
                  <p:nvSpPr>
                    <p:cNvPr id="304" name="Rectangle 303"/>
                    <p:cNvSpPr/>
                    <p:nvPr/>
                  </p:nvSpPr>
                  <p:spPr>
                    <a:xfrm>
                      <a:off x="309936" y="5562585"/>
                      <a:ext cx="8686800" cy="914398"/>
                    </a:xfrm>
                    <a:prstGeom prst="rect">
                      <a:avLst/>
                    </a:prstGeom>
                    <a:ln w="28575">
                      <a:solidFill>
                        <a:schemeClr val="tx2"/>
                      </a:solidFill>
                    </a:ln>
                    <a:effectLst/>
                    <a:scene3d>
                      <a:camera prst="orthographicFront"/>
                      <a:lightRig rig="threePt" dir="t"/>
                    </a:scene3d>
                    <a:sp3d>
                      <a:bevelT prst="relaxedInset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000" dirty="0"/>
                    </a:p>
                  </p:txBody>
                </p:sp>
                <p:grpSp>
                  <p:nvGrpSpPr>
                    <p:cNvPr id="305" name="Group 265"/>
                    <p:cNvGrpSpPr/>
                    <p:nvPr/>
                  </p:nvGrpSpPr>
                  <p:grpSpPr>
                    <a:xfrm>
                      <a:off x="742805" y="5960489"/>
                      <a:ext cx="7959726" cy="57152"/>
                      <a:chOff x="742805" y="5960489"/>
                      <a:chExt cx="7959726" cy="57152"/>
                    </a:xfrm>
                  </p:grpSpPr>
                  <p:sp>
                    <p:nvSpPr>
                      <p:cNvPr id="306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42805" y="5960491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07" name="Line 2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14255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08" name="Line 2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76180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09" name="Line 2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38104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10" name="Line 3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09554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11" name="Line 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571480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12" name="Line 8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112525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13" name="Line 8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83973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14" name="Line 8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445899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15" name="Line 9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07824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16" name="Line 9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779274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17" name="Line 9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941199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18" name="Line 10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134610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19" name="Line 10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298122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20" name="Line 10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460048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21" name="Line 10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631498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22" name="Line 11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793423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23" name="Line 11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955349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24" name="Line 11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126799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25" name="Line 12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288723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26" name="Line 12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460173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27" name="Line 12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622099" y="5960489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28" name="Line 13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84023" y="5960489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29" name="Line 13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955473" y="5960489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30" name="Line 13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117398" y="5960489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31" name="Line 13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279324" y="5960489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32" name="Line 14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450774" y="5960489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33" name="Line 14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659899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34" name="Line 14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832936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35" name="Line 15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994862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36" name="Line 15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196118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37" name="Line 15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367569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38" name="Line 16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529493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39" name="Line 16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700943" y="5960490"/>
                        <a:ext cx="1588" cy="57150"/>
                      </a:xfrm>
                      <a:prstGeom prst="line">
                        <a:avLst/>
                      </a:prstGeom>
                      <a:noFill/>
                      <a:ln w="6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</p:grpSp>
              <p:grpSp>
                <p:nvGrpSpPr>
                  <p:cNvPr id="284" name="Group 130"/>
                  <p:cNvGrpSpPr/>
                  <p:nvPr/>
                </p:nvGrpSpPr>
                <p:grpSpPr>
                  <a:xfrm>
                    <a:off x="309936" y="5562585"/>
                    <a:ext cx="8687734" cy="950316"/>
                    <a:chOff x="309936" y="5562585"/>
                    <a:chExt cx="8687734" cy="950316"/>
                  </a:xfrm>
                </p:grpSpPr>
                <p:sp>
                  <p:nvSpPr>
                    <p:cNvPr id="285" name="TextBox 284"/>
                    <p:cNvSpPr txBox="1"/>
                    <p:nvPr/>
                  </p:nvSpPr>
                  <p:spPr>
                    <a:xfrm>
                      <a:off x="8143160" y="5589154"/>
                      <a:ext cx="772242" cy="54671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800" dirty="0" smtClean="0"/>
                        <a:t>25</a:t>
                      </a:r>
                    </a:p>
                  </p:txBody>
                </p:sp>
                <p:sp>
                  <p:nvSpPr>
                    <p:cNvPr id="286" name="TextBox 285"/>
                    <p:cNvSpPr txBox="1"/>
                    <p:nvPr/>
                  </p:nvSpPr>
                  <p:spPr>
                    <a:xfrm>
                      <a:off x="7812979" y="6051445"/>
                      <a:ext cx="1184691" cy="46072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r"/>
                      <a:r>
                        <a:rPr lang="en-US" sz="800" dirty="0" smtClean="0"/>
                        <a:t>100</a:t>
                      </a:r>
                    </a:p>
                  </p:txBody>
                </p:sp>
                <p:grpSp>
                  <p:nvGrpSpPr>
                    <p:cNvPr id="287" name="Group 129"/>
                    <p:cNvGrpSpPr/>
                    <p:nvPr/>
                  </p:nvGrpSpPr>
                  <p:grpSpPr>
                    <a:xfrm>
                      <a:off x="309936" y="5562585"/>
                      <a:ext cx="7223322" cy="950316"/>
                      <a:chOff x="309936" y="5562585"/>
                      <a:chExt cx="7223322" cy="950316"/>
                    </a:xfrm>
                  </p:grpSpPr>
                  <p:sp>
                    <p:nvSpPr>
                      <p:cNvPr id="288" name="TextBox 287"/>
                      <p:cNvSpPr txBox="1"/>
                      <p:nvPr/>
                    </p:nvSpPr>
                    <p:spPr>
                      <a:xfrm>
                        <a:off x="309936" y="5562585"/>
                        <a:ext cx="542983" cy="46072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5</a:t>
                        </a:r>
                        <a:endParaRPr lang="en-US" sz="800" dirty="0"/>
                      </a:p>
                    </p:txBody>
                  </p:sp>
                  <p:sp>
                    <p:nvSpPr>
                      <p:cNvPr id="289" name="TextBox 288"/>
                      <p:cNvSpPr txBox="1"/>
                      <p:nvPr/>
                    </p:nvSpPr>
                    <p:spPr>
                      <a:xfrm>
                        <a:off x="738715" y="5589167"/>
                        <a:ext cx="840381" cy="54671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7.5</a:t>
                        </a:r>
                        <a:endParaRPr lang="en-US" sz="800" dirty="0"/>
                      </a:p>
                    </p:txBody>
                  </p:sp>
                  <p:sp>
                    <p:nvSpPr>
                      <p:cNvPr id="290" name="TextBox 289"/>
                      <p:cNvSpPr txBox="1"/>
                      <p:nvPr/>
                    </p:nvSpPr>
                    <p:spPr>
                      <a:xfrm>
                        <a:off x="1437714" y="5589160"/>
                        <a:ext cx="764436" cy="43062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10</a:t>
                        </a:r>
                      </a:p>
                    </p:txBody>
                  </p:sp>
                  <p:sp>
                    <p:nvSpPr>
                      <p:cNvPr id="291" name="TextBox 290"/>
                      <p:cNvSpPr txBox="1"/>
                      <p:nvPr/>
                    </p:nvSpPr>
                    <p:spPr>
                      <a:xfrm>
                        <a:off x="2169634" y="5589158"/>
                        <a:ext cx="953947" cy="43088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12.5</a:t>
                        </a:r>
                      </a:p>
                    </p:txBody>
                  </p:sp>
                  <p:sp>
                    <p:nvSpPr>
                      <p:cNvPr id="292" name="TextBox 291"/>
                      <p:cNvSpPr txBox="1"/>
                      <p:nvPr/>
                    </p:nvSpPr>
                    <p:spPr>
                      <a:xfrm>
                        <a:off x="3082946" y="5589164"/>
                        <a:ext cx="896240" cy="54671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15</a:t>
                        </a:r>
                      </a:p>
                    </p:txBody>
                  </p:sp>
                  <p:sp>
                    <p:nvSpPr>
                      <p:cNvPr id="293" name="TextBox 292"/>
                      <p:cNvSpPr txBox="1"/>
                      <p:nvPr/>
                    </p:nvSpPr>
                    <p:spPr>
                      <a:xfrm>
                        <a:off x="4009387" y="5589160"/>
                        <a:ext cx="1154493" cy="46072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17.5</a:t>
                        </a:r>
                      </a:p>
                    </p:txBody>
                  </p:sp>
                  <p:sp>
                    <p:nvSpPr>
                      <p:cNvPr id="294" name="TextBox 293"/>
                      <p:cNvSpPr txBox="1"/>
                      <p:nvPr/>
                    </p:nvSpPr>
                    <p:spPr>
                      <a:xfrm>
                        <a:off x="5313642" y="5589162"/>
                        <a:ext cx="442580" cy="33335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20</a:t>
                        </a:r>
                        <a:endParaRPr lang="en-US" sz="800" dirty="0"/>
                      </a:p>
                    </p:txBody>
                  </p:sp>
                  <p:sp>
                    <p:nvSpPr>
                      <p:cNvPr id="295" name="TextBox 294"/>
                      <p:cNvSpPr txBox="1"/>
                      <p:nvPr/>
                    </p:nvSpPr>
                    <p:spPr>
                      <a:xfrm>
                        <a:off x="6533884" y="5589164"/>
                        <a:ext cx="999374" cy="54671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22.5</a:t>
                        </a:r>
                      </a:p>
                    </p:txBody>
                  </p:sp>
                  <p:sp>
                    <p:nvSpPr>
                      <p:cNvPr id="296" name="TextBox 295"/>
                      <p:cNvSpPr txBox="1"/>
                      <p:nvPr/>
                    </p:nvSpPr>
                    <p:spPr>
                      <a:xfrm>
                        <a:off x="309936" y="6051443"/>
                        <a:ext cx="904972" cy="43088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20</a:t>
                        </a:r>
                      </a:p>
                    </p:txBody>
                  </p:sp>
                  <p:sp>
                    <p:nvSpPr>
                      <p:cNvPr id="297" name="TextBox 296"/>
                      <p:cNvSpPr txBox="1"/>
                      <p:nvPr/>
                    </p:nvSpPr>
                    <p:spPr>
                      <a:xfrm>
                        <a:off x="793066" y="6052179"/>
                        <a:ext cx="816742" cy="33335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30</a:t>
                        </a:r>
                      </a:p>
                    </p:txBody>
                  </p:sp>
                  <p:sp>
                    <p:nvSpPr>
                      <p:cNvPr id="298" name="TextBox 297"/>
                      <p:cNvSpPr txBox="1"/>
                      <p:nvPr/>
                    </p:nvSpPr>
                    <p:spPr>
                      <a:xfrm>
                        <a:off x="1454171" y="6051450"/>
                        <a:ext cx="945428" cy="46072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40</a:t>
                        </a:r>
                      </a:p>
                    </p:txBody>
                  </p:sp>
                  <p:sp>
                    <p:nvSpPr>
                      <p:cNvPr id="299" name="TextBox 298"/>
                      <p:cNvSpPr txBox="1"/>
                      <p:nvPr/>
                    </p:nvSpPr>
                    <p:spPr>
                      <a:xfrm>
                        <a:off x="2202150" y="6052177"/>
                        <a:ext cx="917552" cy="46072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50</a:t>
                        </a:r>
                      </a:p>
                    </p:txBody>
                  </p:sp>
                  <p:sp>
                    <p:nvSpPr>
                      <p:cNvPr id="300" name="TextBox 299"/>
                      <p:cNvSpPr txBox="1"/>
                      <p:nvPr/>
                    </p:nvSpPr>
                    <p:spPr>
                      <a:xfrm>
                        <a:off x="3162444" y="6052185"/>
                        <a:ext cx="816742" cy="33335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60</a:t>
                        </a:r>
                      </a:p>
                    </p:txBody>
                  </p:sp>
                  <p:sp>
                    <p:nvSpPr>
                      <p:cNvPr id="301" name="TextBox 300"/>
                      <p:cNvSpPr txBox="1"/>
                      <p:nvPr/>
                    </p:nvSpPr>
                    <p:spPr>
                      <a:xfrm>
                        <a:off x="4111596" y="6052175"/>
                        <a:ext cx="820305" cy="33335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70</a:t>
                        </a:r>
                      </a:p>
                    </p:txBody>
                  </p:sp>
                  <p:sp>
                    <p:nvSpPr>
                      <p:cNvPr id="302" name="TextBox 301"/>
                      <p:cNvSpPr txBox="1"/>
                      <p:nvPr/>
                    </p:nvSpPr>
                    <p:spPr>
                      <a:xfrm>
                        <a:off x="5338097" y="6051445"/>
                        <a:ext cx="813024" cy="46072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80</a:t>
                        </a:r>
                      </a:p>
                    </p:txBody>
                  </p:sp>
                  <p:sp>
                    <p:nvSpPr>
                      <p:cNvPr id="303" name="TextBox 302"/>
                      <p:cNvSpPr txBox="1"/>
                      <p:nvPr/>
                    </p:nvSpPr>
                    <p:spPr>
                      <a:xfrm>
                        <a:off x="6546016" y="6052175"/>
                        <a:ext cx="882307" cy="33335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800" dirty="0" smtClean="0"/>
                          <a:t>90</a:t>
                        </a:r>
                      </a:p>
                    </p:txBody>
                  </p:sp>
                </p:grpSp>
              </p:grpSp>
            </p:grpSp>
            <p:sp>
              <p:nvSpPr>
                <p:cNvPr id="257" name="Line 25"/>
                <p:cNvSpPr>
                  <a:spLocks noChangeShapeType="1"/>
                </p:cNvSpPr>
                <p:nvPr/>
              </p:nvSpPr>
              <p:spPr bwMode="auto">
                <a:xfrm>
                  <a:off x="2025721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58" name="Line 25"/>
                <p:cNvSpPr>
                  <a:spLocks noChangeShapeType="1"/>
                </p:cNvSpPr>
                <p:nvPr/>
              </p:nvSpPr>
              <p:spPr bwMode="auto">
                <a:xfrm>
                  <a:off x="2970616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59" name="Line 22"/>
                <p:cNvSpPr>
                  <a:spLocks noChangeShapeType="1"/>
                </p:cNvSpPr>
                <p:nvPr/>
              </p:nvSpPr>
              <p:spPr bwMode="auto">
                <a:xfrm>
                  <a:off x="3078495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60" name="Line 25"/>
                <p:cNvSpPr>
                  <a:spLocks noChangeShapeType="1"/>
                </p:cNvSpPr>
                <p:nvPr/>
              </p:nvSpPr>
              <p:spPr bwMode="auto">
                <a:xfrm>
                  <a:off x="3199216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61" name="Line 22"/>
                <p:cNvSpPr>
                  <a:spLocks noChangeShapeType="1"/>
                </p:cNvSpPr>
                <p:nvPr/>
              </p:nvSpPr>
              <p:spPr bwMode="auto">
                <a:xfrm>
                  <a:off x="3307095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62" name="Line 25"/>
                <p:cNvSpPr>
                  <a:spLocks noChangeShapeType="1"/>
                </p:cNvSpPr>
                <p:nvPr/>
              </p:nvSpPr>
              <p:spPr bwMode="auto">
                <a:xfrm>
                  <a:off x="3427816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63" name="Line 25"/>
                <p:cNvSpPr>
                  <a:spLocks noChangeShapeType="1"/>
                </p:cNvSpPr>
                <p:nvPr/>
              </p:nvSpPr>
              <p:spPr bwMode="auto">
                <a:xfrm>
                  <a:off x="3505200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64" name="Line 22"/>
                <p:cNvSpPr>
                  <a:spLocks noChangeShapeType="1"/>
                </p:cNvSpPr>
                <p:nvPr/>
              </p:nvSpPr>
              <p:spPr bwMode="auto">
                <a:xfrm>
                  <a:off x="3613079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65" name="Line 25"/>
                <p:cNvSpPr>
                  <a:spLocks noChangeShapeType="1"/>
                </p:cNvSpPr>
                <p:nvPr/>
              </p:nvSpPr>
              <p:spPr bwMode="auto">
                <a:xfrm>
                  <a:off x="3733800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66" name="Line 22"/>
                <p:cNvSpPr>
                  <a:spLocks noChangeShapeType="1"/>
                </p:cNvSpPr>
                <p:nvPr/>
              </p:nvSpPr>
              <p:spPr bwMode="auto">
                <a:xfrm>
                  <a:off x="3841679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67" name="Line 25"/>
                <p:cNvSpPr>
                  <a:spLocks noChangeShapeType="1"/>
                </p:cNvSpPr>
                <p:nvPr/>
              </p:nvSpPr>
              <p:spPr bwMode="auto">
                <a:xfrm>
                  <a:off x="3962400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68" name="Line 25"/>
                <p:cNvSpPr>
                  <a:spLocks noChangeShapeType="1"/>
                </p:cNvSpPr>
                <p:nvPr/>
              </p:nvSpPr>
              <p:spPr bwMode="auto">
                <a:xfrm>
                  <a:off x="4113616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69" name="Line 22"/>
                <p:cNvSpPr>
                  <a:spLocks noChangeShapeType="1"/>
                </p:cNvSpPr>
                <p:nvPr/>
              </p:nvSpPr>
              <p:spPr bwMode="auto">
                <a:xfrm>
                  <a:off x="4221495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70" name="Line 25"/>
                <p:cNvSpPr>
                  <a:spLocks noChangeShapeType="1"/>
                </p:cNvSpPr>
                <p:nvPr/>
              </p:nvSpPr>
              <p:spPr bwMode="auto">
                <a:xfrm>
                  <a:off x="4342216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71" name="Line 22"/>
                <p:cNvSpPr>
                  <a:spLocks noChangeShapeType="1"/>
                </p:cNvSpPr>
                <p:nvPr/>
              </p:nvSpPr>
              <p:spPr bwMode="auto">
                <a:xfrm>
                  <a:off x="4450095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72" name="Line 25"/>
                <p:cNvSpPr>
                  <a:spLocks noChangeShapeType="1"/>
                </p:cNvSpPr>
                <p:nvPr/>
              </p:nvSpPr>
              <p:spPr bwMode="auto">
                <a:xfrm>
                  <a:off x="4570816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73" name="Line 25"/>
                <p:cNvSpPr>
                  <a:spLocks noChangeShapeType="1"/>
                </p:cNvSpPr>
                <p:nvPr/>
              </p:nvSpPr>
              <p:spPr bwMode="auto">
                <a:xfrm>
                  <a:off x="2133600" y="1371600"/>
                  <a:ext cx="1184" cy="5742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74" name="Oval 180"/>
                <p:cNvSpPr>
                  <a:spLocks noChangeArrowheads="1"/>
                </p:cNvSpPr>
                <p:nvPr/>
              </p:nvSpPr>
              <p:spPr bwMode="auto">
                <a:xfrm>
                  <a:off x="2108340" y="1371600"/>
                  <a:ext cx="76201" cy="76201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275" name="Oval 180"/>
                <p:cNvSpPr>
                  <a:spLocks noChangeArrowheads="1"/>
                </p:cNvSpPr>
                <p:nvPr/>
              </p:nvSpPr>
              <p:spPr bwMode="auto">
                <a:xfrm>
                  <a:off x="2488620" y="1371600"/>
                  <a:ext cx="76201" cy="76201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276" name="Oval 180"/>
                <p:cNvSpPr>
                  <a:spLocks noChangeArrowheads="1"/>
                </p:cNvSpPr>
                <p:nvPr/>
              </p:nvSpPr>
              <p:spPr bwMode="auto">
                <a:xfrm>
                  <a:off x="2930232" y="1371600"/>
                  <a:ext cx="76201" cy="76201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277" name="Oval 180"/>
                <p:cNvSpPr>
                  <a:spLocks noChangeArrowheads="1"/>
                </p:cNvSpPr>
                <p:nvPr/>
              </p:nvSpPr>
              <p:spPr bwMode="auto">
                <a:xfrm>
                  <a:off x="3505200" y="1371600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278" name="Oval 180"/>
                <p:cNvSpPr>
                  <a:spLocks noChangeArrowheads="1"/>
                </p:cNvSpPr>
                <p:nvPr/>
              </p:nvSpPr>
              <p:spPr bwMode="auto">
                <a:xfrm>
                  <a:off x="4191000" y="1371600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279" name="Oval 180"/>
                <p:cNvSpPr>
                  <a:spLocks noChangeArrowheads="1"/>
                </p:cNvSpPr>
                <p:nvPr/>
              </p:nvSpPr>
              <p:spPr bwMode="auto">
                <a:xfrm>
                  <a:off x="4876800" y="1371600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280" name="Oval 180"/>
                <p:cNvSpPr>
                  <a:spLocks noChangeArrowheads="1"/>
                </p:cNvSpPr>
                <p:nvPr/>
              </p:nvSpPr>
              <p:spPr bwMode="auto">
                <a:xfrm>
                  <a:off x="5874323" y="1371600"/>
                  <a:ext cx="76201" cy="76201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281" name="Oval 180"/>
                <p:cNvSpPr>
                  <a:spLocks noChangeArrowheads="1"/>
                </p:cNvSpPr>
                <p:nvPr/>
              </p:nvSpPr>
              <p:spPr bwMode="auto">
                <a:xfrm>
                  <a:off x="6781800" y="1371600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282" name="Oval 180"/>
                <p:cNvSpPr>
                  <a:spLocks noChangeArrowheads="1"/>
                </p:cNvSpPr>
                <p:nvPr/>
              </p:nvSpPr>
              <p:spPr bwMode="auto">
                <a:xfrm>
                  <a:off x="8001000" y="1371600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</p:grpSp>
        </p:grpSp>
        <p:sp>
          <p:nvSpPr>
            <p:cNvPr id="213" name="Rectangle 212"/>
            <p:cNvSpPr/>
            <p:nvPr/>
          </p:nvSpPr>
          <p:spPr>
            <a:xfrm>
              <a:off x="6606540" y="3291039"/>
              <a:ext cx="45719" cy="1585761"/>
            </a:xfrm>
            <a:prstGeom prst="rect">
              <a:avLst/>
            </a:prstGeom>
            <a:solidFill>
              <a:schemeClr val="accent3"/>
            </a:solidFill>
            <a:ln w="254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Freeform 213"/>
            <p:cNvSpPr/>
            <p:nvPr/>
          </p:nvSpPr>
          <p:spPr>
            <a:xfrm>
              <a:off x="6629400" y="4800600"/>
              <a:ext cx="685800" cy="304800"/>
            </a:xfrm>
            <a:custGeom>
              <a:avLst/>
              <a:gdLst>
                <a:gd name="connsiteX0" fmla="*/ 0 w 734290"/>
                <a:gd name="connsiteY0" fmla="*/ 0 h 645226"/>
                <a:gd name="connsiteX1" fmla="*/ 106878 w 734290"/>
                <a:gd name="connsiteY1" fmla="*/ 320634 h 645226"/>
                <a:gd name="connsiteX2" fmla="*/ 641267 w 734290"/>
                <a:gd name="connsiteY2" fmla="*/ 332509 h 645226"/>
                <a:gd name="connsiteX3" fmla="*/ 665018 w 734290"/>
                <a:gd name="connsiteY3" fmla="*/ 629392 h 645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4290" h="645226">
                  <a:moveTo>
                    <a:pt x="0" y="0"/>
                  </a:moveTo>
                  <a:cubicBezTo>
                    <a:pt x="0" y="132608"/>
                    <a:pt x="0" y="265216"/>
                    <a:pt x="106878" y="320634"/>
                  </a:cubicBezTo>
                  <a:cubicBezTo>
                    <a:pt x="213756" y="376052"/>
                    <a:pt x="548244" y="281049"/>
                    <a:pt x="641267" y="332509"/>
                  </a:cubicBezTo>
                  <a:cubicBezTo>
                    <a:pt x="734290" y="383969"/>
                    <a:pt x="645226" y="645226"/>
                    <a:pt x="665018" y="629392"/>
                  </a:cubicBezTo>
                </a:path>
              </a:pathLst>
            </a:custGeom>
            <a:ln w="25400" cap="sq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50" name="Straight Arrow Connector 349"/>
          <p:cNvCxnSpPr/>
          <p:nvPr/>
        </p:nvCxnSpPr>
        <p:spPr>
          <a:xfrm rot="5400000">
            <a:off x="4191000" y="4724400"/>
            <a:ext cx="609600" cy="1588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Straight Arrow Connector 350"/>
          <p:cNvCxnSpPr/>
          <p:nvPr/>
        </p:nvCxnSpPr>
        <p:spPr>
          <a:xfrm rot="5400000">
            <a:off x="6325394" y="2971006"/>
            <a:ext cx="609600" cy="1588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7" name="TextBox 356"/>
          <p:cNvSpPr txBox="1"/>
          <p:nvPr/>
        </p:nvSpPr>
        <p:spPr>
          <a:xfrm>
            <a:off x="4800600" y="35814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Max Height Difference</a:t>
            </a:r>
          </a:p>
        </p:txBody>
      </p:sp>
      <p:cxnSp>
        <p:nvCxnSpPr>
          <p:cNvPr id="361" name="Shape 360"/>
          <p:cNvCxnSpPr>
            <a:stCxn id="357" idx="0"/>
          </p:cNvCxnSpPr>
          <p:nvPr/>
        </p:nvCxnSpPr>
        <p:spPr>
          <a:xfrm rot="5400000" flipH="1" flipV="1">
            <a:off x="5772150" y="2724150"/>
            <a:ext cx="609600" cy="1104900"/>
          </a:xfrm>
          <a:prstGeom prst="bentConnector2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3" name="Shape 362"/>
          <p:cNvCxnSpPr>
            <a:stCxn id="357" idx="2"/>
          </p:cNvCxnSpPr>
          <p:nvPr/>
        </p:nvCxnSpPr>
        <p:spPr>
          <a:xfrm rot="5400000">
            <a:off x="4799916" y="3999815"/>
            <a:ext cx="496669" cy="952500"/>
          </a:xfrm>
          <a:prstGeom prst="bentConnector2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09800" y="3124200"/>
            <a:ext cx="3951112" cy="381000"/>
            <a:chOff x="228600" y="5562600"/>
            <a:chExt cx="8686800" cy="914400"/>
          </a:xfrm>
        </p:grpSpPr>
        <p:grpSp>
          <p:nvGrpSpPr>
            <p:cNvPr id="5" name="Group 132"/>
            <p:cNvGrpSpPr/>
            <p:nvPr/>
          </p:nvGrpSpPr>
          <p:grpSpPr>
            <a:xfrm>
              <a:off x="228600" y="5562600"/>
              <a:ext cx="8686800" cy="914400"/>
              <a:chOff x="228600" y="5562600"/>
              <a:chExt cx="8686800" cy="914400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228600" y="5562600"/>
                <a:ext cx="8686800" cy="914400"/>
              </a:xfrm>
              <a:prstGeom prst="rect">
                <a:avLst/>
              </a:prstGeom>
              <a:ln w="28575">
                <a:solidFill>
                  <a:schemeClr val="tx2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 dirty="0"/>
              </a:p>
            </p:txBody>
          </p:sp>
          <p:grpSp>
            <p:nvGrpSpPr>
              <p:cNvPr id="28" name="Group 265"/>
              <p:cNvGrpSpPr/>
              <p:nvPr/>
            </p:nvGrpSpPr>
            <p:grpSpPr>
              <a:xfrm>
                <a:off x="417368" y="5633606"/>
                <a:ext cx="8307388" cy="95250"/>
                <a:chOff x="417368" y="5633606"/>
                <a:chExt cx="8307388" cy="95250"/>
              </a:xfrm>
            </p:grpSpPr>
            <p:sp>
              <p:nvSpPr>
                <p:cNvPr id="29" name="Line 13"/>
                <p:cNvSpPr>
                  <a:spLocks noChangeShapeType="1"/>
                </p:cNvSpPr>
                <p:nvPr/>
              </p:nvSpPr>
              <p:spPr bwMode="auto">
                <a:xfrm>
                  <a:off x="417368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0" name="Line 16"/>
                <p:cNvSpPr>
                  <a:spLocks noChangeShapeType="1"/>
                </p:cNvSpPr>
                <p:nvPr/>
              </p:nvSpPr>
              <p:spPr bwMode="auto">
                <a:xfrm>
                  <a:off x="579293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1" name="Line 19"/>
                <p:cNvSpPr>
                  <a:spLocks noChangeShapeType="1"/>
                </p:cNvSpPr>
                <p:nvPr/>
              </p:nvSpPr>
              <p:spPr bwMode="auto">
                <a:xfrm>
                  <a:off x="742806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2" name="Line 22"/>
                <p:cNvSpPr>
                  <a:spLocks noChangeShapeType="1"/>
                </p:cNvSpPr>
                <p:nvPr/>
              </p:nvSpPr>
              <p:spPr bwMode="auto">
                <a:xfrm>
                  <a:off x="914256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3" name="Line 25"/>
                <p:cNvSpPr>
                  <a:spLocks noChangeShapeType="1"/>
                </p:cNvSpPr>
                <p:nvPr/>
              </p:nvSpPr>
              <p:spPr bwMode="auto">
                <a:xfrm>
                  <a:off x="1076181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4" name="Line 28"/>
                <p:cNvSpPr>
                  <a:spLocks noChangeShapeType="1"/>
                </p:cNvSpPr>
                <p:nvPr/>
              </p:nvSpPr>
              <p:spPr bwMode="auto">
                <a:xfrm>
                  <a:off x="1238106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5" name="Line 31"/>
                <p:cNvSpPr>
                  <a:spLocks noChangeShapeType="1"/>
                </p:cNvSpPr>
                <p:nvPr/>
              </p:nvSpPr>
              <p:spPr bwMode="auto">
                <a:xfrm>
                  <a:off x="1409556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6" name="Line 34"/>
                <p:cNvSpPr>
                  <a:spLocks noChangeShapeType="1"/>
                </p:cNvSpPr>
                <p:nvPr/>
              </p:nvSpPr>
              <p:spPr bwMode="auto">
                <a:xfrm>
                  <a:off x="1571481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7" name="Line 37"/>
                <p:cNvSpPr>
                  <a:spLocks noChangeShapeType="1"/>
                </p:cNvSpPr>
                <p:nvPr/>
              </p:nvSpPr>
              <p:spPr bwMode="auto">
                <a:xfrm>
                  <a:off x="1742931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8" name="Line 40"/>
                <p:cNvSpPr>
                  <a:spLocks noChangeShapeType="1"/>
                </p:cNvSpPr>
                <p:nvPr/>
              </p:nvSpPr>
              <p:spPr bwMode="auto">
                <a:xfrm>
                  <a:off x="1904856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9" name="Line 43"/>
                <p:cNvSpPr>
                  <a:spLocks noChangeShapeType="1"/>
                </p:cNvSpPr>
                <p:nvPr/>
              </p:nvSpPr>
              <p:spPr bwMode="auto">
                <a:xfrm>
                  <a:off x="2066781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0" name="Line 46"/>
                <p:cNvSpPr>
                  <a:spLocks noChangeShapeType="1"/>
                </p:cNvSpPr>
                <p:nvPr/>
              </p:nvSpPr>
              <p:spPr bwMode="auto">
                <a:xfrm>
                  <a:off x="2238231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1" name="Line 49"/>
                <p:cNvSpPr>
                  <a:spLocks noChangeShapeType="1"/>
                </p:cNvSpPr>
                <p:nvPr/>
              </p:nvSpPr>
              <p:spPr bwMode="auto">
                <a:xfrm>
                  <a:off x="2400156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2" name="Line 52"/>
                <p:cNvSpPr>
                  <a:spLocks noChangeShapeType="1"/>
                </p:cNvSpPr>
                <p:nvPr/>
              </p:nvSpPr>
              <p:spPr bwMode="auto">
                <a:xfrm>
                  <a:off x="2562081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3" name="Line 55"/>
                <p:cNvSpPr>
                  <a:spLocks noChangeShapeType="1"/>
                </p:cNvSpPr>
                <p:nvPr/>
              </p:nvSpPr>
              <p:spPr bwMode="auto">
                <a:xfrm>
                  <a:off x="2733531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4" name="Line 58"/>
                <p:cNvSpPr>
                  <a:spLocks noChangeShapeType="1"/>
                </p:cNvSpPr>
                <p:nvPr/>
              </p:nvSpPr>
              <p:spPr bwMode="auto">
                <a:xfrm>
                  <a:off x="2895456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5" name="Line 61"/>
                <p:cNvSpPr>
                  <a:spLocks noChangeShapeType="1"/>
                </p:cNvSpPr>
                <p:nvPr/>
              </p:nvSpPr>
              <p:spPr bwMode="auto">
                <a:xfrm>
                  <a:off x="3068493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6" name="Line 64"/>
                <p:cNvSpPr>
                  <a:spLocks noChangeShapeType="1"/>
                </p:cNvSpPr>
                <p:nvPr/>
              </p:nvSpPr>
              <p:spPr bwMode="auto">
                <a:xfrm>
                  <a:off x="3230418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7" name="Line 67"/>
                <p:cNvSpPr>
                  <a:spLocks noChangeShapeType="1"/>
                </p:cNvSpPr>
                <p:nvPr/>
              </p:nvSpPr>
              <p:spPr bwMode="auto">
                <a:xfrm>
                  <a:off x="3392343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8" name="Line 70"/>
                <p:cNvSpPr>
                  <a:spLocks noChangeShapeType="1"/>
                </p:cNvSpPr>
                <p:nvPr/>
              </p:nvSpPr>
              <p:spPr bwMode="auto">
                <a:xfrm>
                  <a:off x="3563793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9" name="Line 73"/>
                <p:cNvSpPr>
                  <a:spLocks noChangeShapeType="1"/>
                </p:cNvSpPr>
                <p:nvPr/>
              </p:nvSpPr>
              <p:spPr bwMode="auto">
                <a:xfrm>
                  <a:off x="3725718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0" name="Line 76"/>
                <p:cNvSpPr>
                  <a:spLocks noChangeShapeType="1"/>
                </p:cNvSpPr>
                <p:nvPr/>
              </p:nvSpPr>
              <p:spPr bwMode="auto">
                <a:xfrm>
                  <a:off x="3887643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1" name="Line 79"/>
                <p:cNvSpPr>
                  <a:spLocks noChangeShapeType="1"/>
                </p:cNvSpPr>
                <p:nvPr/>
              </p:nvSpPr>
              <p:spPr bwMode="auto">
                <a:xfrm>
                  <a:off x="4059093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2" name="Line 82"/>
                <p:cNvSpPr>
                  <a:spLocks noChangeShapeType="1"/>
                </p:cNvSpPr>
                <p:nvPr/>
              </p:nvSpPr>
              <p:spPr bwMode="auto">
                <a:xfrm>
                  <a:off x="4221018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3" name="Line 85"/>
                <p:cNvSpPr>
                  <a:spLocks noChangeShapeType="1"/>
                </p:cNvSpPr>
                <p:nvPr/>
              </p:nvSpPr>
              <p:spPr bwMode="auto">
                <a:xfrm>
                  <a:off x="4392468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4" name="Line 88"/>
                <p:cNvSpPr>
                  <a:spLocks noChangeShapeType="1"/>
                </p:cNvSpPr>
                <p:nvPr/>
              </p:nvSpPr>
              <p:spPr bwMode="auto">
                <a:xfrm>
                  <a:off x="4554393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5" name="Line 91"/>
                <p:cNvSpPr>
                  <a:spLocks noChangeShapeType="1"/>
                </p:cNvSpPr>
                <p:nvPr/>
              </p:nvSpPr>
              <p:spPr bwMode="auto">
                <a:xfrm>
                  <a:off x="4716318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6" name="Line 94"/>
                <p:cNvSpPr>
                  <a:spLocks noChangeShapeType="1"/>
                </p:cNvSpPr>
                <p:nvPr/>
              </p:nvSpPr>
              <p:spPr bwMode="auto">
                <a:xfrm>
                  <a:off x="4887768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7" name="Line 97"/>
                <p:cNvSpPr>
                  <a:spLocks noChangeShapeType="1"/>
                </p:cNvSpPr>
                <p:nvPr/>
              </p:nvSpPr>
              <p:spPr bwMode="auto">
                <a:xfrm>
                  <a:off x="5049693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8" name="Line 100"/>
                <p:cNvSpPr>
                  <a:spLocks noChangeShapeType="1"/>
                </p:cNvSpPr>
                <p:nvPr/>
              </p:nvSpPr>
              <p:spPr bwMode="auto">
                <a:xfrm>
                  <a:off x="5221143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9" name="Line 103"/>
                <p:cNvSpPr>
                  <a:spLocks noChangeShapeType="1"/>
                </p:cNvSpPr>
                <p:nvPr/>
              </p:nvSpPr>
              <p:spPr bwMode="auto">
                <a:xfrm>
                  <a:off x="5384655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0" name="Line 106"/>
                <p:cNvSpPr>
                  <a:spLocks noChangeShapeType="1"/>
                </p:cNvSpPr>
                <p:nvPr/>
              </p:nvSpPr>
              <p:spPr bwMode="auto">
                <a:xfrm>
                  <a:off x="5546581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1" name="Line 109"/>
                <p:cNvSpPr>
                  <a:spLocks noChangeShapeType="1"/>
                </p:cNvSpPr>
                <p:nvPr/>
              </p:nvSpPr>
              <p:spPr bwMode="auto">
                <a:xfrm>
                  <a:off x="5718031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2" name="Line 112"/>
                <p:cNvSpPr>
                  <a:spLocks noChangeShapeType="1"/>
                </p:cNvSpPr>
                <p:nvPr/>
              </p:nvSpPr>
              <p:spPr bwMode="auto">
                <a:xfrm>
                  <a:off x="5879956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3" name="Line 115"/>
                <p:cNvSpPr>
                  <a:spLocks noChangeShapeType="1"/>
                </p:cNvSpPr>
                <p:nvPr/>
              </p:nvSpPr>
              <p:spPr bwMode="auto">
                <a:xfrm>
                  <a:off x="6041881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4" name="Line 118"/>
                <p:cNvSpPr>
                  <a:spLocks noChangeShapeType="1"/>
                </p:cNvSpPr>
                <p:nvPr/>
              </p:nvSpPr>
              <p:spPr bwMode="auto">
                <a:xfrm>
                  <a:off x="6213331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5" name="Line 121"/>
                <p:cNvSpPr>
                  <a:spLocks noChangeShapeType="1"/>
                </p:cNvSpPr>
                <p:nvPr/>
              </p:nvSpPr>
              <p:spPr bwMode="auto">
                <a:xfrm>
                  <a:off x="6375256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6" name="Line 124"/>
                <p:cNvSpPr>
                  <a:spLocks noChangeShapeType="1"/>
                </p:cNvSpPr>
                <p:nvPr/>
              </p:nvSpPr>
              <p:spPr bwMode="auto">
                <a:xfrm>
                  <a:off x="6546706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7" name="Line 127"/>
                <p:cNvSpPr>
                  <a:spLocks noChangeShapeType="1"/>
                </p:cNvSpPr>
                <p:nvPr/>
              </p:nvSpPr>
              <p:spPr bwMode="auto">
                <a:xfrm>
                  <a:off x="6708631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8" name="Line 130"/>
                <p:cNvSpPr>
                  <a:spLocks noChangeShapeType="1"/>
                </p:cNvSpPr>
                <p:nvPr/>
              </p:nvSpPr>
              <p:spPr bwMode="auto">
                <a:xfrm>
                  <a:off x="6870556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9" name="Line 133"/>
                <p:cNvSpPr>
                  <a:spLocks noChangeShapeType="1"/>
                </p:cNvSpPr>
                <p:nvPr/>
              </p:nvSpPr>
              <p:spPr bwMode="auto">
                <a:xfrm>
                  <a:off x="7042006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0" name="Line 136"/>
                <p:cNvSpPr>
                  <a:spLocks noChangeShapeType="1"/>
                </p:cNvSpPr>
                <p:nvPr/>
              </p:nvSpPr>
              <p:spPr bwMode="auto">
                <a:xfrm>
                  <a:off x="7203931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1" name="Line 139"/>
                <p:cNvSpPr>
                  <a:spLocks noChangeShapeType="1"/>
                </p:cNvSpPr>
                <p:nvPr/>
              </p:nvSpPr>
              <p:spPr bwMode="auto">
                <a:xfrm>
                  <a:off x="7365856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2" name="Line 142"/>
                <p:cNvSpPr>
                  <a:spLocks noChangeShapeType="1"/>
                </p:cNvSpPr>
                <p:nvPr/>
              </p:nvSpPr>
              <p:spPr bwMode="auto">
                <a:xfrm>
                  <a:off x="7537306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3" name="Line 145"/>
                <p:cNvSpPr>
                  <a:spLocks noChangeShapeType="1"/>
                </p:cNvSpPr>
                <p:nvPr/>
              </p:nvSpPr>
              <p:spPr bwMode="auto">
                <a:xfrm>
                  <a:off x="7699231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4" name="Line 148"/>
                <p:cNvSpPr>
                  <a:spLocks noChangeShapeType="1"/>
                </p:cNvSpPr>
                <p:nvPr/>
              </p:nvSpPr>
              <p:spPr bwMode="auto">
                <a:xfrm>
                  <a:off x="7872268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5" name="Line 151"/>
                <p:cNvSpPr>
                  <a:spLocks noChangeShapeType="1"/>
                </p:cNvSpPr>
                <p:nvPr/>
              </p:nvSpPr>
              <p:spPr bwMode="auto">
                <a:xfrm>
                  <a:off x="8034193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6" name="Line 154"/>
                <p:cNvSpPr>
                  <a:spLocks noChangeShapeType="1"/>
                </p:cNvSpPr>
                <p:nvPr/>
              </p:nvSpPr>
              <p:spPr bwMode="auto">
                <a:xfrm>
                  <a:off x="8196118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7" name="Line 157"/>
                <p:cNvSpPr>
                  <a:spLocks noChangeShapeType="1"/>
                </p:cNvSpPr>
                <p:nvPr/>
              </p:nvSpPr>
              <p:spPr bwMode="auto">
                <a:xfrm>
                  <a:off x="8367568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8" name="Line 160"/>
                <p:cNvSpPr>
                  <a:spLocks noChangeShapeType="1"/>
                </p:cNvSpPr>
                <p:nvPr/>
              </p:nvSpPr>
              <p:spPr bwMode="auto">
                <a:xfrm>
                  <a:off x="8529493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9" name="Line 163"/>
                <p:cNvSpPr>
                  <a:spLocks noChangeShapeType="1"/>
                </p:cNvSpPr>
                <p:nvPr/>
              </p:nvSpPr>
              <p:spPr bwMode="auto">
                <a:xfrm>
                  <a:off x="8700943" y="5633606"/>
                  <a:ext cx="1588" cy="57150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80" name="Line 166"/>
                <p:cNvSpPr>
                  <a:spLocks noChangeShapeType="1"/>
                </p:cNvSpPr>
                <p:nvPr/>
              </p:nvSpPr>
              <p:spPr bwMode="auto">
                <a:xfrm>
                  <a:off x="8643793" y="5690756"/>
                  <a:ext cx="57150" cy="1588"/>
                </a:xfrm>
                <a:prstGeom prst="line">
                  <a:avLst/>
                </a:prstGeom>
                <a:noFill/>
                <a:ln w="6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81" name="Oval 176"/>
                <p:cNvSpPr>
                  <a:spLocks noChangeArrowheads="1"/>
                </p:cNvSpPr>
                <p:nvPr/>
              </p:nvSpPr>
              <p:spPr bwMode="auto">
                <a:xfrm>
                  <a:off x="461818" y="5652656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82" name="Oval 178"/>
                <p:cNvSpPr>
                  <a:spLocks noChangeArrowheads="1"/>
                </p:cNvSpPr>
                <p:nvPr/>
              </p:nvSpPr>
              <p:spPr bwMode="auto">
                <a:xfrm>
                  <a:off x="1123806" y="5652656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83" name="Oval 179"/>
                <p:cNvSpPr>
                  <a:spLocks noChangeArrowheads="1"/>
                </p:cNvSpPr>
                <p:nvPr/>
              </p:nvSpPr>
              <p:spPr bwMode="auto">
                <a:xfrm>
                  <a:off x="1703243" y="5652656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84" name="Oval 180"/>
                <p:cNvSpPr>
                  <a:spLocks noChangeArrowheads="1"/>
                </p:cNvSpPr>
                <p:nvPr/>
              </p:nvSpPr>
              <p:spPr bwMode="auto">
                <a:xfrm>
                  <a:off x="2447781" y="5652656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85" name="Oval 181"/>
                <p:cNvSpPr>
                  <a:spLocks noChangeArrowheads="1"/>
                </p:cNvSpPr>
                <p:nvPr/>
              </p:nvSpPr>
              <p:spPr bwMode="auto">
                <a:xfrm>
                  <a:off x="3355831" y="5652656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86" name="Oval 182"/>
                <p:cNvSpPr>
                  <a:spLocks noChangeArrowheads="1"/>
                </p:cNvSpPr>
                <p:nvPr/>
              </p:nvSpPr>
              <p:spPr bwMode="auto">
                <a:xfrm>
                  <a:off x="4430568" y="5652656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87" name="Oval 183"/>
                <p:cNvSpPr>
                  <a:spLocks noChangeArrowheads="1"/>
                </p:cNvSpPr>
                <p:nvPr/>
              </p:nvSpPr>
              <p:spPr bwMode="auto">
                <a:xfrm>
                  <a:off x="5671993" y="5652656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88" name="Oval 184"/>
                <p:cNvSpPr>
                  <a:spLocks noChangeArrowheads="1"/>
                </p:cNvSpPr>
                <p:nvPr/>
              </p:nvSpPr>
              <p:spPr bwMode="auto">
                <a:xfrm>
                  <a:off x="7076931" y="5652656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89" name="Oval 185"/>
                <p:cNvSpPr>
                  <a:spLocks noChangeArrowheads="1"/>
                </p:cNvSpPr>
                <p:nvPr/>
              </p:nvSpPr>
              <p:spPr bwMode="auto">
                <a:xfrm>
                  <a:off x="8648556" y="5652656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 w="36" cap="rnd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</p:grpSp>
        </p:grpSp>
        <p:grpSp>
          <p:nvGrpSpPr>
            <p:cNvPr id="6" name="Group 130"/>
            <p:cNvGrpSpPr/>
            <p:nvPr/>
          </p:nvGrpSpPr>
          <p:grpSpPr>
            <a:xfrm>
              <a:off x="304800" y="5715000"/>
              <a:ext cx="8467886" cy="611933"/>
              <a:chOff x="304800" y="5715000"/>
              <a:chExt cx="8467886" cy="611933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8214469" y="5717309"/>
                <a:ext cx="558217" cy="2954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/>
                  <a:t>100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8302212" y="6031469"/>
                <a:ext cx="462133" cy="2954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/>
                  <a:t>25</a:t>
                </a:r>
              </a:p>
            </p:txBody>
          </p:sp>
          <p:grpSp>
            <p:nvGrpSpPr>
              <p:cNvPr id="9" name="Group 129"/>
              <p:cNvGrpSpPr/>
              <p:nvPr/>
            </p:nvGrpSpPr>
            <p:grpSpPr>
              <a:xfrm>
                <a:off x="304800" y="5715000"/>
                <a:ext cx="7209085" cy="611933"/>
                <a:chOff x="304800" y="5715000"/>
                <a:chExt cx="7209085" cy="611933"/>
              </a:xfrm>
            </p:grpSpPr>
            <p:sp>
              <p:nvSpPr>
                <p:cNvPr id="10" name="TextBox 9"/>
                <p:cNvSpPr txBox="1"/>
                <p:nvPr/>
              </p:nvSpPr>
              <p:spPr>
                <a:xfrm>
                  <a:off x="304800" y="5715000"/>
                  <a:ext cx="462133" cy="2954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20</a:t>
                  </a:r>
                  <a:endParaRPr lang="en-US" sz="1000" dirty="0"/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563418" y="5717308"/>
                  <a:ext cx="29046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  </a:t>
                  </a:r>
                  <a:endParaRPr lang="en-US" sz="1800" dirty="0"/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969816" y="5717308"/>
                  <a:ext cx="462133" cy="2954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30</a:t>
                  </a:r>
                  <a:endParaRPr lang="en-US" sz="1000" dirty="0"/>
                </a:p>
              </p:txBody>
            </p:sp>
            <p:sp>
              <p:nvSpPr>
                <p:cNvPr id="13" name="TextBox 12"/>
                <p:cNvSpPr txBox="1"/>
                <p:nvPr/>
              </p:nvSpPr>
              <p:spPr>
                <a:xfrm>
                  <a:off x="1542470" y="5717308"/>
                  <a:ext cx="462133" cy="2954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40</a:t>
                  </a:r>
                  <a:endParaRPr lang="en-US" sz="1000" dirty="0"/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2272143" y="5717308"/>
                  <a:ext cx="462133" cy="2954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50</a:t>
                  </a:r>
                  <a:endParaRPr lang="en-US" sz="1000" dirty="0"/>
                </a:p>
              </p:txBody>
            </p:sp>
            <p:sp>
              <p:nvSpPr>
                <p:cNvPr id="15" name="TextBox 14"/>
                <p:cNvSpPr txBox="1"/>
                <p:nvPr/>
              </p:nvSpPr>
              <p:spPr>
                <a:xfrm>
                  <a:off x="3177307" y="5717308"/>
                  <a:ext cx="462133" cy="2954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60</a:t>
                  </a:r>
                  <a:endParaRPr lang="en-US" sz="1000" dirty="0"/>
                </a:p>
              </p:txBody>
            </p:sp>
            <p:sp>
              <p:nvSpPr>
                <p:cNvPr id="16" name="TextBox 15"/>
                <p:cNvSpPr txBox="1"/>
                <p:nvPr/>
              </p:nvSpPr>
              <p:spPr>
                <a:xfrm>
                  <a:off x="4313380" y="5717308"/>
                  <a:ext cx="462133" cy="2954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70</a:t>
                  </a:r>
                  <a:endParaRPr lang="en-US" sz="1000" dirty="0"/>
                </a:p>
              </p:txBody>
            </p:sp>
            <p:sp>
              <p:nvSpPr>
                <p:cNvPr id="17" name="TextBox 16"/>
                <p:cNvSpPr txBox="1"/>
                <p:nvPr/>
              </p:nvSpPr>
              <p:spPr>
                <a:xfrm>
                  <a:off x="5514107" y="5717308"/>
                  <a:ext cx="462133" cy="2954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80</a:t>
                  </a:r>
                  <a:endParaRPr lang="en-US" sz="1000" dirty="0"/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6908798" y="5717308"/>
                  <a:ext cx="462134" cy="2954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90</a:t>
                  </a: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304800" y="6029160"/>
                  <a:ext cx="366053" cy="2954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5</a:t>
                  </a:r>
                  <a:endParaRPr lang="en-US" sz="1000" dirty="0"/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969816" y="6031468"/>
                  <a:ext cx="509003" cy="2954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7.5</a:t>
                  </a:r>
                  <a:endParaRPr lang="en-US" sz="1000" dirty="0"/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1542470" y="6031468"/>
                  <a:ext cx="462133" cy="2954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10</a:t>
                  </a:r>
                  <a:endParaRPr lang="en-US" sz="1000" dirty="0"/>
                </a:p>
              </p:txBody>
            </p:sp>
            <p:sp>
              <p:nvSpPr>
                <p:cNvPr id="22" name="TextBox 21"/>
                <p:cNvSpPr txBox="1"/>
                <p:nvPr/>
              </p:nvSpPr>
              <p:spPr>
                <a:xfrm>
                  <a:off x="2272143" y="6031468"/>
                  <a:ext cx="605087" cy="2954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12.5</a:t>
                  </a:r>
                  <a:endParaRPr lang="en-US" sz="1000" dirty="0"/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3177307" y="6031468"/>
                  <a:ext cx="462133" cy="2954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15</a:t>
                  </a:r>
                  <a:endParaRPr lang="en-US" sz="1000" dirty="0"/>
                </a:p>
              </p:txBody>
            </p:sp>
            <p:sp>
              <p:nvSpPr>
                <p:cNvPr id="24" name="TextBox 23"/>
                <p:cNvSpPr txBox="1"/>
                <p:nvPr/>
              </p:nvSpPr>
              <p:spPr>
                <a:xfrm>
                  <a:off x="4313380" y="6031468"/>
                  <a:ext cx="605087" cy="2954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17.5</a:t>
                  </a:r>
                  <a:endParaRPr lang="en-US" sz="1000" dirty="0"/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5514107" y="6031468"/>
                  <a:ext cx="462133" cy="2954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20</a:t>
                  </a:r>
                  <a:endParaRPr lang="en-US" sz="1000" dirty="0"/>
                </a:p>
              </p:txBody>
            </p:sp>
            <p:sp>
              <p:nvSpPr>
                <p:cNvPr id="26" name="TextBox 25"/>
                <p:cNvSpPr txBox="1"/>
                <p:nvPr/>
              </p:nvSpPr>
              <p:spPr>
                <a:xfrm>
                  <a:off x="6908798" y="6031468"/>
                  <a:ext cx="605087" cy="2954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 smtClean="0"/>
                    <a:t>22.5</a:t>
                  </a:r>
                </a:p>
              </p:txBody>
            </p:sp>
          </p:grp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43000" y="3048000"/>
            <a:ext cx="6477000" cy="819581"/>
            <a:chOff x="1828800" y="1009228"/>
            <a:chExt cx="6477000" cy="819581"/>
          </a:xfrm>
        </p:grpSpPr>
        <p:grpSp>
          <p:nvGrpSpPr>
            <p:cNvPr id="5" name="Group 139"/>
            <p:cNvGrpSpPr/>
            <p:nvPr/>
          </p:nvGrpSpPr>
          <p:grpSpPr>
            <a:xfrm>
              <a:off x="1828800" y="1009204"/>
              <a:ext cx="6477000" cy="819577"/>
              <a:chOff x="227672" y="5562585"/>
              <a:chExt cx="8687728" cy="914412"/>
            </a:xfrm>
          </p:grpSpPr>
          <p:grpSp>
            <p:nvGrpSpPr>
              <p:cNvPr id="33" name="Group 132"/>
              <p:cNvGrpSpPr/>
              <p:nvPr/>
            </p:nvGrpSpPr>
            <p:grpSpPr>
              <a:xfrm>
                <a:off x="228598" y="5562585"/>
                <a:ext cx="8686800" cy="914398"/>
                <a:chOff x="228598" y="5562585"/>
                <a:chExt cx="8686800" cy="914398"/>
              </a:xfrm>
            </p:grpSpPr>
            <p:sp>
              <p:nvSpPr>
                <p:cNvPr id="54" name="Rectangle 53"/>
                <p:cNvSpPr/>
                <p:nvPr/>
              </p:nvSpPr>
              <p:spPr>
                <a:xfrm>
                  <a:off x="228598" y="5562585"/>
                  <a:ext cx="8686800" cy="914398"/>
                </a:xfrm>
                <a:prstGeom prst="rect">
                  <a:avLst/>
                </a:prstGeom>
                <a:ln w="28575">
                  <a:solidFill>
                    <a:schemeClr val="tx2"/>
                  </a:solidFill>
                </a:ln>
                <a:effectLst/>
                <a:scene3d>
                  <a:camera prst="orthographicFront"/>
                  <a:lightRig rig="threePt" dir="t"/>
                </a:scene3d>
                <a:sp3d>
                  <a:bevelT prst="relaxedInset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/>
                </a:p>
              </p:txBody>
            </p:sp>
            <p:grpSp>
              <p:nvGrpSpPr>
                <p:cNvPr id="55" name="Group 265"/>
                <p:cNvGrpSpPr/>
                <p:nvPr/>
              </p:nvGrpSpPr>
              <p:grpSpPr>
                <a:xfrm>
                  <a:off x="742805" y="5960489"/>
                  <a:ext cx="7959726" cy="57152"/>
                  <a:chOff x="742805" y="5960489"/>
                  <a:chExt cx="7959726" cy="57152"/>
                </a:xfrm>
              </p:grpSpPr>
              <p:sp>
                <p:nvSpPr>
                  <p:cNvPr id="56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742805" y="5960491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57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914255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58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1076180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59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1238104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60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1409554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61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1571480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62" name="Line 82"/>
                  <p:cNvSpPr>
                    <a:spLocks noChangeShapeType="1"/>
                  </p:cNvSpPr>
                  <p:nvPr/>
                </p:nvSpPr>
                <p:spPr bwMode="auto">
                  <a:xfrm>
                    <a:off x="4112525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63" name="Line 85"/>
                  <p:cNvSpPr>
                    <a:spLocks noChangeShapeType="1"/>
                  </p:cNvSpPr>
                  <p:nvPr/>
                </p:nvSpPr>
                <p:spPr bwMode="auto">
                  <a:xfrm>
                    <a:off x="4283973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64" name="Line 88"/>
                  <p:cNvSpPr>
                    <a:spLocks noChangeShapeType="1"/>
                  </p:cNvSpPr>
                  <p:nvPr/>
                </p:nvSpPr>
                <p:spPr bwMode="auto">
                  <a:xfrm>
                    <a:off x="4445899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65" name="Line 91"/>
                  <p:cNvSpPr>
                    <a:spLocks noChangeShapeType="1"/>
                  </p:cNvSpPr>
                  <p:nvPr/>
                </p:nvSpPr>
                <p:spPr bwMode="auto">
                  <a:xfrm>
                    <a:off x="4607824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66" name="Line 94"/>
                  <p:cNvSpPr>
                    <a:spLocks noChangeShapeType="1"/>
                  </p:cNvSpPr>
                  <p:nvPr/>
                </p:nvSpPr>
                <p:spPr bwMode="auto">
                  <a:xfrm>
                    <a:off x="4779274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67" name="Line 97"/>
                  <p:cNvSpPr>
                    <a:spLocks noChangeShapeType="1"/>
                  </p:cNvSpPr>
                  <p:nvPr/>
                </p:nvSpPr>
                <p:spPr bwMode="auto">
                  <a:xfrm>
                    <a:off x="4941199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68" name="Line 100"/>
                  <p:cNvSpPr>
                    <a:spLocks noChangeShapeType="1"/>
                  </p:cNvSpPr>
                  <p:nvPr/>
                </p:nvSpPr>
                <p:spPr bwMode="auto">
                  <a:xfrm>
                    <a:off x="5134610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69" name="Line 103"/>
                  <p:cNvSpPr>
                    <a:spLocks noChangeShapeType="1"/>
                  </p:cNvSpPr>
                  <p:nvPr/>
                </p:nvSpPr>
                <p:spPr bwMode="auto">
                  <a:xfrm>
                    <a:off x="5298122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70" name="Line 106"/>
                  <p:cNvSpPr>
                    <a:spLocks noChangeShapeType="1"/>
                  </p:cNvSpPr>
                  <p:nvPr/>
                </p:nvSpPr>
                <p:spPr bwMode="auto">
                  <a:xfrm>
                    <a:off x="5460048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71" name="Line 109"/>
                  <p:cNvSpPr>
                    <a:spLocks noChangeShapeType="1"/>
                  </p:cNvSpPr>
                  <p:nvPr/>
                </p:nvSpPr>
                <p:spPr bwMode="auto">
                  <a:xfrm>
                    <a:off x="5631498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72" name="Line 112"/>
                  <p:cNvSpPr>
                    <a:spLocks noChangeShapeType="1"/>
                  </p:cNvSpPr>
                  <p:nvPr/>
                </p:nvSpPr>
                <p:spPr bwMode="auto">
                  <a:xfrm>
                    <a:off x="5793423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73" name="Line 115"/>
                  <p:cNvSpPr>
                    <a:spLocks noChangeShapeType="1"/>
                  </p:cNvSpPr>
                  <p:nvPr/>
                </p:nvSpPr>
                <p:spPr bwMode="auto">
                  <a:xfrm>
                    <a:off x="5955349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74" name="Line 118"/>
                  <p:cNvSpPr>
                    <a:spLocks noChangeShapeType="1"/>
                  </p:cNvSpPr>
                  <p:nvPr/>
                </p:nvSpPr>
                <p:spPr bwMode="auto">
                  <a:xfrm>
                    <a:off x="6126799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75" name="Line 121"/>
                  <p:cNvSpPr>
                    <a:spLocks noChangeShapeType="1"/>
                  </p:cNvSpPr>
                  <p:nvPr/>
                </p:nvSpPr>
                <p:spPr bwMode="auto">
                  <a:xfrm>
                    <a:off x="6288723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76" name="Line 124"/>
                  <p:cNvSpPr>
                    <a:spLocks noChangeShapeType="1"/>
                  </p:cNvSpPr>
                  <p:nvPr/>
                </p:nvSpPr>
                <p:spPr bwMode="auto">
                  <a:xfrm>
                    <a:off x="6460173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77" name="Line 127"/>
                  <p:cNvSpPr>
                    <a:spLocks noChangeShapeType="1"/>
                  </p:cNvSpPr>
                  <p:nvPr/>
                </p:nvSpPr>
                <p:spPr bwMode="auto">
                  <a:xfrm>
                    <a:off x="6622099" y="5960489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78" name="Line 130"/>
                  <p:cNvSpPr>
                    <a:spLocks noChangeShapeType="1"/>
                  </p:cNvSpPr>
                  <p:nvPr/>
                </p:nvSpPr>
                <p:spPr bwMode="auto">
                  <a:xfrm>
                    <a:off x="6784023" y="5960489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79" name="Line 133"/>
                  <p:cNvSpPr>
                    <a:spLocks noChangeShapeType="1"/>
                  </p:cNvSpPr>
                  <p:nvPr/>
                </p:nvSpPr>
                <p:spPr bwMode="auto">
                  <a:xfrm>
                    <a:off x="6955473" y="5960489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0" name="Line 136"/>
                  <p:cNvSpPr>
                    <a:spLocks noChangeShapeType="1"/>
                  </p:cNvSpPr>
                  <p:nvPr/>
                </p:nvSpPr>
                <p:spPr bwMode="auto">
                  <a:xfrm>
                    <a:off x="7117398" y="5960489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1" name="Line 139"/>
                  <p:cNvSpPr>
                    <a:spLocks noChangeShapeType="1"/>
                  </p:cNvSpPr>
                  <p:nvPr/>
                </p:nvSpPr>
                <p:spPr bwMode="auto">
                  <a:xfrm>
                    <a:off x="7279324" y="5960489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2" name="Line 142"/>
                  <p:cNvSpPr>
                    <a:spLocks noChangeShapeType="1"/>
                  </p:cNvSpPr>
                  <p:nvPr/>
                </p:nvSpPr>
                <p:spPr bwMode="auto">
                  <a:xfrm>
                    <a:off x="7450774" y="5960489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3" name="Line 145"/>
                  <p:cNvSpPr>
                    <a:spLocks noChangeShapeType="1"/>
                  </p:cNvSpPr>
                  <p:nvPr/>
                </p:nvSpPr>
                <p:spPr bwMode="auto">
                  <a:xfrm>
                    <a:off x="7659899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4" name="Line 148"/>
                  <p:cNvSpPr>
                    <a:spLocks noChangeShapeType="1"/>
                  </p:cNvSpPr>
                  <p:nvPr/>
                </p:nvSpPr>
                <p:spPr bwMode="auto">
                  <a:xfrm>
                    <a:off x="7832936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5" name="Line 151"/>
                  <p:cNvSpPr>
                    <a:spLocks noChangeShapeType="1"/>
                  </p:cNvSpPr>
                  <p:nvPr/>
                </p:nvSpPr>
                <p:spPr bwMode="auto">
                  <a:xfrm>
                    <a:off x="7994862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6" name="Line 154"/>
                  <p:cNvSpPr>
                    <a:spLocks noChangeShapeType="1"/>
                  </p:cNvSpPr>
                  <p:nvPr/>
                </p:nvSpPr>
                <p:spPr bwMode="auto">
                  <a:xfrm>
                    <a:off x="8196118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7" name="Line 157"/>
                  <p:cNvSpPr>
                    <a:spLocks noChangeShapeType="1"/>
                  </p:cNvSpPr>
                  <p:nvPr/>
                </p:nvSpPr>
                <p:spPr bwMode="auto">
                  <a:xfrm>
                    <a:off x="8367569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8" name="Line 160"/>
                  <p:cNvSpPr>
                    <a:spLocks noChangeShapeType="1"/>
                  </p:cNvSpPr>
                  <p:nvPr/>
                </p:nvSpPr>
                <p:spPr bwMode="auto">
                  <a:xfrm>
                    <a:off x="8529493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9" name="Line 163"/>
                  <p:cNvSpPr>
                    <a:spLocks noChangeShapeType="1"/>
                  </p:cNvSpPr>
                  <p:nvPr/>
                </p:nvSpPr>
                <p:spPr bwMode="auto">
                  <a:xfrm>
                    <a:off x="8700943" y="5960490"/>
                    <a:ext cx="1588" cy="57150"/>
                  </a:xfrm>
                  <a:prstGeom prst="line">
                    <a:avLst/>
                  </a:prstGeom>
                  <a:noFill/>
                  <a:ln w="6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34" name="Group 130"/>
              <p:cNvGrpSpPr/>
              <p:nvPr/>
            </p:nvGrpSpPr>
            <p:grpSpPr>
              <a:xfrm>
                <a:off x="227672" y="5589152"/>
                <a:ext cx="8687728" cy="887845"/>
                <a:chOff x="227672" y="5589152"/>
                <a:chExt cx="8687728" cy="887845"/>
              </a:xfrm>
            </p:grpSpPr>
            <p:sp>
              <p:nvSpPr>
                <p:cNvPr id="35" name="TextBox 34"/>
                <p:cNvSpPr txBox="1"/>
                <p:nvPr/>
              </p:nvSpPr>
              <p:spPr>
                <a:xfrm>
                  <a:off x="8302150" y="5589154"/>
                  <a:ext cx="613250" cy="3777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 smtClean="0"/>
                    <a:t>25</a:t>
                  </a:r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>
                <a:xfrm>
                  <a:off x="8199940" y="6051903"/>
                  <a:ext cx="715460" cy="3777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 smtClean="0"/>
                    <a:t>100</a:t>
                  </a:r>
                </a:p>
              </p:txBody>
            </p:sp>
            <p:grpSp>
              <p:nvGrpSpPr>
                <p:cNvPr id="37" name="Group 129"/>
                <p:cNvGrpSpPr/>
                <p:nvPr/>
              </p:nvGrpSpPr>
              <p:grpSpPr>
                <a:xfrm>
                  <a:off x="227672" y="5589152"/>
                  <a:ext cx="7359016" cy="887845"/>
                  <a:chOff x="227672" y="5589152"/>
                  <a:chExt cx="7359016" cy="887845"/>
                </a:xfrm>
              </p:grpSpPr>
              <p:sp>
                <p:nvSpPr>
                  <p:cNvPr id="38" name="TextBox 37"/>
                  <p:cNvSpPr txBox="1"/>
                  <p:nvPr/>
                </p:nvSpPr>
                <p:spPr>
                  <a:xfrm>
                    <a:off x="227672" y="5589152"/>
                    <a:ext cx="408834" cy="377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600" dirty="0" smtClean="0"/>
                      <a:t>5</a:t>
                    </a:r>
                    <a:endParaRPr lang="en-US" sz="1600" dirty="0"/>
                  </a:p>
                </p:txBody>
              </p:sp>
              <p:sp>
                <p:nvSpPr>
                  <p:cNvPr id="39" name="TextBox 38"/>
                  <p:cNvSpPr txBox="1"/>
                  <p:nvPr/>
                </p:nvSpPr>
                <p:spPr>
                  <a:xfrm>
                    <a:off x="738714" y="5589163"/>
                    <a:ext cx="613251" cy="377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600" dirty="0" smtClean="0"/>
                      <a:t>7.5</a:t>
                    </a:r>
                    <a:endParaRPr lang="en-US" sz="1600" dirty="0"/>
                  </a:p>
                </p:txBody>
              </p:sp>
              <p:sp>
                <p:nvSpPr>
                  <p:cNvPr id="40" name="TextBox 39"/>
                  <p:cNvSpPr txBox="1"/>
                  <p:nvPr/>
                </p:nvSpPr>
                <p:spPr>
                  <a:xfrm>
                    <a:off x="1454174" y="5589159"/>
                    <a:ext cx="612324" cy="377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600" dirty="0" smtClean="0"/>
                      <a:t>10</a:t>
                    </a:r>
                  </a:p>
                </p:txBody>
              </p:sp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2169634" y="5589156"/>
                    <a:ext cx="817668" cy="377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600" dirty="0" smtClean="0"/>
                      <a:t>12.5</a:t>
                    </a:r>
                  </a:p>
                </p:txBody>
              </p:sp>
              <p:sp>
                <p:nvSpPr>
                  <p:cNvPr id="42" name="TextBox 41"/>
                  <p:cNvSpPr txBox="1"/>
                  <p:nvPr/>
                </p:nvSpPr>
                <p:spPr>
                  <a:xfrm>
                    <a:off x="3192647" y="5589163"/>
                    <a:ext cx="714533" cy="377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600" dirty="0" smtClean="0"/>
                      <a:t>15</a:t>
                    </a:r>
                  </a:p>
                </p:txBody>
              </p:sp>
              <p:sp>
                <p:nvSpPr>
                  <p:cNvPr id="43" name="TextBox 42"/>
                  <p:cNvSpPr txBox="1"/>
                  <p:nvPr/>
                </p:nvSpPr>
                <p:spPr>
                  <a:xfrm>
                    <a:off x="4009388" y="5589162"/>
                    <a:ext cx="919877" cy="377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600" dirty="0" smtClean="0"/>
                      <a:t>17.5</a:t>
                    </a:r>
                  </a:p>
                </p:txBody>
              </p:sp>
              <p:sp>
                <p:nvSpPr>
                  <p:cNvPr id="44" name="TextBox 43"/>
                  <p:cNvSpPr txBox="1"/>
                  <p:nvPr/>
                </p:nvSpPr>
                <p:spPr>
                  <a:xfrm>
                    <a:off x="5338099" y="5589163"/>
                    <a:ext cx="527214" cy="37772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600" dirty="0" smtClean="0"/>
                      <a:t>20</a:t>
                    </a:r>
                    <a:endParaRPr lang="en-US" sz="1600" dirty="0"/>
                  </a:p>
                </p:txBody>
              </p:sp>
              <p:sp>
                <p:nvSpPr>
                  <p:cNvPr id="45" name="TextBox 44"/>
                  <p:cNvSpPr txBox="1"/>
                  <p:nvPr/>
                </p:nvSpPr>
                <p:spPr>
                  <a:xfrm>
                    <a:off x="6564602" y="5589163"/>
                    <a:ext cx="817668" cy="377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600" dirty="0" smtClean="0"/>
                      <a:t>22.5</a:t>
                    </a:r>
                  </a:p>
                </p:txBody>
              </p:sp>
              <p:sp>
                <p:nvSpPr>
                  <p:cNvPr id="46" name="TextBox 45"/>
                  <p:cNvSpPr txBox="1"/>
                  <p:nvPr/>
                </p:nvSpPr>
                <p:spPr>
                  <a:xfrm>
                    <a:off x="227672" y="6098528"/>
                    <a:ext cx="537050" cy="37845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600" dirty="0" smtClean="0"/>
                      <a:t>20</a:t>
                    </a:r>
                    <a:endParaRPr lang="en-US" sz="1600" dirty="0"/>
                  </a:p>
                </p:txBody>
              </p:sp>
              <p:sp>
                <p:nvSpPr>
                  <p:cNvPr id="47" name="TextBox 46"/>
                  <p:cNvSpPr txBox="1"/>
                  <p:nvPr/>
                </p:nvSpPr>
                <p:spPr>
                  <a:xfrm>
                    <a:off x="738715" y="6099264"/>
                    <a:ext cx="816742" cy="377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600" dirty="0" smtClean="0"/>
                      <a:t>30</a:t>
                    </a:r>
                  </a:p>
                </p:txBody>
              </p:sp>
              <p:sp>
                <p:nvSpPr>
                  <p:cNvPr id="48" name="TextBox 47"/>
                  <p:cNvSpPr txBox="1"/>
                  <p:nvPr/>
                </p:nvSpPr>
                <p:spPr>
                  <a:xfrm>
                    <a:off x="1454174" y="6098537"/>
                    <a:ext cx="729373" cy="377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600" dirty="0" smtClean="0"/>
                      <a:t>40</a:t>
                    </a:r>
                  </a:p>
                </p:txBody>
              </p:sp>
              <p:sp>
                <p:nvSpPr>
                  <p:cNvPr id="49" name="TextBox 48"/>
                  <p:cNvSpPr txBox="1"/>
                  <p:nvPr/>
                </p:nvSpPr>
                <p:spPr>
                  <a:xfrm>
                    <a:off x="2271844" y="6099263"/>
                    <a:ext cx="715459" cy="377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600" dirty="0" smtClean="0"/>
                      <a:t>50</a:t>
                    </a:r>
                  </a:p>
                </p:txBody>
              </p:sp>
              <p:sp>
                <p:nvSpPr>
                  <p:cNvPr id="50" name="TextBox 49"/>
                  <p:cNvSpPr txBox="1"/>
                  <p:nvPr/>
                </p:nvSpPr>
                <p:spPr>
                  <a:xfrm>
                    <a:off x="3192646" y="6099270"/>
                    <a:ext cx="816741" cy="377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600" dirty="0" smtClean="0"/>
                      <a:t>60</a:t>
                    </a:r>
                  </a:p>
                </p:txBody>
              </p:sp>
              <p:sp>
                <p:nvSpPr>
                  <p:cNvPr id="51" name="TextBox 50"/>
                  <p:cNvSpPr txBox="1"/>
                  <p:nvPr/>
                </p:nvSpPr>
                <p:spPr>
                  <a:xfrm>
                    <a:off x="4111597" y="6099259"/>
                    <a:ext cx="820303" cy="377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600" dirty="0" smtClean="0"/>
                      <a:t>70</a:t>
                    </a:r>
                  </a:p>
                </p:txBody>
              </p:sp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5338099" y="6098541"/>
                    <a:ext cx="641663" cy="377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600" dirty="0" smtClean="0"/>
                      <a:t>80</a:t>
                    </a:r>
                  </a:p>
                </p:txBody>
              </p:sp>
              <p:sp>
                <p:nvSpPr>
                  <p:cNvPr id="53" name="TextBox 52"/>
                  <p:cNvSpPr txBox="1"/>
                  <p:nvPr/>
                </p:nvSpPr>
                <p:spPr>
                  <a:xfrm>
                    <a:off x="6704380" y="6099259"/>
                    <a:ext cx="882308" cy="377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600" dirty="0" smtClean="0"/>
                      <a:t>90</a:t>
                    </a:r>
                  </a:p>
                </p:txBody>
              </p:sp>
            </p:grpSp>
          </p:grpSp>
        </p:grpSp>
        <p:sp>
          <p:nvSpPr>
            <p:cNvPr id="6" name="Line 22"/>
            <p:cNvSpPr>
              <a:spLocks noChangeShapeType="1"/>
            </p:cNvSpPr>
            <p:nvPr/>
          </p:nvSpPr>
          <p:spPr bwMode="auto">
            <a:xfrm>
              <a:off x="1905000" y="1371600"/>
              <a:ext cx="1184" cy="5742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Line 25"/>
            <p:cNvSpPr>
              <a:spLocks noChangeShapeType="1"/>
            </p:cNvSpPr>
            <p:nvPr/>
          </p:nvSpPr>
          <p:spPr bwMode="auto">
            <a:xfrm>
              <a:off x="2025721" y="1371600"/>
              <a:ext cx="1184" cy="5742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Line 25"/>
            <p:cNvSpPr>
              <a:spLocks noChangeShapeType="1"/>
            </p:cNvSpPr>
            <p:nvPr/>
          </p:nvSpPr>
          <p:spPr bwMode="auto">
            <a:xfrm>
              <a:off x="2970616" y="1371600"/>
              <a:ext cx="1184" cy="5742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Line 22"/>
            <p:cNvSpPr>
              <a:spLocks noChangeShapeType="1"/>
            </p:cNvSpPr>
            <p:nvPr/>
          </p:nvSpPr>
          <p:spPr bwMode="auto">
            <a:xfrm>
              <a:off x="3078495" y="1371600"/>
              <a:ext cx="1184" cy="5742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Line 25"/>
            <p:cNvSpPr>
              <a:spLocks noChangeShapeType="1"/>
            </p:cNvSpPr>
            <p:nvPr/>
          </p:nvSpPr>
          <p:spPr bwMode="auto">
            <a:xfrm>
              <a:off x="3199216" y="1371600"/>
              <a:ext cx="1184" cy="5742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3307095" y="1371600"/>
              <a:ext cx="1184" cy="5742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Line 25"/>
            <p:cNvSpPr>
              <a:spLocks noChangeShapeType="1"/>
            </p:cNvSpPr>
            <p:nvPr/>
          </p:nvSpPr>
          <p:spPr bwMode="auto">
            <a:xfrm>
              <a:off x="3427816" y="1371600"/>
              <a:ext cx="1184" cy="5742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Line 25"/>
            <p:cNvSpPr>
              <a:spLocks noChangeShapeType="1"/>
            </p:cNvSpPr>
            <p:nvPr/>
          </p:nvSpPr>
          <p:spPr bwMode="auto">
            <a:xfrm>
              <a:off x="3505200" y="1371600"/>
              <a:ext cx="1184" cy="5742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Line 22"/>
            <p:cNvSpPr>
              <a:spLocks noChangeShapeType="1"/>
            </p:cNvSpPr>
            <p:nvPr/>
          </p:nvSpPr>
          <p:spPr bwMode="auto">
            <a:xfrm>
              <a:off x="3613079" y="1371600"/>
              <a:ext cx="1184" cy="5742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Line 25"/>
            <p:cNvSpPr>
              <a:spLocks noChangeShapeType="1"/>
            </p:cNvSpPr>
            <p:nvPr/>
          </p:nvSpPr>
          <p:spPr bwMode="auto">
            <a:xfrm>
              <a:off x="3733800" y="1371600"/>
              <a:ext cx="1184" cy="5742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Line 22"/>
            <p:cNvSpPr>
              <a:spLocks noChangeShapeType="1"/>
            </p:cNvSpPr>
            <p:nvPr/>
          </p:nvSpPr>
          <p:spPr bwMode="auto">
            <a:xfrm>
              <a:off x="3841679" y="1371600"/>
              <a:ext cx="1184" cy="5742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Line 25"/>
            <p:cNvSpPr>
              <a:spLocks noChangeShapeType="1"/>
            </p:cNvSpPr>
            <p:nvPr/>
          </p:nvSpPr>
          <p:spPr bwMode="auto">
            <a:xfrm>
              <a:off x="3962400" y="1371600"/>
              <a:ext cx="1184" cy="5742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Line 25"/>
            <p:cNvSpPr>
              <a:spLocks noChangeShapeType="1"/>
            </p:cNvSpPr>
            <p:nvPr/>
          </p:nvSpPr>
          <p:spPr bwMode="auto">
            <a:xfrm>
              <a:off x="4113616" y="1371600"/>
              <a:ext cx="1184" cy="5742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Line 22"/>
            <p:cNvSpPr>
              <a:spLocks noChangeShapeType="1"/>
            </p:cNvSpPr>
            <p:nvPr/>
          </p:nvSpPr>
          <p:spPr bwMode="auto">
            <a:xfrm>
              <a:off x="4221495" y="1371600"/>
              <a:ext cx="1184" cy="5742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Line 25"/>
            <p:cNvSpPr>
              <a:spLocks noChangeShapeType="1"/>
            </p:cNvSpPr>
            <p:nvPr/>
          </p:nvSpPr>
          <p:spPr bwMode="auto">
            <a:xfrm>
              <a:off x="4342216" y="1371600"/>
              <a:ext cx="1184" cy="5742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Line 22"/>
            <p:cNvSpPr>
              <a:spLocks noChangeShapeType="1"/>
            </p:cNvSpPr>
            <p:nvPr/>
          </p:nvSpPr>
          <p:spPr bwMode="auto">
            <a:xfrm>
              <a:off x="4450095" y="1371600"/>
              <a:ext cx="1184" cy="5742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Line 25"/>
            <p:cNvSpPr>
              <a:spLocks noChangeShapeType="1"/>
            </p:cNvSpPr>
            <p:nvPr/>
          </p:nvSpPr>
          <p:spPr bwMode="auto">
            <a:xfrm>
              <a:off x="4570816" y="1371600"/>
              <a:ext cx="1184" cy="5742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Line 25"/>
            <p:cNvSpPr>
              <a:spLocks noChangeShapeType="1"/>
            </p:cNvSpPr>
            <p:nvPr/>
          </p:nvSpPr>
          <p:spPr bwMode="auto">
            <a:xfrm>
              <a:off x="2133600" y="1371600"/>
              <a:ext cx="1184" cy="5742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Oval 180"/>
            <p:cNvSpPr>
              <a:spLocks noChangeArrowheads="1"/>
            </p:cNvSpPr>
            <p:nvPr/>
          </p:nvSpPr>
          <p:spPr bwMode="auto">
            <a:xfrm>
              <a:off x="1981200" y="1371600"/>
              <a:ext cx="76200" cy="76200"/>
            </a:xfrm>
            <a:prstGeom prst="ellipse">
              <a:avLst/>
            </a:prstGeom>
            <a:solidFill>
              <a:srgbClr val="FF0000"/>
            </a:solidFill>
            <a:ln w="36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5" name="Oval 180"/>
            <p:cNvSpPr>
              <a:spLocks noChangeArrowheads="1"/>
            </p:cNvSpPr>
            <p:nvPr/>
          </p:nvSpPr>
          <p:spPr bwMode="auto">
            <a:xfrm>
              <a:off x="2362200" y="1371600"/>
              <a:ext cx="76200" cy="76200"/>
            </a:xfrm>
            <a:prstGeom prst="ellipse">
              <a:avLst/>
            </a:prstGeom>
            <a:solidFill>
              <a:srgbClr val="FF0000"/>
            </a:solidFill>
            <a:ln w="36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6" name="Oval 180"/>
            <p:cNvSpPr>
              <a:spLocks noChangeArrowheads="1"/>
            </p:cNvSpPr>
            <p:nvPr/>
          </p:nvSpPr>
          <p:spPr bwMode="auto">
            <a:xfrm>
              <a:off x="2895600" y="1371600"/>
              <a:ext cx="76200" cy="76200"/>
            </a:xfrm>
            <a:prstGeom prst="ellipse">
              <a:avLst/>
            </a:prstGeom>
            <a:solidFill>
              <a:srgbClr val="FF0000"/>
            </a:solidFill>
            <a:ln w="36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7" name="Oval 180"/>
            <p:cNvSpPr>
              <a:spLocks noChangeArrowheads="1"/>
            </p:cNvSpPr>
            <p:nvPr/>
          </p:nvSpPr>
          <p:spPr bwMode="auto">
            <a:xfrm>
              <a:off x="3505200" y="1371600"/>
              <a:ext cx="76200" cy="76200"/>
            </a:xfrm>
            <a:prstGeom prst="ellipse">
              <a:avLst/>
            </a:prstGeom>
            <a:solidFill>
              <a:srgbClr val="FF0000"/>
            </a:solidFill>
            <a:ln w="36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8" name="Oval 180"/>
            <p:cNvSpPr>
              <a:spLocks noChangeArrowheads="1"/>
            </p:cNvSpPr>
            <p:nvPr/>
          </p:nvSpPr>
          <p:spPr bwMode="auto">
            <a:xfrm>
              <a:off x="4191000" y="1371600"/>
              <a:ext cx="76200" cy="76200"/>
            </a:xfrm>
            <a:prstGeom prst="ellipse">
              <a:avLst/>
            </a:prstGeom>
            <a:solidFill>
              <a:srgbClr val="FF0000"/>
            </a:solidFill>
            <a:ln w="36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9" name="Oval 180"/>
            <p:cNvSpPr>
              <a:spLocks noChangeArrowheads="1"/>
            </p:cNvSpPr>
            <p:nvPr/>
          </p:nvSpPr>
          <p:spPr bwMode="auto">
            <a:xfrm>
              <a:off x="4876800" y="1371600"/>
              <a:ext cx="76200" cy="76200"/>
            </a:xfrm>
            <a:prstGeom prst="ellipse">
              <a:avLst/>
            </a:prstGeom>
            <a:solidFill>
              <a:srgbClr val="FF0000"/>
            </a:solidFill>
            <a:ln w="36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30" name="Oval 180"/>
            <p:cNvSpPr>
              <a:spLocks noChangeArrowheads="1"/>
            </p:cNvSpPr>
            <p:nvPr/>
          </p:nvSpPr>
          <p:spPr bwMode="auto">
            <a:xfrm>
              <a:off x="5791200" y="1371600"/>
              <a:ext cx="76200" cy="76200"/>
            </a:xfrm>
            <a:prstGeom prst="ellipse">
              <a:avLst/>
            </a:prstGeom>
            <a:solidFill>
              <a:srgbClr val="FF0000"/>
            </a:solidFill>
            <a:ln w="36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31" name="Oval 180"/>
            <p:cNvSpPr>
              <a:spLocks noChangeArrowheads="1"/>
            </p:cNvSpPr>
            <p:nvPr/>
          </p:nvSpPr>
          <p:spPr bwMode="auto">
            <a:xfrm>
              <a:off x="6781800" y="1371600"/>
              <a:ext cx="76200" cy="76200"/>
            </a:xfrm>
            <a:prstGeom prst="ellipse">
              <a:avLst/>
            </a:prstGeom>
            <a:solidFill>
              <a:srgbClr val="FF0000"/>
            </a:solidFill>
            <a:ln w="36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32" name="Oval 180"/>
            <p:cNvSpPr>
              <a:spLocks noChangeArrowheads="1"/>
            </p:cNvSpPr>
            <p:nvPr/>
          </p:nvSpPr>
          <p:spPr bwMode="auto">
            <a:xfrm>
              <a:off x="8001000" y="1371600"/>
              <a:ext cx="76200" cy="76200"/>
            </a:xfrm>
            <a:prstGeom prst="ellipse">
              <a:avLst/>
            </a:prstGeom>
            <a:solidFill>
              <a:srgbClr val="FF0000"/>
            </a:solidFill>
            <a:ln w="36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5012</TotalTime>
  <Words>161</Words>
  <Application>Microsoft Office PowerPoint</Application>
  <PresentationFormat>On-screen Show (4:3)</PresentationFormat>
  <Paragraphs>125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Akta</dc:creator>
  <cp:lastModifiedBy>Akta</cp:lastModifiedBy>
  <cp:revision>45</cp:revision>
  <dcterms:created xsi:type="dcterms:W3CDTF">2009-11-30T23:00:09Z</dcterms:created>
  <dcterms:modified xsi:type="dcterms:W3CDTF">2010-05-16T18:13:52Z</dcterms:modified>
</cp:coreProperties>
</file>