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57" r:id="rId7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69FF"/>
    <a:srgbClr val="F1434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2" autoAdjust="0"/>
    <p:restoredTop sz="69203" autoAdjust="0"/>
  </p:normalViewPr>
  <p:slideViewPr>
    <p:cSldViewPr snapToGrid="0">
      <p:cViewPr varScale="1">
        <p:scale>
          <a:sx n="53" d="100"/>
          <a:sy n="53" d="100"/>
        </p:scale>
        <p:origin x="-18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90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7.wmf"/><Relationship Id="rId2" Type="http://schemas.openxmlformats.org/officeDocument/2006/relationships/image" Target="../media/image23.wmf"/><Relationship Id="rId1" Type="http://schemas.openxmlformats.org/officeDocument/2006/relationships/image" Target="../media/image17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0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fld id="{48F05E01-914A-418E-812D-6C6AFA0A55B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fld id="{68131A24-38D8-4CC5-9E6E-A126B09286E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F8AB35-CBED-4C25-8C2C-1F82BC0B8696}" type="slidenum">
              <a:rPr lang="en-US"/>
              <a:pPr/>
              <a:t>1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FCA0F3-F77C-4FC1-853E-7243557B9133}" type="slidenum">
              <a:rPr lang="en-US"/>
              <a:pPr/>
              <a:t>2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3931CD-3811-4C94-9068-66D23E0F3B1A}" type="slidenum">
              <a:rPr lang="en-US"/>
              <a:pPr/>
              <a:t>3</a:t>
            </a:fld>
            <a:endParaRPr lang="en-US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DBB029-4E45-4DD3-9EF2-C121E6BCF3EA}" type="slidenum">
              <a:rPr lang="en-US"/>
              <a:pPr/>
              <a:t>4</a:t>
            </a:fld>
            <a:endParaRPr lang="en-US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135A89-F65A-4731-9632-C445CE277A1E}" type="slidenum">
              <a:rPr lang="en-US"/>
              <a:pPr/>
              <a:t>5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e.cornell.edu/faculty/info.cfm?abbrev=faculty&amp;shorttitle=bio&amp;netid=mw24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ceeserver.cee.cornell.edu/mw24/Default.ht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cornell.edu/" TargetMode="External"/><Relationship Id="rId5" Type="http://schemas.openxmlformats.org/officeDocument/2006/relationships/hyperlink" Target="http://www.cee.cornell.edu/index.cfm" TargetMode="Externa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0" y="3200400"/>
            <a:ext cx="9131300" cy="1143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0" y="3409950"/>
            <a:ext cx="9131300" cy="381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dt" sz="quarter" idx="2"/>
          </p:nvPr>
        </p:nvSpPr>
        <p:spPr>
          <a:xfrm>
            <a:off x="1212850" y="62325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3651250" y="623252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80250" y="62325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BD1A636-7E37-4EAB-95F7-9A5D943009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609600" y="6451600"/>
            <a:ext cx="3276600" cy="3810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>
                <a:hlinkClick r:id="rId2"/>
              </a:rPr>
              <a:t>Monroe L. Weber-Shirk </a:t>
            </a:r>
            <a:endParaRPr lang="en-US" sz="2000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1117600" y="15208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131" name="Picture 11" descr="mw24 phot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61075"/>
            <a:ext cx="542925" cy="796925"/>
          </a:xfrm>
          <a:prstGeom prst="rect">
            <a:avLst/>
          </a:prstGeom>
          <a:noFill/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-485775" y="29575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568700" y="6156325"/>
            <a:ext cx="3124200" cy="7016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000">
                <a:hlinkClick r:id="rId5"/>
              </a:rPr>
              <a:t>S</a:t>
            </a:r>
            <a:r>
              <a:rPr lang="en-US" sz="1400">
                <a:hlinkClick r:id="rId5"/>
              </a:rPr>
              <a:t>chool of </a:t>
            </a:r>
            <a:r>
              <a:rPr lang="en-US" sz="2000">
                <a:hlinkClick r:id="rId5"/>
              </a:rPr>
              <a:t>Civil </a:t>
            </a:r>
            <a:r>
              <a:rPr lang="en-US" sz="1400">
                <a:hlinkClick r:id="rId5"/>
              </a:rPr>
              <a:t>and</a:t>
            </a:r>
            <a:r>
              <a:rPr lang="en-US" sz="2000">
                <a:hlinkClick r:id="rId5"/>
              </a:rPr>
              <a:t> Environmental Engineering</a:t>
            </a:r>
            <a:endParaRPr lang="en-US" sz="2000"/>
          </a:p>
        </p:txBody>
      </p:sp>
      <p:pic>
        <p:nvPicPr>
          <p:cNvPr id="5134" name="Picture 14" descr="culogo_web_60red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38925" y="6134100"/>
            <a:ext cx="2505075" cy="7239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A6548E-EFB0-42FC-873A-AC791A893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0AA61-0401-4317-8389-7DD83DFA73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304800"/>
            <a:ext cx="77724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B081E52-71EA-4E57-8407-382B560E53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79BC0-511B-4CFC-9826-67DEDC2355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8881C-DF4E-42B1-8F79-BE94BBDBE0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702A8-1066-4838-80BE-2730EB43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264D9-4964-426E-9878-7879DDECF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D3787F-6F85-40D3-ADBA-556FACFB0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3D85D-F9A0-4F0D-8D42-A96CBF0C0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DA6F5-7930-453F-A98A-214042573E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8900E-90ED-4055-96D0-B350CC15C9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0" y="1524000"/>
            <a:ext cx="9131300" cy="1143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0" y="1733550"/>
            <a:ext cx="9131300" cy="381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fol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fld id="{5B081E52-71EA-4E57-8407-382B560E53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5.bin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3.bin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Relationship Id="rId9" Type="http://schemas.openxmlformats.org/officeDocument/2006/relationships/oleObject" Target="../embeddings/oleObject2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endParaRPr lang="en-US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2128838"/>
          </a:xfrm>
        </p:spPr>
        <p:txBody>
          <a:bodyPr/>
          <a:lstStyle/>
          <a:p>
            <a:endParaRPr lang="en-US" sz="2800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962580" y="693738"/>
            <a:ext cx="3352200" cy="646331"/>
          </a:xfrm>
          <a:prstGeom prst="rect">
            <a:avLst/>
          </a:prstGeom>
          <a:noFill/>
          <a:ln w="12700" algn="ctr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 smtClean="0"/>
              <a:t>Expansion losses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5" name="Comment 7"/>
          <p:cNvSpPr>
            <a:spLocks noChangeArrowheads="1"/>
          </p:cNvSpPr>
          <p:nvPr/>
        </p:nvSpPr>
        <p:spPr bwMode="auto">
          <a:xfrm>
            <a:off x="5994400" y="3368675"/>
            <a:ext cx="14732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 sz="3200">
                <a:solidFill>
                  <a:schemeClr val="folHlink"/>
                </a:solidFill>
              </a:rPr>
              <a:t>greater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/>
        </p:spPr>
        <p:txBody>
          <a:bodyPr lIns="90488" tIns="44450" rIns="90488" bIns="44450" anchor="b"/>
          <a:lstStyle/>
          <a:p>
            <a:r>
              <a:rPr lang="en-US"/>
              <a:t>Head Loss: Minor Losses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899400" cy="4572000"/>
          </a:xfrm>
          <a:noFill/>
          <a:ln/>
        </p:spPr>
        <p:txBody>
          <a:bodyPr lIns="90488" tIns="44450" rIns="90488" bIns="44450"/>
          <a:lstStyle/>
          <a:p>
            <a:pPr>
              <a:lnSpc>
                <a:spcPct val="90000"/>
              </a:lnSpc>
            </a:pPr>
            <a:r>
              <a:rPr lang="en-US"/>
              <a:t>Head (or energy) loss due to:</a:t>
            </a:r>
            <a:br>
              <a:rPr lang="en-US"/>
            </a:br>
            <a:r>
              <a:rPr lang="en-US"/>
              <a:t>outlets, inlets, bends, elbows, valves, pipe size changes</a:t>
            </a:r>
          </a:p>
          <a:p>
            <a:pPr>
              <a:lnSpc>
                <a:spcPct val="90000"/>
              </a:lnSpc>
            </a:pPr>
            <a:r>
              <a:rPr lang="en-US"/>
              <a:t>Losses due to expansions are ________ than losses due to contractions</a:t>
            </a:r>
          </a:p>
          <a:p>
            <a:pPr>
              <a:lnSpc>
                <a:spcPct val="90000"/>
              </a:lnSpc>
            </a:pPr>
            <a:r>
              <a:rPr lang="en-US"/>
              <a:t>Losses can be minimized by gradual transitions</a:t>
            </a:r>
          </a:p>
          <a:p>
            <a:pPr>
              <a:lnSpc>
                <a:spcPct val="90000"/>
              </a:lnSpc>
            </a:pPr>
            <a:r>
              <a:rPr lang="en-US"/>
              <a:t>Losses are expressed in the form</a:t>
            </a:r>
            <a:br>
              <a:rPr lang="en-US"/>
            </a:br>
            <a:r>
              <a:rPr lang="en-US"/>
              <a:t>where </a:t>
            </a:r>
            <a:r>
              <a:rPr lang="en-US" i="1"/>
              <a:t>K</a:t>
            </a:r>
            <a:r>
              <a:rPr lang="en-US" i="1" baseline="-25000"/>
              <a:t>L</a:t>
            </a:r>
            <a:r>
              <a:rPr lang="en-US"/>
              <a:t> is the loss coefficient</a:t>
            </a:r>
          </a:p>
        </p:txBody>
      </p:sp>
      <p:graphicFrame>
        <p:nvGraphicFramePr>
          <p:cNvPr id="78854" name="Object 6"/>
          <p:cNvGraphicFramePr>
            <a:graphicFrameLocks noChangeAspect="1"/>
          </p:cNvGraphicFramePr>
          <p:nvPr/>
        </p:nvGraphicFramePr>
        <p:xfrm>
          <a:off x="6626225" y="5181600"/>
          <a:ext cx="1866900" cy="828675"/>
        </p:xfrm>
        <a:graphic>
          <a:graphicData uri="http://schemas.openxmlformats.org/presentationml/2006/ole">
            <p:oleObj spid="_x0000_s2050" name="Equation" r:id="rId4" imgW="1422360" imgH="825480" progId="">
              <p:embed/>
            </p:oleObj>
          </a:graphicData>
        </a:graphic>
      </p:graphicFrame>
      <p:graphicFrame>
        <p:nvGraphicFramePr>
          <p:cNvPr id="78857" name="Object 9"/>
          <p:cNvGraphicFramePr>
            <a:graphicFrameLocks noChangeAspect="1"/>
          </p:cNvGraphicFramePr>
          <p:nvPr/>
        </p:nvGraphicFramePr>
        <p:xfrm>
          <a:off x="-17463" y="0"/>
          <a:ext cx="9180513" cy="903288"/>
        </p:xfrm>
        <a:graphic>
          <a:graphicData uri="http://schemas.openxmlformats.org/presentationml/2006/ole">
            <p:oleObj spid="_x0000_s2051" name="Equation" r:id="rId5" imgW="6438600" imgH="825480" progId="">
              <p:embed/>
            </p:oleObj>
          </a:graphicData>
        </a:graphic>
      </p:graphicFrame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5445125" y="3938588"/>
            <a:ext cx="3305175" cy="4572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</a:rPr>
              <a:t>When V</a:t>
            </a:r>
            <a:r>
              <a:rPr lang="en-US" sz="2400">
                <a:solidFill>
                  <a:schemeClr val="folHlink"/>
                </a:solidFill>
                <a:sym typeface="Euclid Symbol" pitchFamily="18" charset="2"/>
              </a:rPr>
              <a:t></a:t>
            </a:r>
            <a:r>
              <a:rPr lang="en-US" sz="2400" i="1">
                <a:solidFill>
                  <a:schemeClr val="folHlink"/>
                </a:solidFill>
              </a:rPr>
              <a:t>, </a:t>
            </a:r>
            <a:r>
              <a:rPr lang="en-US" sz="2400">
                <a:solidFill>
                  <a:schemeClr val="folHlink"/>
                </a:solidFill>
              </a:rPr>
              <a:t>KE </a:t>
            </a:r>
            <a:r>
              <a:rPr lang="en-US" sz="2400">
                <a:solidFill>
                  <a:schemeClr val="folHlink"/>
                </a:solidFill>
                <a:sym typeface="Euclid Symbol" pitchFamily="18" charset="2"/>
              </a:rPr>
              <a:t></a:t>
            </a:r>
            <a:r>
              <a:rPr lang="en-US" sz="2400">
                <a:solidFill>
                  <a:schemeClr val="folHlink"/>
                </a:solidFill>
              </a:rPr>
              <a:t> thermal</a:t>
            </a:r>
          </a:p>
        </p:txBody>
      </p:sp>
      <p:sp>
        <p:nvSpPr>
          <p:cNvPr id="78859" name="Line 11"/>
          <p:cNvSpPr>
            <a:spLocks noChangeShapeType="1"/>
          </p:cNvSpPr>
          <p:nvPr/>
        </p:nvSpPr>
        <p:spPr bwMode="auto">
          <a:xfrm>
            <a:off x="5537200" y="4292600"/>
            <a:ext cx="3251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 autoUpdateAnimBg="0"/>
      <p:bldP spid="78858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91" name="Comment 19"/>
          <p:cNvSpPr>
            <a:spLocks noChangeArrowheads="1"/>
          </p:cNvSpPr>
          <p:nvPr/>
        </p:nvSpPr>
        <p:spPr bwMode="auto">
          <a:xfrm>
            <a:off x="7010400" y="4651375"/>
            <a:ext cx="15748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>
                <a:solidFill>
                  <a:schemeClr val="folHlink"/>
                </a:solidFill>
              </a:rPr>
              <a:t>z</a:t>
            </a:r>
            <a:r>
              <a:rPr lang="en-US" baseline="-25000">
                <a:solidFill>
                  <a:schemeClr val="folHlink"/>
                </a:solidFill>
              </a:rPr>
              <a:t>in</a:t>
            </a:r>
            <a:r>
              <a:rPr lang="en-US">
                <a:solidFill>
                  <a:schemeClr val="folHlink"/>
                </a:solidFill>
              </a:rPr>
              <a:t> = z</a:t>
            </a:r>
            <a:r>
              <a:rPr lang="en-US" baseline="-25000">
                <a:solidFill>
                  <a:schemeClr val="folHlink"/>
                </a:solidFill>
              </a:rPr>
              <a:t>out</a:t>
            </a:r>
            <a:endParaRPr lang="en-US">
              <a:solidFill>
                <a:schemeClr val="folHlink"/>
              </a:solidFill>
            </a:endParaRPr>
          </a:p>
        </p:txBody>
      </p:sp>
      <p:sp>
        <p:nvSpPr>
          <p:cNvPr id="79897" name="Comment 25"/>
          <p:cNvSpPr>
            <a:spLocks noChangeArrowheads="1"/>
          </p:cNvSpPr>
          <p:nvPr/>
        </p:nvSpPr>
        <p:spPr bwMode="auto">
          <a:xfrm>
            <a:off x="4241800" y="5553075"/>
            <a:ext cx="30226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>
                <a:solidFill>
                  <a:schemeClr val="folHlink"/>
                </a:solidFill>
              </a:rPr>
              <a:t>Relate </a:t>
            </a:r>
            <a:r>
              <a:rPr lang="en-US" i="1">
                <a:solidFill>
                  <a:schemeClr val="folHlink"/>
                </a:solidFill>
              </a:rPr>
              <a:t>V</a:t>
            </a:r>
            <a:r>
              <a:rPr lang="en-US" i="1" baseline="-25000">
                <a:solidFill>
                  <a:schemeClr val="folHlink"/>
                </a:solidFill>
              </a:rPr>
              <a:t>in</a:t>
            </a:r>
            <a:r>
              <a:rPr lang="en-US" i="1">
                <a:solidFill>
                  <a:schemeClr val="folHlink"/>
                </a:solidFill>
              </a:rPr>
              <a:t> and V</a:t>
            </a:r>
            <a:r>
              <a:rPr lang="en-US" i="1" baseline="-25000">
                <a:solidFill>
                  <a:schemeClr val="folHlink"/>
                </a:solidFill>
              </a:rPr>
              <a:t>out</a:t>
            </a:r>
            <a:r>
              <a:rPr lang="en-US">
                <a:solidFill>
                  <a:schemeClr val="folHlink"/>
                </a:solidFill>
              </a:rPr>
              <a:t>?</a:t>
            </a: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" y="228600"/>
            <a:ext cx="8934450" cy="1143000"/>
          </a:xfrm>
          <a:noFill/>
          <a:ln/>
          <a:effectLst/>
        </p:spPr>
        <p:txBody>
          <a:bodyPr lIns="90488" tIns="44450" rIns="90488" bIns="44450" anchor="b"/>
          <a:lstStyle/>
          <a:p>
            <a:r>
              <a:rPr lang="en-US"/>
              <a:t>Head Loss due to Sudden Expansion:</a:t>
            </a:r>
            <a:br>
              <a:rPr lang="en-US"/>
            </a:br>
            <a:r>
              <a:rPr lang="en-US"/>
              <a:t>Conservation of Energy</a:t>
            </a:r>
          </a:p>
        </p:txBody>
      </p:sp>
      <p:sp>
        <p:nvSpPr>
          <p:cNvPr id="79879" name="Line 7"/>
          <p:cNvSpPr>
            <a:spLocks noChangeShapeType="1"/>
          </p:cNvSpPr>
          <p:nvPr/>
        </p:nvSpPr>
        <p:spPr bwMode="auto">
          <a:xfrm>
            <a:off x="222250" y="3454400"/>
            <a:ext cx="8801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895" name="Freeform 23"/>
          <p:cNvSpPr>
            <a:spLocks/>
          </p:cNvSpPr>
          <p:nvPr/>
        </p:nvSpPr>
        <p:spPr bwMode="auto">
          <a:xfrm>
            <a:off x="1676400" y="1816100"/>
            <a:ext cx="4406900" cy="774700"/>
          </a:xfrm>
          <a:custGeom>
            <a:avLst/>
            <a:gdLst/>
            <a:ahLst/>
            <a:cxnLst>
              <a:cxn ang="0">
                <a:pos x="0" y="344"/>
              </a:cxn>
              <a:cxn ang="0">
                <a:pos x="1392" y="344"/>
              </a:cxn>
              <a:cxn ang="0">
                <a:pos x="1392" y="488"/>
              </a:cxn>
              <a:cxn ang="0">
                <a:pos x="2776" y="488"/>
              </a:cxn>
              <a:cxn ang="0">
                <a:pos x="2776" y="0"/>
              </a:cxn>
              <a:cxn ang="0">
                <a:pos x="1392" y="0"/>
              </a:cxn>
              <a:cxn ang="0">
                <a:pos x="1392" y="152"/>
              </a:cxn>
              <a:cxn ang="0">
                <a:pos x="0" y="152"/>
              </a:cxn>
            </a:cxnLst>
            <a:rect l="0" t="0" r="r" b="b"/>
            <a:pathLst>
              <a:path w="2776" h="488">
                <a:moveTo>
                  <a:pt x="0" y="344"/>
                </a:moveTo>
                <a:lnTo>
                  <a:pt x="1392" y="344"/>
                </a:lnTo>
                <a:lnTo>
                  <a:pt x="1392" y="488"/>
                </a:lnTo>
                <a:lnTo>
                  <a:pt x="2776" y="488"/>
                </a:lnTo>
                <a:lnTo>
                  <a:pt x="2776" y="0"/>
                </a:lnTo>
                <a:lnTo>
                  <a:pt x="1392" y="0"/>
                </a:lnTo>
                <a:lnTo>
                  <a:pt x="1392" y="152"/>
                </a:lnTo>
                <a:lnTo>
                  <a:pt x="0" y="152"/>
                </a:lnTo>
              </a:path>
            </a:pathLst>
          </a:custGeom>
          <a:solidFill>
            <a:schemeClr val="hlink"/>
          </a:solidFill>
          <a:ln w="12700" cap="flat" cmpd="sng">
            <a:noFill/>
            <a:prstDash val="solid"/>
            <a:round/>
            <a:headEnd type="none" w="sm" len="sm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3757613" y="2759075"/>
            <a:ext cx="3587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/>
              <a:t>in</a:t>
            </a:r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5205413" y="2757488"/>
            <a:ext cx="49847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1800"/>
              <a:t>out</a:t>
            </a:r>
          </a:p>
        </p:txBody>
      </p:sp>
      <p:sp>
        <p:nvSpPr>
          <p:cNvPr id="79882" name="Line 10"/>
          <p:cNvSpPr>
            <a:spLocks noChangeShapeType="1"/>
          </p:cNvSpPr>
          <p:nvPr/>
        </p:nvSpPr>
        <p:spPr bwMode="auto">
          <a:xfrm>
            <a:off x="3886200" y="1758950"/>
            <a:ext cx="0" cy="9271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883" name="Line 11"/>
          <p:cNvSpPr>
            <a:spLocks noChangeShapeType="1"/>
          </p:cNvSpPr>
          <p:nvPr/>
        </p:nvSpPr>
        <p:spPr bwMode="auto">
          <a:xfrm>
            <a:off x="5346700" y="1771650"/>
            <a:ext cx="0" cy="9017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884" name="Line 12"/>
          <p:cNvSpPr>
            <a:spLocks noChangeShapeType="1"/>
          </p:cNvSpPr>
          <p:nvPr/>
        </p:nvSpPr>
        <p:spPr bwMode="auto">
          <a:xfrm>
            <a:off x="2152650" y="2222500"/>
            <a:ext cx="63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886" name="Freeform 14"/>
          <p:cNvSpPr>
            <a:spLocks/>
          </p:cNvSpPr>
          <p:nvPr/>
        </p:nvSpPr>
        <p:spPr bwMode="auto">
          <a:xfrm>
            <a:off x="1676400" y="1828800"/>
            <a:ext cx="4419600" cy="228600"/>
          </a:xfrm>
          <a:custGeom>
            <a:avLst/>
            <a:gdLst/>
            <a:ahLst/>
            <a:cxnLst>
              <a:cxn ang="0">
                <a:pos x="0" y="144"/>
              </a:cxn>
              <a:cxn ang="0">
                <a:pos x="1392" y="144"/>
              </a:cxn>
              <a:cxn ang="0">
                <a:pos x="1392" y="0"/>
              </a:cxn>
              <a:cxn ang="0">
                <a:pos x="2784" y="0"/>
              </a:cxn>
            </a:cxnLst>
            <a:rect l="0" t="0" r="r" b="b"/>
            <a:pathLst>
              <a:path w="2784" h="144">
                <a:moveTo>
                  <a:pt x="0" y="144"/>
                </a:moveTo>
                <a:lnTo>
                  <a:pt x="1392" y="144"/>
                </a:lnTo>
                <a:lnTo>
                  <a:pt x="1392" y="0"/>
                </a:lnTo>
                <a:lnTo>
                  <a:pt x="2784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887" name="Freeform 15"/>
          <p:cNvSpPr>
            <a:spLocks/>
          </p:cNvSpPr>
          <p:nvPr/>
        </p:nvSpPr>
        <p:spPr bwMode="auto">
          <a:xfrm flipV="1">
            <a:off x="1676400" y="2362200"/>
            <a:ext cx="4419600" cy="228600"/>
          </a:xfrm>
          <a:custGeom>
            <a:avLst/>
            <a:gdLst/>
            <a:ahLst/>
            <a:cxnLst>
              <a:cxn ang="0">
                <a:pos x="0" y="144"/>
              </a:cxn>
              <a:cxn ang="0">
                <a:pos x="1392" y="144"/>
              </a:cxn>
              <a:cxn ang="0">
                <a:pos x="1392" y="0"/>
              </a:cxn>
              <a:cxn ang="0">
                <a:pos x="2784" y="0"/>
              </a:cxn>
            </a:cxnLst>
            <a:rect l="0" t="0" r="r" b="b"/>
            <a:pathLst>
              <a:path w="2784" h="144">
                <a:moveTo>
                  <a:pt x="0" y="144"/>
                </a:moveTo>
                <a:lnTo>
                  <a:pt x="1392" y="144"/>
                </a:lnTo>
                <a:lnTo>
                  <a:pt x="1392" y="0"/>
                </a:lnTo>
                <a:lnTo>
                  <a:pt x="2784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9890" name="Object 18"/>
          <p:cNvGraphicFramePr>
            <a:graphicFrameLocks noChangeAspect="1"/>
          </p:cNvGraphicFramePr>
          <p:nvPr/>
        </p:nvGraphicFramePr>
        <p:xfrm>
          <a:off x="431800" y="4540250"/>
          <a:ext cx="4089400" cy="828675"/>
        </p:xfrm>
        <a:graphic>
          <a:graphicData uri="http://schemas.openxmlformats.org/presentationml/2006/ole">
            <p:oleObj spid="_x0000_s3074" name="Equation" r:id="rId4" imgW="3111480" imgH="825480" progId="">
              <p:embed/>
            </p:oleObj>
          </a:graphicData>
        </a:graphic>
      </p:graphicFrame>
      <p:graphicFrame>
        <p:nvGraphicFramePr>
          <p:cNvPr id="79892" name="Object 20"/>
          <p:cNvGraphicFramePr>
            <a:graphicFrameLocks noChangeAspect="1"/>
          </p:cNvGraphicFramePr>
          <p:nvPr/>
        </p:nvGraphicFramePr>
        <p:xfrm>
          <a:off x="111125" y="5645150"/>
          <a:ext cx="4124325" cy="828675"/>
        </p:xfrm>
        <a:graphic>
          <a:graphicData uri="http://schemas.openxmlformats.org/presentationml/2006/ole">
            <p:oleObj spid="_x0000_s3075" name="Equation" r:id="rId5" imgW="3136680" imgH="825480" progId="">
              <p:embed/>
            </p:oleObj>
          </a:graphicData>
        </a:graphic>
      </p:graphicFrame>
      <p:sp>
        <p:nvSpPr>
          <p:cNvPr id="79898" name="Line 26"/>
          <p:cNvSpPr>
            <a:spLocks noChangeShapeType="1"/>
          </p:cNvSpPr>
          <p:nvPr/>
        </p:nvSpPr>
        <p:spPr bwMode="auto">
          <a:xfrm>
            <a:off x="7086600" y="5143500"/>
            <a:ext cx="121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899" name="Line 27"/>
          <p:cNvSpPr>
            <a:spLocks noChangeShapeType="1"/>
          </p:cNvSpPr>
          <p:nvPr/>
        </p:nvSpPr>
        <p:spPr bwMode="auto">
          <a:xfrm>
            <a:off x="4292600" y="6616700"/>
            <a:ext cx="276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901" name="Line 29"/>
          <p:cNvSpPr>
            <a:spLocks noChangeShapeType="1"/>
          </p:cNvSpPr>
          <p:nvPr/>
        </p:nvSpPr>
        <p:spPr bwMode="auto">
          <a:xfrm flipV="1">
            <a:off x="901700" y="3657600"/>
            <a:ext cx="431800" cy="6096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902" name="Line 30"/>
          <p:cNvSpPr>
            <a:spLocks noChangeShapeType="1"/>
          </p:cNvSpPr>
          <p:nvPr/>
        </p:nvSpPr>
        <p:spPr bwMode="auto">
          <a:xfrm flipV="1">
            <a:off x="5092700" y="3644900"/>
            <a:ext cx="431800" cy="6096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903" name="Line 31"/>
          <p:cNvSpPr>
            <a:spLocks noChangeShapeType="1"/>
          </p:cNvSpPr>
          <p:nvPr/>
        </p:nvSpPr>
        <p:spPr bwMode="auto">
          <a:xfrm flipV="1">
            <a:off x="1663700" y="3619500"/>
            <a:ext cx="431800" cy="6096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904" name="Line 32"/>
          <p:cNvSpPr>
            <a:spLocks noChangeShapeType="1"/>
          </p:cNvSpPr>
          <p:nvPr/>
        </p:nvSpPr>
        <p:spPr bwMode="auto">
          <a:xfrm flipV="1">
            <a:off x="6096000" y="3632200"/>
            <a:ext cx="431800" cy="6096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905" name="Line 33"/>
          <p:cNvSpPr>
            <a:spLocks noChangeShapeType="1"/>
          </p:cNvSpPr>
          <p:nvPr/>
        </p:nvSpPr>
        <p:spPr bwMode="auto">
          <a:xfrm flipV="1">
            <a:off x="3289300" y="3594100"/>
            <a:ext cx="431800" cy="6096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906" name="Line 34"/>
          <p:cNvSpPr>
            <a:spLocks noChangeShapeType="1"/>
          </p:cNvSpPr>
          <p:nvPr/>
        </p:nvSpPr>
        <p:spPr bwMode="auto">
          <a:xfrm flipV="1">
            <a:off x="7912100" y="3581400"/>
            <a:ext cx="431800" cy="6096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9907" name="Object 35"/>
          <p:cNvGraphicFramePr>
            <a:graphicFrameLocks noChangeAspect="1"/>
          </p:cNvGraphicFramePr>
          <p:nvPr/>
        </p:nvGraphicFramePr>
        <p:xfrm>
          <a:off x="28575" y="3449638"/>
          <a:ext cx="9115425" cy="860425"/>
        </p:xfrm>
        <a:graphic>
          <a:graphicData uri="http://schemas.openxmlformats.org/presentationml/2006/ole">
            <p:oleObj spid="_x0000_s3076" name="Equation" r:id="rId6" imgW="6717960" imgH="825480" progId="">
              <p:embed/>
            </p:oleObj>
          </a:graphicData>
        </a:graphic>
      </p:graphicFrame>
      <p:sp>
        <p:nvSpPr>
          <p:cNvPr id="79908" name="Comment 36"/>
          <p:cNvSpPr>
            <a:spLocks noChangeArrowheads="1"/>
          </p:cNvSpPr>
          <p:nvPr/>
        </p:nvSpPr>
        <p:spPr bwMode="auto">
          <a:xfrm>
            <a:off x="4267200" y="6073775"/>
            <a:ext cx="30226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>
                <a:solidFill>
                  <a:schemeClr val="folHlink"/>
                </a:solidFill>
              </a:rPr>
              <a:t>Relate </a:t>
            </a:r>
            <a:r>
              <a:rPr lang="en-US" i="1">
                <a:solidFill>
                  <a:schemeClr val="folHlink"/>
                </a:solidFill>
              </a:rPr>
              <a:t>p</a:t>
            </a:r>
            <a:r>
              <a:rPr lang="en-US" i="1" baseline="-25000">
                <a:solidFill>
                  <a:schemeClr val="folHlink"/>
                </a:solidFill>
              </a:rPr>
              <a:t>in</a:t>
            </a:r>
            <a:r>
              <a:rPr lang="en-US" i="1">
                <a:solidFill>
                  <a:schemeClr val="folHlink"/>
                </a:solidFill>
              </a:rPr>
              <a:t> and p</a:t>
            </a:r>
            <a:r>
              <a:rPr lang="en-US" i="1" baseline="-25000">
                <a:solidFill>
                  <a:schemeClr val="folHlink"/>
                </a:solidFill>
              </a:rPr>
              <a:t>out</a:t>
            </a:r>
            <a:r>
              <a:rPr lang="en-US">
                <a:solidFill>
                  <a:schemeClr val="folHlink"/>
                </a:solidFill>
              </a:rPr>
              <a:t>?</a:t>
            </a:r>
          </a:p>
        </p:txBody>
      </p:sp>
      <p:sp>
        <p:nvSpPr>
          <p:cNvPr id="79909" name="Line 37"/>
          <p:cNvSpPr>
            <a:spLocks noChangeShapeType="1"/>
          </p:cNvSpPr>
          <p:nvPr/>
        </p:nvSpPr>
        <p:spPr bwMode="auto">
          <a:xfrm>
            <a:off x="4292600" y="6057900"/>
            <a:ext cx="276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9910" name="Text Box 38"/>
          <p:cNvSpPr txBox="1">
            <a:spLocks noChangeArrowheads="1"/>
          </p:cNvSpPr>
          <p:nvPr/>
        </p:nvSpPr>
        <p:spPr bwMode="auto">
          <a:xfrm>
            <a:off x="7375525" y="5553075"/>
            <a:ext cx="933450" cy="5191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Mass</a:t>
            </a:r>
          </a:p>
        </p:txBody>
      </p:sp>
      <p:sp>
        <p:nvSpPr>
          <p:cNvPr id="79911" name="Text Box 39"/>
          <p:cNvSpPr txBox="1">
            <a:spLocks noChangeArrowheads="1"/>
          </p:cNvSpPr>
          <p:nvPr/>
        </p:nvSpPr>
        <p:spPr bwMode="auto">
          <a:xfrm>
            <a:off x="7324725" y="6162675"/>
            <a:ext cx="1841500" cy="5191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Momentum</a:t>
            </a:r>
          </a:p>
        </p:txBody>
      </p:sp>
      <p:sp>
        <p:nvSpPr>
          <p:cNvPr id="79912" name="Line 40"/>
          <p:cNvSpPr>
            <a:spLocks noChangeShapeType="1"/>
          </p:cNvSpPr>
          <p:nvPr/>
        </p:nvSpPr>
        <p:spPr bwMode="auto">
          <a:xfrm>
            <a:off x="7366000" y="6070600"/>
            <a:ext cx="163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913" name="Line 41"/>
          <p:cNvSpPr>
            <a:spLocks noChangeShapeType="1"/>
          </p:cNvSpPr>
          <p:nvPr/>
        </p:nvSpPr>
        <p:spPr bwMode="auto">
          <a:xfrm>
            <a:off x="7353300" y="6604000"/>
            <a:ext cx="163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914" name="Text Box 42"/>
          <p:cNvSpPr txBox="1">
            <a:spLocks noChangeArrowheads="1"/>
          </p:cNvSpPr>
          <p:nvPr/>
        </p:nvSpPr>
        <p:spPr bwMode="auto">
          <a:xfrm>
            <a:off x="557213" y="2986088"/>
            <a:ext cx="8129587" cy="51911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Where is </a:t>
            </a:r>
            <a:r>
              <a:rPr lang="en-US" i="1"/>
              <a:t>p</a:t>
            </a:r>
            <a:r>
              <a:rPr lang="en-US"/>
              <a:t> measured?___________________________</a:t>
            </a:r>
          </a:p>
        </p:txBody>
      </p:sp>
      <p:sp>
        <p:nvSpPr>
          <p:cNvPr id="79915" name="Text Box 43"/>
          <p:cNvSpPr txBox="1">
            <a:spLocks noChangeArrowheads="1"/>
          </p:cNvSpPr>
          <p:nvPr/>
        </p:nvSpPr>
        <p:spPr bwMode="auto">
          <a:xfrm>
            <a:off x="3806825" y="2962275"/>
            <a:ext cx="4387850" cy="5191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At centroid of control surface</a:t>
            </a: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7558088" y="800100"/>
            <a:ext cx="1306512" cy="1612900"/>
            <a:chOff x="4801" y="1024"/>
            <a:chExt cx="823" cy="1016"/>
          </a:xfrm>
        </p:grpSpPr>
        <p:sp>
          <p:nvSpPr>
            <p:cNvPr id="79916" name="Line 44"/>
            <p:cNvSpPr>
              <a:spLocks noChangeShapeType="1"/>
            </p:cNvSpPr>
            <p:nvPr/>
          </p:nvSpPr>
          <p:spPr bwMode="auto">
            <a:xfrm flipV="1">
              <a:off x="4894" y="1304"/>
              <a:ext cx="0" cy="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triangle" w="lg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9917" name="Line 45"/>
            <p:cNvSpPr>
              <a:spLocks noChangeShapeType="1"/>
            </p:cNvSpPr>
            <p:nvPr/>
          </p:nvSpPr>
          <p:spPr bwMode="auto">
            <a:xfrm>
              <a:off x="4894" y="1904"/>
              <a:ext cx="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triangle" w="lg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9918" name="Text Box 46"/>
            <p:cNvSpPr txBox="1">
              <a:spLocks noChangeArrowheads="1"/>
            </p:cNvSpPr>
            <p:nvPr/>
          </p:nvSpPr>
          <p:spPr bwMode="auto">
            <a:xfrm>
              <a:off x="4801" y="1024"/>
              <a:ext cx="201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2400"/>
                <a:t>z</a:t>
              </a:r>
            </a:p>
          </p:txBody>
        </p:sp>
        <p:sp>
          <p:nvSpPr>
            <p:cNvPr id="79919" name="Text Box 47"/>
            <p:cNvSpPr txBox="1">
              <a:spLocks noChangeArrowheads="1"/>
            </p:cNvSpPr>
            <p:nvPr/>
          </p:nvSpPr>
          <p:spPr bwMode="auto">
            <a:xfrm>
              <a:off x="5412" y="1752"/>
              <a:ext cx="212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2400"/>
                <a:t>x</a:t>
              </a:r>
            </a:p>
          </p:txBody>
        </p:sp>
      </p:grpSp>
      <p:sp>
        <p:nvSpPr>
          <p:cNvPr id="79921" name="Line 49"/>
          <p:cNvSpPr>
            <a:spLocks noChangeShapeType="1"/>
          </p:cNvSpPr>
          <p:nvPr/>
        </p:nvSpPr>
        <p:spPr bwMode="auto">
          <a:xfrm>
            <a:off x="1295400" y="2197100"/>
            <a:ext cx="6375400" cy="0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9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91" grpId="0" autoUpdateAnimBg="0"/>
      <p:bldP spid="79897" grpId="0" autoUpdateAnimBg="0"/>
      <p:bldP spid="79882" grpId="0" animBg="1"/>
      <p:bldP spid="79883" grpId="0" animBg="1"/>
      <p:bldP spid="79901" grpId="0" animBg="1"/>
      <p:bldP spid="79902" grpId="0" animBg="1"/>
      <p:bldP spid="79903" grpId="0" animBg="1"/>
      <p:bldP spid="79904" grpId="0" animBg="1"/>
      <p:bldP spid="79905" grpId="0" animBg="1"/>
      <p:bldP spid="79906" grpId="0" animBg="1"/>
      <p:bldP spid="79908" grpId="0" autoUpdateAnimBg="0"/>
      <p:bldP spid="79910" grpId="0" build="p" autoUpdateAnimBg="0"/>
      <p:bldP spid="79911" grpId="0" build="p" autoUpdateAnimBg="0"/>
      <p:bldP spid="79914" grpId="0" build="p" autoUpdateAnimBg="0"/>
      <p:bldP spid="7991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4" name="Comment 54"/>
          <p:cNvSpPr>
            <a:spLocks noChangeArrowheads="1"/>
          </p:cNvSpPr>
          <p:nvPr/>
        </p:nvSpPr>
        <p:spPr bwMode="auto">
          <a:xfrm>
            <a:off x="5181600" y="3140075"/>
            <a:ext cx="39624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>
                <a:solidFill>
                  <a:schemeClr val="folHlink"/>
                </a:solidFill>
              </a:rPr>
              <a:t>Apply in direction of flow</a:t>
            </a:r>
          </a:p>
        </p:txBody>
      </p:sp>
      <p:sp>
        <p:nvSpPr>
          <p:cNvPr id="81975" name="Comment 55"/>
          <p:cNvSpPr>
            <a:spLocks noChangeArrowheads="1"/>
          </p:cNvSpPr>
          <p:nvPr/>
        </p:nvSpPr>
        <p:spPr bwMode="auto">
          <a:xfrm>
            <a:off x="5181600" y="3673475"/>
            <a:ext cx="39624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>
                <a:solidFill>
                  <a:schemeClr val="folHlink"/>
                </a:solidFill>
              </a:rPr>
              <a:t>Neglect surface shear</a:t>
            </a:r>
          </a:p>
        </p:txBody>
      </p:sp>
      <p:sp>
        <p:nvSpPr>
          <p:cNvPr id="81977" name="Comment 57"/>
          <p:cNvSpPr>
            <a:spLocks noChangeArrowheads="1"/>
          </p:cNvSpPr>
          <p:nvPr/>
        </p:nvSpPr>
        <p:spPr bwMode="auto">
          <a:xfrm>
            <a:off x="5181600" y="5997575"/>
            <a:ext cx="39624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>
                <a:solidFill>
                  <a:schemeClr val="folHlink"/>
                </a:solidFill>
              </a:rPr>
              <a:t>Divide by (A</a:t>
            </a:r>
            <a:r>
              <a:rPr lang="en-US" baseline="-25000">
                <a:solidFill>
                  <a:schemeClr val="folHlink"/>
                </a:solidFill>
              </a:rPr>
              <a:t>out</a:t>
            </a:r>
            <a:r>
              <a:rPr lang="en-US">
                <a:solidFill>
                  <a:schemeClr val="folHlink"/>
                </a:solidFill>
              </a:rPr>
              <a:t> </a:t>
            </a:r>
            <a:r>
              <a:rPr lang="en-US">
                <a:solidFill>
                  <a:schemeClr val="folHlink"/>
                </a:solidFill>
                <a:latin typeface="Symbol" pitchFamily="18" charset="2"/>
              </a:rPr>
              <a:t>g</a:t>
            </a:r>
            <a:r>
              <a:rPr lang="en-US">
                <a:solidFill>
                  <a:schemeClr val="folHlink"/>
                </a:solidFill>
              </a:rPr>
              <a:t>)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15400" cy="1143000"/>
          </a:xfrm>
          <a:noFill/>
          <a:ln/>
          <a:effectLst/>
        </p:spPr>
        <p:txBody>
          <a:bodyPr lIns="90488" tIns="44450" rIns="90488" bIns="44450" anchor="b"/>
          <a:lstStyle/>
          <a:p>
            <a:r>
              <a:rPr lang="en-US"/>
              <a:t>Head Loss due to Sudden Expansion:</a:t>
            </a:r>
            <a:br>
              <a:rPr lang="en-US"/>
            </a:br>
            <a:r>
              <a:rPr lang="en-US"/>
              <a:t>Conservation of Momentum </a:t>
            </a: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5807075" y="4316413"/>
            <a:ext cx="3336925" cy="173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1800"/>
              <a:t>Pressure is applied over all of section 1.</a:t>
            </a:r>
          </a:p>
          <a:p>
            <a:r>
              <a:rPr lang="en-US" sz="1800"/>
              <a:t>Momentum is transferred over area corresponding to upstream pipe diameter.</a:t>
            </a:r>
          </a:p>
          <a:p>
            <a:r>
              <a:rPr lang="en-US" sz="1800"/>
              <a:t>V</a:t>
            </a:r>
            <a:r>
              <a:rPr lang="en-US" sz="1800" baseline="-25000"/>
              <a:t>in</a:t>
            </a:r>
            <a:r>
              <a:rPr lang="en-US" sz="1800"/>
              <a:t> is velocity upstream.</a:t>
            </a:r>
          </a:p>
        </p:txBody>
      </p:sp>
      <p:sp>
        <p:nvSpPr>
          <p:cNvPr id="81929" name="Line 9"/>
          <p:cNvSpPr>
            <a:spLocks noChangeShapeType="1"/>
          </p:cNvSpPr>
          <p:nvPr/>
        </p:nvSpPr>
        <p:spPr bwMode="auto">
          <a:xfrm>
            <a:off x="177800" y="3098800"/>
            <a:ext cx="8801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1941" name="Object 21"/>
          <p:cNvGraphicFramePr>
            <a:graphicFrameLocks noChangeAspect="1"/>
          </p:cNvGraphicFramePr>
          <p:nvPr/>
        </p:nvGraphicFramePr>
        <p:xfrm>
          <a:off x="261938" y="3255963"/>
          <a:ext cx="4818062" cy="420687"/>
        </p:xfrm>
        <a:graphic>
          <a:graphicData uri="http://schemas.openxmlformats.org/presentationml/2006/ole">
            <p:oleObj spid="_x0000_s4098" name="Equation" r:id="rId4" imgW="3670200" imgH="419040" progId="">
              <p:embed/>
            </p:oleObj>
          </a:graphicData>
        </a:graphic>
      </p:graphicFrame>
      <p:sp>
        <p:nvSpPr>
          <p:cNvPr id="81944" name="Rectangle 24"/>
          <p:cNvSpPr>
            <a:spLocks noChangeArrowheads="1"/>
          </p:cNvSpPr>
          <p:nvPr/>
        </p:nvSpPr>
        <p:spPr bwMode="auto">
          <a:xfrm>
            <a:off x="3757613" y="2759075"/>
            <a:ext cx="255587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>
                <a:latin typeface="Curlz MT" pitchFamily="82" charset="0"/>
              </a:rPr>
              <a:t>1</a:t>
            </a:r>
          </a:p>
        </p:txBody>
      </p:sp>
      <p:sp>
        <p:nvSpPr>
          <p:cNvPr id="81945" name="Rectangle 25"/>
          <p:cNvSpPr>
            <a:spLocks noChangeArrowheads="1"/>
          </p:cNvSpPr>
          <p:nvPr/>
        </p:nvSpPr>
        <p:spPr bwMode="auto">
          <a:xfrm>
            <a:off x="5205413" y="2757488"/>
            <a:ext cx="29527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1800">
                <a:latin typeface="Curlz MT" pitchFamily="82" charset="0"/>
              </a:rPr>
              <a:t>2</a:t>
            </a:r>
          </a:p>
        </p:txBody>
      </p:sp>
      <p:sp>
        <p:nvSpPr>
          <p:cNvPr id="81943" name="Freeform 23"/>
          <p:cNvSpPr>
            <a:spLocks/>
          </p:cNvSpPr>
          <p:nvPr/>
        </p:nvSpPr>
        <p:spPr bwMode="auto">
          <a:xfrm>
            <a:off x="1676400" y="1816100"/>
            <a:ext cx="4406900" cy="774700"/>
          </a:xfrm>
          <a:custGeom>
            <a:avLst/>
            <a:gdLst/>
            <a:ahLst/>
            <a:cxnLst>
              <a:cxn ang="0">
                <a:pos x="0" y="344"/>
              </a:cxn>
              <a:cxn ang="0">
                <a:pos x="1392" y="344"/>
              </a:cxn>
              <a:cxn ang="0">
                <a:pos x="1392" y="488"/>
              </a:cxn>
              <a:cxn ang="0">
                <a:pos x="2776" y="488"/>
              </a:cxn>
              <a:cxn ang="0">
                <a:pos x="2776" y="0"/>
              </a:cxn>
              <a:cxn ang="0">
                <a:pos x="1392" y="0"/>
              </a:cxn>
              <a:cxn ang="0">
                <a:pos x="1392" y="152"/>
              </a:cxn>
              <a:cxn ang="0">
                <a:pos x="0" y="152"/>
              </a:cxn>
            </a:cxnLst>
            <a:rect l="0" t="0" r="r" b="b"/>
            <a:pathLst>
              <a:path w="2776" h="488">
                <a:moveTo>
                  <a:pt x="0" y="344"/>
                </a:moveTo>
                <a:lnTo>
                  <a:pt x="1392" y="344"/>
                </a:lnTo>
                <a:lnTo>
                  <a:pt x="1392" y="488"/>
                </a:lnTo>
                <a:lnTo>
                  <a:pt x="2776" y="488"/>
                </a:lnTo>
                <a:lnTo>
                  <a:pt x="2776" y="0"/>
                </a:lnTo>
                <a:lnTo>
                  <a:pt x="1392" y="0"/>
                </a:lnTo>
                <a:lnTo>
                  <a:pt x="1392" y="152"/>
                </a:lnTo>
                <a:lnTo>
                  <a:pt x="0" y="152"/>
                </a:lnTo>
              </a:path>
            </a:pathLst>
          </a:custGeom>
          <a:solidFill>
            <a:schemeClr val="hlink"/>
          </a:solidFill>
          <a:ln w="12700" cap="flat" cmpd="sng">
            <a:noFill/>
            <a:prstDash val="solid"/>
            <a:round/>
            <a:headEnd type="none" w="sm" len="sm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8" name="Line 28"/>
          <p:cNvSpPr>
            <a:spLocks noChangeShapeType="1"/>
          </p:cNvSpPr>
          <p:nvPr/>
        </p:nvSpPr>
        <p:spPr bwMode="auto">
          <a:xfrm>
            <a:off x="2152650" y="2222500"/>
            <a:ext cx="63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9" name="Freeform 29"/>
          <p:cNvSpPr>
            <a:spLocks/>
          </p:cNvSpPr>
          <p:nvPr/>
        </p:nvSpPr>
        <p:spPr bwMode="auto">
          <a:xfrm>
            <a:off x="1676400" y="1828800"/>
            <a:ext cx="4419600" cy="228600"/>
          </a:xfrm>
          <a:custGeom>
            <a:avLst/>
            <a:gdLst/>
            <a:ahLst/>
            <a:cxnLst>
              <a:cxn ang="0">
                <a:pos x="0" y="144"/>
              </a:cxn>
              <a:cxn ang="0">
                <a:pos x="1392" y="144"/>
              </a:cxn>
              <a:cxn ang="0">
                <a:pos x="1392" y="0"/>
              </a:cxn>
              <a:cxn ang="0">
                <a:pos x="2784" y="0"/>
              </a:cxn>
            </a:cxnLst>
            <a:rect l="0" t="0" r="r" b="b"/>
            <a:pathLst>
              <a:path w="2784" h="144">
                <a:moveTo>
                  <a:pt x="0" y="144"/>
                </a:moveTo>
                <a:lnTo>
                  <a:pt x="1392" y="144"/>
                </a:lnTo>
                <a:lnTo>
                  <a:pt x="1392" y="0"/>
                </a:lnTo>
                <a:lnTo>
                  <a:pt x="2784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50" name="Freeform 30"/>
          <p:cNvSpPr>
            <a:spLocks/>
          </p:cNvSpPr>
          <p:nvPr/>
        </p:nvSpPr>
        <p:spPr bwMode="auto">
          <a:xfrm flipV="1">
            <a:off x="1676400" y="2362200"/>
            <a:ext cx="4419600" cy="228600"/>
          </a:xfrm>
          <a:custGeom>
            <a:avLst/>
            <a:gdLst/>
            <a:ahLst/>
            <a:cxnLst>
              <a:cxn ang="0">
                <a:pos x="0" y="144"/>
              </a:cxn>
              <a:cxn ang="0">
                <a:pos x="1392" y="144"/>
              </a:cxn>
              <a:cxn ang="0">
                <a:pos x="1392" y="0"/>
              </a:cxn>
              <a:cxn ang="0">
                <a:pos x="2784" y="0"/>
              </a:cxn>
            </a:cxnLst>
            <a:rect l="0" t="0" r="r" b="b"/>
            <a:pathLst>
              <a:path w="2784" h="144">
                <a:moveTo>
                  <a:pt x="0" y="144"/>
                </a:moveTo>
                <a:lnTo>
                  <a:pt x="1392" y="144"/>
                </a:lnTo>
                <a:lnTo>
                  <a:pt x="1392" y="0"/>
                </a:lnTo>
                <a:lnTo>
                  <a:pt x="2784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3886200" y="2347913"/>
            <a:ext cx="1460500" cy="238125"/>
            <a:chOff x="2448" y="1482"/>
            <a:chExt cx="920" cy="150"/>
          </a:xfrm>
        </p:grpSpPr>
        <p:sp>
          <p:nvSpPr>
            <p:cNvPr id="81951" name="Freeform 31"/>
            <p:cNvSpPr>
              <a:spLocks/>
            </p:cNvSpPr>
            <p:nvPr/>
          </p:nvSpPr>
          <p:spPr bwMode="auto">
            <a:xfrm>
              <a:off x="2448" y="1482"/>
              <a:ext cx="920" cy="15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920" y="162"/>
                </a:cxn>
                <a:cxn ang="0">
                  <a:pos x="0" y="162"/>
                </a:cxn>
                <a:cxn ang="0">
                  <a:pos x="0" y="2"/>
                </a:cxn>
              </a:cxnLst>
              <a:rect l="0" t="0" r="r" b="b"/>
              <a:pathLst>
                <a:path w="920" h="162">
                  <a:moveTo>
                    <a:pt x="0" y="2"/>
                  </a:moveTo>
                  <a:cubicBezTo>
                    <a:pt x="147" y="0"/>
                    <a:pt x="573" y="48"/>
                    <a:pt x="920" y="162"/>
                  </a:cubicBezTo>
                  <a:cubicBezTo>
                    <a:pt x="573" y="162"/>
                    <a:pt x="156" y="162"/>
                    <a:pt x="0" y="162"/>
                  </a:cubicBezTo>
                  <a:cubicBezTo>
                    <a:pt x="0" y="36"/>
                    <a:pt x="0" y="126"/>
                    <a:pt x="0" y="2"/>
                  </a:cubicBezTo>
                  <a:close/>
                </a:path>
              </a:pathLst>
            </a:custGeom>
            <a:solidFill>
              <a:schemeClr val="hlink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2" name="Freeform 32"/>
            <p:cNvSpPr>
              <a:spLocks/>
            </p:cNvSpPr>
            <p:nvPr/>
          </p:nvSpPr>
          <p:spPr bwMode="auto">
            <a:xfrm>
              <a:off x="2790" y="1536"/>
              <a:ext cx="155" cy="64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3" y="54"/>
                </a:cxn>
                <a:cxn ang="0">
                  <a:pos x="0" y="63"/>
                </a:cxn>
              </a:cxnLst>
              <a:rect l="0" t="0" r="r" b="b"/>
              <a:pathLst>
                <a:path w="155" h="64">
                  <a:moveTo>
                    <a:pt x="15" y="0"/>
                  </a:moveTo>
                  <a:cubicBezTo>
                    <a:pt x="85" y="22"/>
                    <a:pt x="155" y="44"/>
                    <a:pt x="153" y="54"/>
                  </a:cubicBezTo>
                  <a:cubicBezTo>
                    <a:pt x="151" y="64"/>
                    <a:pt x="75" y="63"/>
                    <a:pt x="0" y="63"/>
                  </a:cubicBezTo>
                </a:path>
              </a:pathLst>
            </a:custGeom>
            <a:solidFill>
              <a:schemeClr val="hlink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triangle" w="sm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4" name="Freeform 34"/>
            <p:cNvSpPr>
              <a:spLocks/>
            </p:cNvSpPr>
            <p:nvPr/>
          </p:nvSpPr>
          <p:spPr bwMode="auto">
            <a:xfrm>
              <a:off x="2625" y="1518"/>
              <a:ext cx="99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9" y="48"/>
                </a:cxn>
                <a:cxn ang="0">
                  <a:pos x="0" y="90"/>
                </a:cxn>
              </a:cxnLst>
              <a:rect l="0" t="0" r="r" b="b"/>
              <a:pathLst>
                <a:path w="99" h="90">
                  <a:moveTo>
                    <a:pt x="0" y="0"/>
                  </a:moveTo>
                  <a:cubicBezTo>
                    <a:pt x="16" y="8"/>
                    <a:pt x="99" y="33"/>
                    <a:pt x="99" y="48"/>
                  </a:cubicBezTo>
                  <a:cubicBezTo>
                    <a:pt x="99" y="63"/>
                    <a:pt x="21" y="81"/>
                    <a:pt x="0" y="90"/>
                  </a:cubicBezTo>
                </a:path>
              </a:pathLst>
            </a:custGeom>
            <a:solidFill>
              <a:schemeClr val="hlink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triangle" w="sm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5" name="Freeform 35"/>
            <p:cNvSpPr>
              <a:spLocks/>
            </p:cNvSpPr>
            <p:nvPr/>
          </p:nvSpPr>
          <p:spPr bwMode="auto">
            <a:xfrm>
              <a:off x="2472" y="1518"/>
              <a:ext cx="111" cy="93"/>
            </a:xfrm>
            <a:custGeom>
              <a:avLst/>
              <a:gdLst/>
              <a:ahLst/>
              <a:cxnLst>
                <a:cxn ang="0">
                  <a:pos x="108" y="89"/>
                </a:cxn>
                <a:cxn ang="0">
                  <a:pos x="21" y="81"/>
                </a:cxn>
                <a:cxn ang="0">
                  <a:pos x="15" y="18"/>
                </a:cxn>
                <a:cxn ang="0">
                  <a:pos x="111" y="0"/>
                </a:cxn>
              </a:cxnLst>
              <a:rect l="0" t="0" r="r" b="b"/>
              <a:pathLst>
                <a:path w="111" h="93">
                  <a:moveTo>
                    <a:pt x="108" y="89"/>
                  </a:moveTo>
                  <a:cubicBezTo>
                    <a:pt x="94" y="88"/>
                    <a:pt x="36" y="93"/>
                    <a:pt x="21" y="81"/>
                  </a:cubicBezTo>
                  <a:cubicBezTo>
                    <a:pt x="6" y="69"/>
                    <a:pt x="0" y="32"/>
                    <a:pt x="15" y="18"/>
                  </a:cubicBezTo>
                  <a:cubicBezTo>
                    <a:pt x="30" y="4"/>
                    <a:pt x="91" y="4"/>
                    <a:pt x="111" y="0"/>
                  </a:cubicBezTo>
                </a:path>
              </a:pathLst>
            </a:custGeom>
            <a:solidFill>
              <a:schemeClr val="hlink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triangle" w="sm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 flipV="1">
            <a:off x="3886200" y="1828800"/>
            <a:ext cx="1460500" cy="238125"/>
            <a:chOff x="2448" y="1482"/>
            <a:chExt cx="920" cy="150"/>
          </a:xfrm>
        </p:grpSpPr>
        <p:sp>
          <p:nvSpPr>
            <p:cNvPr id="81958" name="Freeform 38"/>
            <p:cNvSpPr>
              <a:spLocks/>
            </p:cNvSpPr>
            <p:nvPr/>
          </p:nvSpPr>
          <p:spPr bwMode="auto">
            <a:xfrm>
              <a:off x="2448" y="1482"/>
              <a:ext cx="920" cy="15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920" y="162"/>
                </a:cxn>
                <a:cxn ang="0">
                  <a:pos x="0" y="162"/>
                </a:cxn>
                <a:cxn ang="0">
                  <a:pos x="0" y="2"/>
                </a:cxn>
              </a:cxnLst>
              <a:rect l="0" t="0" r="r" b="b"/>
              <a:pathLst>
                <a:path w="920" h="162">
                  <a:moveTo>
                    <a:pt x="0" y="2"/>
                  </a:moveTo>
                  <a:cubicBezTo>
                    <a:pt x="147" y="0"/>
                    <a:pt x="573" y="48"/>
                    <a:pt x="920" y="162"/>
                  </a:cubicBezTo>
                  <a:cubicBezTo>
                    <a:pt x="573" y="162"/>
                    <a:pt x="156" y="162"/>
                    <a:pt x="0" y="162"/>
                  </a:cubicBezTo>
                  <a:cubicBezTo>
                    <a:pt x="0" y="36"/>
                    <a:pt x="0" y="126"/>
                    <a:pt x="0" y="2"/>
                  </a:cubicBezTo>
                  <a:close/>
                </a:path>
              </a:pathLst>
            </a:custGeom>
            <a:solidFill>
              <a:schemeClr val="hlink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9" name="Freeform 39"/>
            <p:cNvSpPr>
              <a:spLocks/>
            </p:cNvSpPr>
            <p:nvPr/>
          </p:nvSpPr>
          <p:spPr bwMode="auto">
            <a:xfrm>
              <a:off x="2790" y="1536"/>
              <a:ext cx="155" cy="64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3" y="54"/>
                </a:cxn>
                <a:cxn ang="0">
                  <a:pos x="0" y="63"/>
                </a:cxn>
              </a:cxnLst>
              <a:rect l="0" t="0" r="r" b="b"/>
              <a:pathLst>
                <a:path w="155" h="64">
                  <a:moveTo>
                    <a:pt x="15" y="0"/>
                  </a:moveTo>
                  <a:cubicBezTo>
                    <a:pt x="85" y="22"/>
                    <a:pt x="155" y="44"/>
                    <a:pt x="153" y="54"/>
                  </a:cubicBezTo>
                  <a:cubicBezTo>
                    <a:pt x="151" y="64"/>
                    <a:pt x="75" y="63"/>
                    <a:pt x="0" y="63"/>
                  </a:cubicBezTo>
                </a:path>
              </a:pathLst>
            </a:custGeom>
            <a:solidFill>
              <a:schemeClr val="hlink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triangle" w="sm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0" name="Freeform 40"/>
            <p:cNvSpPr>
              <a:spLocks/>
            </p:cNvSpPr>
            <p:nvPr/>
          </p:nvSpPr>
          <p:spPr bwMode="auto">
            <a:xfrm>
              <a:off x="2625" y="1518"/>
              <a:ext cx="99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9" y="48"/>
                </a:cxn>
                <a:cxn ang="0">
                  <a:pos x="0" y="90"/>
                </a:cxn>
              </a:cxnLst>
              <a:rect l="0" t="0" r="r" b="b"/>
              <a:pathLst>
                <a:path w="99" h="90">
                  <a:moveTo>
                    <a:pt x="0" y="0"/>
                  </a:moveTo>
                  <a:cubicBezTo>
                    <a:pt x="16" y="8"/>
                    <a:pt x="99" y="33"/>
                    <a:pt x="99" y="48"/>
                  </a:cubicBezTo>
                  <a:cubicBezTo>
                    <a:pt x="99" y="63"/>
                    <a:pt x="21" y="81"/>
                    <a:pt x="0" y="90"/>
                  </a:cubicBezTo>
                </a:path>
              </a:pathLst>
            </a:custGeom>
            <a:solidFill>
              <a:schemeClr val="hlink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triangle" w="sm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1" name="Freeform 41"/>
            <p:cNvSpPr>
              <a:spLocks/>
            </p:cNvSpPr>
            <p:nvPr/>
          </p:nvSpPr>
          <p:spPr bwMode="auto">
            <a:xfrm>
              <a:off x="2472" y="1518"/>
              <a:ext cx="111" cy="93"/>
            </a:xfrm>
            <a:custGeom>
              <a:avLst/>
              <a:gdLst/>
              <a:ahLst/>
              <a:cxnLst>
                <a:cxn ang="0">
                  <a:pos x="108" y="89"/>
                </a:cxn>
                <a:cxn ang="0">
                  <a:pos x="21" y="81"/>
                </a:cxn>
                <a:cxn ang="0">
                  <a:pos x="15" y="18"/>
                </a:cxn>
                <a:cxn ang="0">
                  <a:pos x="111" y="0"/>
                </a:cxn>
              </a:cxnLst>
              <a:rect l="0" t="0" r="r" b="b"/>
              <a:pathLst>
                <a:path w="111" h="93">
                  <a:moveTo>
                    <a:pt x="108" y="89"/>
                  </a:moveTo>
                  <a:cubicBezTo>
                    <a:pt x="94" y="88"/>
                    <a:pt x="36" y="93"/>
                    <a:pt x="21" y="81"/>
                  </a:cubicBezTo>
                  <a:cubicBezTo>
                    <a:pt x="6" y="69"/>
                    <a:pt x="0" y="32"/>
                    <a:pt x="15" y="18"/>
                  </a:cubicBezTo>
                  <a:cubicBezTo>
                    <a:pt x="30" y="4"/>
                    <a:pt x="91" y="4"/>
                    <a:pt x="111" y="0"/>
                  </a:cubicBezTo>
                </a:path>
              </a:pathLst>
            </a:custGeom>
            <a:solidFill>
              <a:schemeClr val="hlink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triangle" w="sm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81962" name="Object 42"/>
          <p:cNvGraphicFramePr>
            <a:graphicFrameLocks noChangeAspect="1"/>
          </p:cNvGraphicFramePr>
          <p:nvPr/>
        </p:nvGraphicFramePr>
        <p:xfrm>
          <a:off x="215900" y="3776663"/>
          <a:ext cx="3717925" cy="420687"/>
        </p:xfrm>
        <a:graphic>
          <a:graphicData uri="http://schemas.openxmlformats.org/presentationml/2006/ole">
            <p:oleObj spid="_x0000_s4099" name="Equation" r:id="rId5" imgW="2831760" imgH="419040" progId="">
              <p:embed/>
            </p:oleObj>
          </a:graphicData>
        </a:graphic>
      </p:graphicFrame>
      <p:graphicFrame>
        <p:nvGraphicFramePr>
          <p:cNvPr id="81963" name="Object 43"/>
          <p:cNvGraphicFramePr>
            <a:graphicFrameLocks noChangeAspect="1"/>
          </p:cNvGraphicFramePr>
          <p:nvPr/>
        </p:nvGraphicFramePr>
        <p:xfrm>
          <a:off x="239713" y="4351338"/>
          <a:ext cx="2422525" cy="420687"/>
        </p:xfrm>
        <a:graphic>
          <a:graphicData uri="http://schemas.openxmlformats.org/presentationml/2006/ole">
            <p:oleObj spid="_x0000_s4100" name="Equation" r:id="rId6" imgW="1841400" imgH="419040" progId="">
              <p:embed/>
            </p:oleObj>
          </a:graphicData>
        </a:graphic>
      </p:graphicFrame>
      <p:graphicFrame>
        <p:nvGraphicFramePr>
          <p:cNvPr id="81964" name="Object 44"/>
          <p:cNvGraphicFramePr>
            <a:graphicFrameLocks noChangeAspect="1"/>
          </p:cNvGraphicFramePr>
          <p:nvPr/>
        </p:nvGraphicFramePr>
        <p:xfrm>
          <a:off x="3292475" y="4351338"/>
          <a:ext cx="2468563" cy="420687"/>
        </p:xfrm>
        <a:graphic>
          <a:graphicData uri="http://schemas.openxmlformats.org/presentationml/2006/ole">
            <p:oleObj spid="_x0000_s4101" name="Equation" r:id="rId7" imgW="1879560" imgH="419040" progId="">
              <p:embed/>
            </p:oleObj>
          </a:graphicData>
        </a:graphic>
      </p:graphicFrame>
      <p:graphicFrame>
        <p:nvGraphicFramePr>
          <p:cNvPr id="81967" name="Object 47"/>
          <p:cNvGraphicFramePr>
            <a:graphicFrameLocks noChangeAspect="1"/>
          </p:cNvGraphicFramePr>
          <p:nvPr/>
        </p:nvGraphicFramePr>
        <p:xfrm>
          <a:off x="719138" y="5475288"/>
          <a:ext cx="4035425" cy="1223962"/>
        </p:xfrm>
        <a:graphic>
          <a:graphicData uri="http://schemas.openxmlformats.org/presentationml/2006/ole">
            <p:oleObj spid="_x0000_s4102" name="Equation" r:id="rId8" imgW="3073320" imgH="1218960" progId="">
              <p:embed/>
            </p:oleObj>
          </a:graphicData>
        </a:graphic>
      </p:graphicFrame>
      <p:sp>
        <p:nvSpPr>
          <p:cNvPr id="81968" name="Oval 48"/>
          <p:cNvSpPr>
            <a:spLocks noChangeArrowheads="1"/>
          </p:cNvSpPr>
          <p:nvPr/>
        </p:nvSpPr>
        <p:spPr bwMode="auto">
          <a:xfrm>
            <a:off x="749300" y="2032000"/>
            <a:ext cx="317500" cy="3175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69" name="Text Box 49"/>
          <p:cNvSpPr txBox="1">
            <a:spLocks noChangeArrowheads="1"/>
          </p:cNvSpPr>
          <p:nvPr/>
        </p:nvSpPr>
        <p:spPr bwMode="auto">
          <a:xfrm>
            <a:off x="682625" y="2289175"/>
            <a:ext cx="50641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A</a:t>
            </a:r>
            <a:r>
              <a:rPr lang="en-US" sz="2400" baseline="-25000"/>
              <a:t>1</a:t>
            </a:r>
            <a:endParaRPr lang="en-US" sz="2400"/>
          </a:p>
        </p:txBody>
      </p:sp>
      <p:sp>
        <p:nvSpPr>
          <p:cNvPr id="81970" name="Oval 50"/>
          <p:cNvSpPr>
            <a:spLocks noChangeArrowheads="1"/>
          </p:cNvSpPr>
          <p:nvPr/>
        </p:nvSpPr>
        <p:spPr bwMode="auto">
          <a:xfrm>
            <a:off x="6642100" y="1866900"/>
            <a:ext cx="749300" cy="7493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71" name="Text Box 51"/>
          <p:cNvSpPr txBox="1">
            <a:spLocks noChangeArrowheads="1"/>
          </p:cNvSpPr>
          <p:nvPr/>
        </p:nvSpPr>
        <p:spPr bwMode="auto">
          <a:xfrm>
            <a:off x="6778625" y="2009775"/>
            <a:ext cx="50641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A</a:t>
            </a:r>
            <a:r>
              <a:rPr lang="en-US" sz="2400" baseline="-25000"/>
              <a:t>2</a:t>
            </a:r>
            <a:endParaRPr lang="en-US" sz="2400"/>
          </a:p>
        </p:txBody>
      </p:sp>
      <p:sp>
        <p:nvSpPr>
          <p:cNvPr id="81972" name="Line 52"/>
          <p:cNvSpPr>
            <a:spLocks noChangeShapeType="1"/>
          </p:cNvSpPr>
          <p:nvPr/>
        </p:nvSpPr>
        <p:spPr bwMode="auto">
          <a:xfrm>
            <a:off x="1701800" y="2882900"/>
            <a:ext cx="1435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73" name="Text Box 53"/>
          <p:cNvSpPr txBox="1">
            <a:spLocks noChangeArrowheads="1"/>
          </p:cNvSpPr>
          <p:nvPr/>
        </p:nvSpPr>
        <p:spPr bwMode="auto">
          <a:xfrm>
            <a:off x="3209925" y="2619375"/>
            <a:ext cx="3365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x</a:t>
            </a:r>
          </a:p>
        </p:txBody>
      </p:sp>
      <p:sp>
        <p:nvSpPr>
          <p:cNvPr id="81976" name="Oval 56"/>
          <p:cNvSpPr>
            <a:spLocks noChangeArrowheads="1"/>
          </p:cNvSpPr>
          <p:nvPr/>
        </p:nvSpPr>
        <p:spPr bwMode="auto">
          <a:xfrm>
            <a:off x="3860800" y="4876800"/>
            <a:ext cx="495300" cy="584200"/>
          </a:xfrm>
          <a:prstGeom prst="ellipse">
            <a:avLst/>
          </a:prstGeom>
          <a:noFill/>
          <a:ln w="28575">
            <a:solidFill>
              <a:schemeClr val="folHlink"/>
            </a:solidFill>
            <a:round/>
            <a:headEnd type="none" w="sm" len="sm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79" name="Line 59"/>
          <p:cNvSpPr>
            <a:spLocks noChangeShapeType="1"/>
          </p:cNvSpPr>
          <p:nvPr/>
        </p:nvSpPr>
        <p:spPr bwMode="auto">
          <a:xfrm>
            <a:off x="5245100" y="3619500"/>
            <a:ext cx="3898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80" name="Line 60"/>
          <p:cNvSpPr>
            <a:spLocks noChangeShapeType="1"/>
          </p:cNvSpPr>
          <p:nvPr/>
        </p:nvSpPr>
        <p:spPr bwMode="auto">
          <a:xfrm>
            <a:off x="5257800" y="4152900"/>
            <a:ext cx="3060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81" name="Line 61"/>
          <p:cNvSpPr>
            <a:spLocks noChangeShapeType="1"/>
          </p:cNvSpPr>
          <p:nvPr/>
        </p:nvSpPr>
        <p:spPr bwMode="auto">
          <a:xfrm>
            <a:off x="5257800" y="6502400"/>
            <a:ext cx="233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7" name="Line 27"/>
          <p:cNvSpPr>
            <a:spLocks noChangeShapeType="1"/>
          </p:cNvSpPr>
          <p:nvPr/>
        </p:nvSpPr>
        <p:spPr bwMode="auto">
          <a:xfrm>
            <a:off x="5346700" y="1771650"/>
            <a:ext cx="0" cy="9017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6" name="Line 26"/>
          <p:cNvSpPr>
            <a:spLocks noChangeShapeType="1"/>
          </p:cNvSpPr>
          <p:nvPr/>
        </p:nvSpPr>
        <p:spPr bwMode="auto">
          <a:xfrm>
            <a:off x="3886200" y="1758950"/>
            <a:ext cx="0" cy="9271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1965" name="Object 45"/>
          <p:cNvGraphicFramePr>
            <a:graphicFrameLocks noChangeAspect="1"/>
          </p:cNvGraphicFramePr>
          <p:nvPr/>
        </p:nvGraphicFramePr>
        <p:xfrm>
          <a:off x="31750" y="4951413"/>
          <a:ext cx="5799138" cy="400050"/>
        </p:xfrm>
        <a:graphic>
          <a:graphicData uri="http://schemas.openxmlformats.org/presentationml/2006/ole">
            <p:oleObj spid="_x0000_s4103" name="Equation" r:id="rId9" imgW="4635360" imgH="419040" progId="">
              <p:embed/>
            </p:oleObj>
          </a:graphicData>
        </a:graphic>
      </p:graphicFrame>
      <p:sp>
        <p:nvSpPr>
          <p:cNvPr id="81983" name="AutoShape 63"/>
          <p:cNvSpPr>
            <a:spLocks noChangeArrowheads="1"/>
          </p:cNvSpPr>
          <p:nvPr/>
        </p:nvSpPr>
        <p:spPr bwMode="auto">
          <a:xfrm>
            <a:off x="2171700" y="3683000"/>
            <a:ext cx="2032000" cy="647700"/>
          </a:xfrm>
          <a:prstGeom prst="cloudCallout">
            <a:avLst>
              <a:gd name="adj1" fmla="val 81718"/>
              <a:gd name="adj2" fmla="val 26963"/>
            </a:avLst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4" grpId="0" autoUpdateAnimBg="0"/>
      <p:bldP spid="81975" grpId="0" autoUpdateAnimBg="0"/>
      <p:bldP spid="81977" grpId="0" autoUpdateAnimBg="0"/>
      <p:bldP spid="81976" grpId="0" animBg="1"/>
      <p:bldP spid="81947" grpId="0" animBg="1"/>
      <p:bldP spid="81946" grpId="0" animBg="1"/>
      <p:bldP spid="819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546600" y="279400"/>
            <a:ext cx="4419600" cy="774700"/>
            <a:chOff x="2864" y="176"/>
            <a:chExt cx="2784" cy="488"/>
          </a:xfrm>
        </p:grpSpPr>
        <p:sp>
          <p:nvSpPr>
            <p:cNvPr id="82967" name="Freeform 23"/>
            <p:cNvSpPr>
              <a:spLocks/>
            </p:cNvSpPr>
            <p:nvPr/>
          </p:nvSpPr>
          <p:spPr bwMode="auto">
            <a:xfrm>
              <a:off x="2864" y="176"/>
              <a:ext cx="2776" cy="488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1392" y="344"/>
                </a:cxn>
                <a:cxn ang="0">
                  <a:pos x="1392" y="488"/>
                </a:cxn>
                <a:cxn ang="0">
                  <a:pos x="2776" y="488"/>
                </a:cxn>
                <a:cxn ang="0">
                  <a:pos x="2776" y="0"/>
                </a:cxn>
                <a:cxn ang="0">
                  <a:pos x="1392" y="0"/>
                </a:cxn>
                <a:cxn ang="0">
                  <a:pos x="1392" y="152"/>
                </a:cxn>
                <a:cxn ang="0">
                  <a:pos x="0" y="152"/>
                </a:cxn>
              </a:cxnLst>
              <a:rect l="0" t="0" r="r" b="b"/>
              <a:pathLst>
                <a:path w="2776" h="488">
                  <a:moveTo>
                    <a:pt x="0" y="344"/>
                  </a:moveTo>
                  <a:lnTo>
                    <a:pt x="1392" y="344"/>
                  </a:lnTo>
                  <a:lnTo>
                    <a:pt x="1392" y="488"/>
                  </a:lnTo>
                  <a:lnTo>
                    <a:pt x="2776" y="488"/>
                  </a:lnTo>
                  <a:lnTo>
                    <a:pt x="2776" y="0"/>
                  </a:lnTo>
                  <a:lnTo>
                    <a:pt x="1392" y="0"/>
                  </a:lnTo>
                  <a:lnTo>
                    <a:pt x="1392" y="152"/>
                  </a:lnTo>
                  <a:lnTo>
                    <a:pt x="0" y="152"/>
                  </a:lnTo>
                </a:path>
              </a:pathLst>
            </a:custGeom>
            <a:solidFill>
              <a:schemeClr val="hlink"/>
            </a:solidFill>
            <a:ln w="12700" cap="flat" cmpd="sng">
              <a:noFill/>
              <a:prstDash val="solid"/>
              <a:round/>
              <a:headEnd type="none" w="sm" len="sm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68" name="Line 24"/>
            <p:cNvSpPr>
              <a:spLocks noChangeShapeType="1"/>
            </p:cNvSpPr>
            <p:nvPr/>
          </p:nvSpPr>
          <p:spPr bwMode="auto">
            <a:xfrm>
              <a:off x="3164" y="432"/>
              <a:ext cx="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69" name="Freeform 25"/>
            <p:cNvSpPr>
              <a:spLocks/>
            </p:cNvSpPr>
            <p:nvPr/>
          </p:nvSpPr>
          <p:spPr bwMode="auto">
            <a:xfrm>
              <a:off x="2864" y="184"/>
              <a:ext cx="2784" cy="144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1392" y="144"/>
                </a:cxn>
                <a:cxn ang="0">
                  <a:pos x="1392" y="0"/>
                </a:cxn>
                <a:cxn ang="0">
                  <a:pos x="2784" y="0"/>
                </a:cxn>
              </a:cxnLst>
              <a:rect l="0" t="0" r="r" b="b"/>
              <a:pathLst>
                <a:path w="2784" h="144">
                  <a:moveTo>
                    <a:pt x="0" y="144"/>
                  </a:moveTo>
                  <a:lnTo>
                    <a:pt x="1392" y="144"/>
                  </a:lnTo>
                  <a:lnTo>
                    <a:pt x="1392" y="0"/>
                  </a:lnTo>
                  <a:lnTo>
                    <a:pt x="2784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0" name="Freeform 26"/>
            <p:cNvSpPr>
              <a:spLocks/>
            </p:cNvSpPr>
            <p:nvPr/>
          </p:nvSpPr>
          <p:spPr bwMode="auto">
            <a:xfrm flipV="1">
              <a:off x="2864" y="520"/>
              <a:ext cx="2784" cy="144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1392" y="144"/>
                </a:cxn>
                <a:cxn ang="0">
                  <a:pos x="1392" y="0"/>
                </a:cxn>
                <a:cxn ang="0">
                  <a:pos x="2784" y="0"/>
                </a:cxn>
              </a:cxnLst>
              <a:rect l="0" t="0" r="r" b="b"/>
              <a:pathLst>
                <a:path w="2784" h="144">
                  <a:moveTo>
                    <a:pt x="0" y="144"/>
                  </a:moveTo>
                  <a:lnTo>
                    <a:pt x="1392" y="144"/>
                  </a:lnTo>
                  <a:lnTo>
                    <a:pt x="1392" y="0"/>
                  </a:lnTo>
                  <a:lnTo>
                    <a:pt x="2784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4256" y="511"/>
              <a:ext cx="920" cy="150"/>
              <a:chOff x="2448" y="1482"/>
              <a:chExt cx="920" cy="150"/>
            </a:xfrm>
          </p:grpSpPr>
          <p:sp>
            <p:nvSpPr>
              <p:cNvPr id="82972" name="Freeform 28"/>
              <p:cNvSpPr>
                <a:spLocks/>
              </p:cNvSpPr>
              <p:nvPr/>
            </p:nvSpPr>
            <p:spPr bwMode="auto">
              <a:xfrm>
                <a:off x="2448" y="1482"/>
                <a:ext cx="920" cy="15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920" y="162"/>
                  </a:cxn>
                  <a:cxn ang="0">
                    <a:pos x="0" y="162"/>
                  </a:cxn>
                  <a:cxn ang="0">
                    <a:pos x="0" y="2"/>
                  </a:cxn>
                </a:cxnLst>
                <a:rect l="0" t="0" r="r" b="b"/>
                <a:pathLst>
                  <a:path w="920" h="162">
                    <a:moveTo>
                      <a:pt x="0" y="2"/>
                    </a:moveTo>
                    <a:cubicBezTo>
                      <a:pt x="147" y="0"/>
                      <a:pt x="573" y="48"/>
                      <a:pt x="920" y="162"/>
                    </a:cubicBezTo>
                    <a:cubicBezTo>
                      <a:pt x="573" y="162"/>
                      <a:pt x="156" y="162"/>
                      <a:pt x="0" y="162"/>
                    </a:cubicBezTo>
                    <a:cubicBezTo>
                      <a:pt x="0" y="36"/>
                      <a:pt x="0" y="126"/>
                      <a:pt x="0" y="2"/>
                    </a:cubicBezTo>
                    <a:close/>
                  </a:path>
                </a:pathLst>
              </a:custGeom>
              <a:solidFill>
                <a:schemeClr val="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lg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73" name="Freeform 29"/>
              <p:cNvSpPr>
                <a:spLocks/>
              </p:cNvSpPr>
              <p:nvPr/>
            </p:nvSpPr>
            <p:spPr bwMode="auto">
              <a:xfrm>
                <a:off x="2790" y="1536"/>
                <a:ext cx="155" cy="64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53" y="54"/>
                  </a:cxn>
                  <a:cxn ang="0">
                    <a:pos x="0" y="63"/>
                  </a:cxn>
                </a:cxnLst>
                <a:rect l="0" t="0" r="r" b="b"/>
                <a:pathLst>
                  <a:path w="155" h="64">
                    <a:moveTo>
                      <a:pt x="15" y="0"/>
                    </a:moveTo>
                    <a:cubicBezTo>
                      <a:pt x="85" y="22"/>
                      <a:pt x="155" y="44"/>
                      <a:pt x="153" y="54"/>
                    </a:cubicBezTo>
                    <a:cubicBezTo>
                      <a:pt x="151" y="64"/>
                      <a:pt x="75" y="63"/>
                      <a:pt x="0" y="63"/>
                    </a:cubicBezTo>
                  </a:path>
                </a:pathLst>
              </a:custGeom>
              <a:solidFill>
                <a:schemeClr val="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triangle" w="sm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74" name="Freeform 30"/>
              <p:cNvSpPr>
                <a:spLocks/>
              </p:cNvSpPr>
              <p:nvPr/>
            </p:nvSpPr>
            <p:spPr bwMode="auto">
              <a:xfrm>
                <a:off x="2625" y="1518"/>
                <a:ext cx="99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" y="48"/>
                  </a:cxn>
                  <a:cxn ang="0">
                    <a:pos x="0" y="90"/>
                  </a:cxn>
                </a:cxnLst>
                <a:rect l="0" t="0" r="r" b="b"/>
                <a:pathLst>
                  <a:path w="99" h="90">
                    <a:moveTo>
                      <a:pt x="0" y="0"/>
                    </a:moveTo>
                    <a:cubicBezTo>
                      <a:pt x="16" y="8"/>
                      <a:pt x="99" y="33"/>
                      <a:pt x="99" y="48"/>
                    </a:cubicBezTo>
                    <a:cubicBezTo>
                      <a:pt x="99" y="63"/>
                      <a:pt x="21" y="81"/>
                      <a:pt x="0" y="90"/>
                    </a:cubicBezTo>
                  </a:path>
                </a:pathLst>
              </a:custGeom>
              <a:solidFill>
                <a:schemeClr val="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triangle" w="sm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75" name="Freeform 31"/>
              <p:cNvSpPr>
                <a:spLocks/>
              </p:cNvSpPr>
              <p:nvPr/>
            </p:nvSpPr>
            <p:spPr bwMode="auto">
              <a:xfrm>
                <a:off x="2472" y="1518"/>
                <a:ext cx="111" cy="93"/>
              </a:xfrm>
              <a:custGeom>
                <a:avLst/>
                <a:gdLst/>
                <a:ahLst/>
                <a:cxnLst>
                  <a:cxn ang="0">
                    <a:pos x="108" y="89"/>
                  </a:cxn>
                  <a:cxn ang="0">
                    <a:pos x="21" y="81"/>
                  </a:cxn>
                  <a:cxn ang="0">
                    <a:pos x="15" y="18"/>
                  </a:cxn>
                  <a:cxn ang="0">
                    <a:pos x="111" y="0"/>
                  </a:cxn>
                </a:cxnLst>
                <a:rect l="0" t="0" r="r" b="b"/>
                <a:pathLst>
                  <a:path w="111" h="93">
                    <a:moveTo>
                      <a:pt x="108" y="89"/>
                    </a:moveTo>
                    <a:cubicBezTo>
                      <a:pt x="94" y="88"/>
                      <a:pt x="36" y="93"/>
                      <a:pt x="21" y="81"/>
                    </a:cubicBezTo>
                    <a:cubicBezTo>
                      <a:pt x="6" y="69"/>
                      <a:pt x="0" y="32"/>
                      <a:pt x="15" y="18"/>
                    </a:cubicBezTo>
                    <a:cubicBezTo>
                      <a:pt x="30" y="4"/>
                      <a:pt x="91" y="4"/>
                      <a:pt x="111" y="0"/>
                    </a:cubicBezTo>
                  </a:path>
                </a:pathLst>
              </a:custGeom>
              <a:solidFill>
                <a:schemeClr val="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triangle" w="sm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32"/>
            <p:cNvGrpSpPr>
              <a:grpSpLocks/>
            </p:cNvGrpSpPr>
            <p:nvPr/>
          </p:nvGrpSpPr>
          <p:grpSpPr bwMode="auto">
            <a:xfrm flipV="1">
              <a:off x="4256" y="184"/>
              <a:ext cx="920" cy="150"/>
              <a:chOff x="2448" y="1482"/>
              <a:chExt cx="920" cy="150"/>
            </a:xfrm>
          </p:grpSpPr>
          <p:sp>
            <p:nvSpPr>
              <p:cNvPr id="82977" name="Freeform 33"/>
              <p:cNvSpPr>
                <a:spLocks/>
              </p:cNvSpPr>
              <p:nvPr/>
            </p:nvSpPr>
            <p:spPr bwMode="auto">
              <a:xfrm>
                <a:off x="2448" y="1482"/>
                <a:ext cx="920" cy="15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920" y="162"/>
                  </a:cxn>
                  <a:cxn ang="0">
                    <a:pos x="0" y="162"/>
                  </a:cxn>
                  <a:cxn ang="0">
                    <a:pos x="0" y="2"/>
                  </a:cxn>
                </a:cxnLst>
                <a:rect l="0" t="0" r="r" b="b"/>
                <a:pathLst>
                  <a:path w="920" h="162">
                    <a:moveTo>
                      <a:pt x="0" y="2"/>
                    </a:moveTo>
                    <a:cubicBezTo>
                      <a:pt x="147" y="0"/>
                      <a:pt x="573" y="48"/>
                      <a:pt x="920" y="162"/>
                    </a:cubicBezTo>
                    <a:cubicBezTo>
                      <a:pt x="573" y="162"/>
                      <a:pt x="156" y="162"/>
                      <a:pt x="0" y="162"/>
                    </a:cubicBezTo>
                    <a:cubicBezTo>
                      <a:pt x="0" y="36"/>
                      <a:pt x="0" y="126"/>
                      <a:pt x="0" y="2"/>
                    </a:cubicBezTo>
                    <a:close/>
                  </a:path>
                </a:pathLst>
              </a:custGeom>
              <a:solidFill>
                <a:schemeClr val="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lg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78" name="Freeform 34"/>
              <p:cNvSpPr>
                <a:spLocks/>
              </p:cNvSpPr>
              <p:nvPr/>
            </p:nvSpPr>
            <p:spPr bwMode="auto">
              <a:xfrm>
                <a:off x="2790" y="1536"/>
                <a:ext cx="155" cy="64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53" y="54"/>
                  </a:cxn>
                  <a:cxn ang="0">
                    <a:pos x="0" y="63"/>
                  </a:cxn>
                </a:cxnLst>
                <a:rect l="0" t="0" r="r" b="b"/>
                <a:pathLst>
                  <a:path w="155" h="64">
                    <a:moveTo>
                      <a:pt x="15" y="0"/>
                    </a:moveTo>
                    <a:cubicBezTo>
                      <a:pt x="85" y="22"/>
                      <a:pt x="155" y="44"/>
                      <a:pt x="153" y="54"/>
                    </a:cubicBezTo>
                    <a:cubicBezTo>
                      <a:pt x="151" y="64"/>
                      <a:pt x="75" y="63"/>
                      <a:pt x="0" y="63"/>
                    </a:cubicBezTo>
                  </a:path>
                </a:pathLst>
              </a:custGeom>
              <a:solidFill>
                <a:schemeClr val="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triangle" w="sm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79" name="Freeform 35"/>
              <p:cNvSpPr>
                <a:spLocks/>
              </p:cNvSpPr>
              <p:nvPr/>
            </p:nvSpPr>
            <p:spPr bwMode="auto">
              <a:xfrm>
                <a:off x="2625" y="1518"/>
                <a:ext cx="99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" y="48"/>
                  </a:cxn>
                  <a:cxn ang="0">
                    <a:pos x="0" y="90"/>
                  </a:cxn>
                </a:cxnLst>
                <a:rect l="0" t="0" r="r" b="b"/>
                <a:pathLst>
                  <a:path w="99" h="90">
                    <a:moveTo>
                      <a:pt x="0" y="0"/>
                    </a:moveTo>
                    <a:cubicBezTo>
                      <a:pt x="16" y="8"/>
                      <a:pt x="99" y="33"/>
                      <a:pt x="99" y="48"/>
                    </a:cubicBezTo>
                    <a:cubicBezTo>
                      <a:pt x="99" y="63"/>
                      <a:pt x="21" y="81"/>
                      <a:pt x="0" y="90"/>
                    </a:cubicBezTo>
                  </a:path>
                </a:pathLst>
              </a:custGeom>
              <a:solidFill>
                <a:schemeClr val="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triangle" w="sm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980" name="Freeform 36"/>
              <p:cNvSpPr>
                <a:spLocks/>
              </p:cNvSpPr>
              <p:nvPr/>
            </p:nvSpPr>
            <p:spPr bwMode="auto">
              <a:xfrm>
                <a:off x="2472" y="1518"/>
                <a:ext cx="111" cy="93"/>
              </a:xfrm>
              <a:custGeom>
                <a:avLst/>
                <a:gdLst/>
                <a:ahLst/>
                <a:cxnLst>
                  <a:cxn ang="0">
                    <a:pos x="108" y="89"/>
                  </a:cxn>
                  <a:cxn ang="0">
                    <a:pos x="21" y="81"/>
                  </a:cxn>
                  <a:cxn ang="0">
                    <a:pos x="15" y="18"/>
                  </a:cxn>
                  <a:cxn ang="0">
                    <a:pos x="111" y="0"/>
                  </a:cxn>
                </a:cxnLst>
                <a:rect l="0" t="0" r="r" b="b"/>
                <a:pathLst>
                  <a:path w="111" h="93">
                    <a:moveTo>
                      <a:pt x="108" y="89"/>
                    </a:moveTo>
                    <a:cubicBezTo>
                      <a:pt x="94" y="88"/>
                      <a:pt x="36" y="93"/>
                      <a:pt x="21" y="81"/>
                    </a:cubicBezTo>
                    <a:cubicBezTo>
                      <a:pt x="6" y="69"/>
                      <a:pt x="0" y="32"/>
                      <a:pt x="15" y="18"/>
                    </a:cubicBezTo>
                    <a:cubicBezTo>
                      <a:pt x="30" y="4"/>
                      <a:pt x="91" y="4"/>
                      <a:pt x="111" y="0"/>
                    </a:cubicBezTo>
                  </a:path>
                </a:pathLst>
              </a:custGeom>
              <a:solidFill>
                <a:schemeClr val="hlink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triangle" w="sm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4584700" cy="1143000"/>
          </a:xfrm>
          <a:solidFill>
            <a:schemeClr val="bg1"/>
          </a:solidFill>
          <a:ln/>
          <a:effectLst/>
        </p:spPr>
        <p:txBody>
          <a:bodyPr lIns="90488" tIns="44450" rIns="90488" bIns="44450" anchor="b"/>
          <a:lstStyle/>
          <a:p>
            <a:r>
              <a:rPr lang="en-US"/>
              <a:t>Head Loss due to Sudden Expansion</a:t>
            </a:r>
          </a:p>
        </p:txBody>
      </p:sp>
      <p:graphicFrame>
        <p:nvGraphicFramePr>
          <p:cNvPr id="82984" name="Object 40"/>
          <p:cNvGraphicFramePr>
            <a:graphicFrameLocks noChangeAspect="1"/>
          </p:cNvGraphicFramePr>
          <p:nvPr/>
        </p:nvGraphicFramePr>
        <p:xfrm>
          <a:off x="239713" y="4052888"/>
          <a:ext cx="4684712" cy="1223962"/>
        </p:xfrm>
        <a:graphic>
          <a:graphicData uri="http://schemas.openxmlformats.org/presentationml/2006/ole">
            <p:oleObj spid="_x0000_s5122" name="Equation" r:id="rId4" imgW="3568680" imgH="1218960" progId="">
              <p:embed/>
            </p:oleObj>
          </a:graphicData>
        </a:graphic>
      </p:graphicFrame>
      <p:graphicFrame>
        <p:nvGraphicFramePr>
          <p:cNvPr id="82985" name="Object 41"/>
          <p:cNvGraphicFramePr>
            <a:graphicFrameLocks noChangeAspect="1"/>
          </p:cNvGraphicFramePr>
          <p:nvPr/>
        </p:nvGraphicFramePr>
        <p:xfrm>
          <a:off x="5245100" y="4351338"/>
          <a:ext cx="3787775" cy="828675"/>
        </p:xfrm>
        <a:graphic>
          <a:graphicData uri="http://schemas.openxmlformats.org/presentationml/2006/ole">
            <p:oleObj spid="_x0000_s5123" name="Equation" r:id="rId5" imgW="2882880" imgH="825480" progId="">
              <p:embed/>
            </p:oleObj>
          </a:graphicData>
        </a:graphic>
      </p:graphicFrame>
      <p:graphicFrame>
        <p:nvGraphicFramePr>
          <p:cNvPr id="82986" name="Object 42"/>
          <p:cNvGraphicFramePr>
            <a:graphicFrameLocks noChangeAspect="1"/>
          </p:cNvGraphicFramePr>
          <p:nvPr/>
        </p:nvGraphicFramePr>
        <p:xfrm>
          <a:off x="228600" y="5608638"/>
          <a:ext cx="2735263" cy="904875"/>
        </p:xfrm>
        <a:graphic>
          <a:graphicData uri="http://schemas.openxmlformats.org/presentationml/2006/ole">
            <p:oleObj spid="_x0000_s5124" name="Equation" r:id="rId6" imgW="2082600" imgH="901440" progId="">
              <p:embed/>
            </p:oleObj>
          </a:graphicData>
        </a:graphic>
      </p:graphicFrame>
      <p:graphicFrame>
        <p:nvGraphicFramePr>
          <p:cNvPr id="82990" name="Object 46"/>
          <p:cNvGraphicFramePr>
            <a:graphicFrameLocks noChangeAspect="1"/>
          </p:cNvGraphicFramePr>
          <p:nvPr/>
        </p:nvGraphicFramePr>
        <p:xfrm>
          <a:off x="3206750" y="5437188"/>
          <a:ext cx="3103563" cy="969962"/>
        </p:xfrm>
        <a:graphic>
          <a:graphicData uri="http://schemas.openxmlformats.org/presentationml/2006/ole">
            <p:oleObj spid="_x0000_s5125" name="Equation" r:id="rId7" imgW="2361960" imgH="965160" progId="">
              <p:embed/>
            </p:oleObj>
          </a:graphicData>
        </a:graphic>
      </p:graphicFrame>
      <p:graphicFrame>
        <p:nvGraphicFramePr>
          <p:cNvPr id="82991" name="Object 47"/>
          <p:cNvGraphicFramePr>
            <a:graphicFrameLocks noChangeAspect="1"/>
          </p:cNvGraphicFramePr>
          <p:nvPr/>
        </p:nvGraphicFramePr>
        <p:xfrm>
          <a:off x="6364288" y="5391150"/>
          <a:ext cx="2670175" cy="969963"/>
        </p:xfrm>
        <a:graphic>
          <a:graphicData uri="http://schemas.openxmlformats.org/presentationml/2006/ole">
            <p:oleObj spid="_x0000_s5126" name="Equation" r:id="rId8" imgW="2031840" imgH="965160" progId="">
              <p:embed/>
            </p:oleObj>
          </a:graphicData>
        </a:graphic>
      </p:graphicFrame>
      <p:sp>
        <p:nvSpPr>
          <p:cNvPr id="82992" name="Line 48"/>
          <p:cNvSpPr>
            <a:spLocks noChangeShapeType="1"/>
          </p:cNvSpPr>
          <p:nvPr/>
        </p:nvSpPr>
        <p:spPr bwMode="auto">
          <a:xfrm>
            <a:off x="469900" y="24511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993" name="Line 49"/>
          <p:cNvSpPr>
            <a:spLocks noChangeShapeType="1"/>
          </p:cNvSpPr>
          <p:nvPr/>
        </p:nvSpPr>
        <p:spPr bwMode="auto">
          <a:xfrm>
            <a:off x="279400" y="3454400"/>
            <a:ext cx="165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994" name="Line 50"/>
          <p:cNvSpPr>
            <a:spLocks noChangeShapeType="1"/>
          </p:cNvSpPr>
          <p:nvPr/>
        </p:nvSpPr>
        <p:spPr bwMode="auto">
          <a:xfrm>
            <a:off x="6667500" y="2374900"/>
            <a:ext cx="749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997" name="Oval 53"/>
          <p:cNvSpPr>
            <a:spLocks noChangeArrowheads="1"/>
          </p:cNvSpPr>
          <p:nvPr/>
        </p:nvSpPr>
        <p:spPr bwMode="auto">
          <a:xfrm>
            <a:off x="8407400" y="1752600"/>
            <a:ext cx="609600" cy="914400"/>
          </a:xfrm>
          <a:prstGeom prst="ellipse">
            <a:avLst/>
          </a:prstGeom>
          <a:noFill/>
          <a:ln w="38100">
            <a:solidFill>
              <a:schemeClr val="folHlink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98" name="Freeform 54"/>
          <p:cNvSpPr>
            <a:spLocks/>
          </p:cNvSpPr>
          <p:nvPr/>
        </p:nvSpPr>
        <p:spPr bwMode="auto">
          <a:xfrm>
            <a:off x="6324600" y="2628900"/>
            <a:ext cx="2260600" cy="696913"/>
          </a:xfrm>
          <a:custGeom>
            <a:avLst/>
            <a:gdLst/>
            <a:ahLst/>
            <a:cxnLst>
              <a:cxn ang="0">
                <a:pos x="1688" y="0"/>
              </a:cxn>
              <a:cxn ang="0">
                <a:pos x="1120" y="392"/>
              </a:cxn>
              <a:cxn ang="0">
                <a:pos x="0" y="376"/>
              </a:cxn>
            </a:cxnLst>
            <a:rect l="0" t="0" r="r" b="b"/>
            <a:pathLst>
              <a:path w="1688" h="455">
                <a:moveTo>
                  <a:pt x="1688" y="0"/>
                </a:moveTo>
                <a:cubicBezTo>
                  <a:pt x="1544" y="164"/>
                  <a:pt x="1401" y="329"/>
                  <a:pt x="1120" y="392"/>
                </a:cubicBezTo>
                <a:cubicBezTo>
                  <a:pt x="839" y="455"/>
                  <a:pt x="419" y="415"/>
                  <a:pt x="0" y="376"/>
                </a:cubicBezTo>
              </a:path>
            </a:pathLst>
          </a:custGeom>
          <a:noFill/>
          <a:ln w="38100" cap="flat" cmpd="sng">
            <a:solidFill>
              <a:schemeClr val="folHlink"/>
            </a:solidFill>
            <a:prstDash val="solid"/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9" name="Oval 55"/>
          <p:cNvSpPr>
            <a:spLocks noChangeArrowheads="1"/>
          </p:cNvSpPr>
          <p:nvPr/>
        </p:nvSpPr>
        <p:spPr bwMode="auto">
          <a:xfrm>
            <a:off x="3835400" y="2590800"/>
            <a:ext cx="2413000" cy="1358900"/>
          </a:xfrm>
          <a:prstGeom prst="ellipse">
            <a:avLst/>
          </a:prstGeom>
          <a:noFill/>
          <a:ln w="38100">
            <a:solidFill>
              <a:schemeClr val="folHlink"/>
            </a:solidFill>
            <a:round/>
            <a:headEnd type="none" w="lg" len="med"/>
            <a:tailEnd type="none" w="lg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3000" name="Line 56"/>
          <p:cNvSpPr>
            <a:spLocks noChangeShapeType="1"/>
          </p:cNvSpPr>
          <p:nvPr/>
        </p:nvSpPr>
        <p:spPr bwMode="auto">
          <a:xfrm flipH="1" flipV="1">
            <a:off x="3606800" y="2692400"/>
            <a:ext cx="190500" cy="2540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none" w="lg" len="med"/>
            <a:tailEnd type="triangle" w="lg" len="med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2983" name="Object 39"/>
          <p:cNvGraphicFramePr>
            <a:graphicFrameLocks noChangeAspect="1"/>
          </p:cNvGraphicFramePr>
          <p:nvPr/>
        </p:nvGraphicFramePr>
        <p:xfrm>
          <a:off x="7453313" y="1811338"/>
          <a:ext cx="1717675" cy="815975"/>
        </p:xfrm>
        <a:graphic>
          <a:graphicData uri="http://schemas.openxmlformats.org/presentationml/2006/ole">
            <p:oleObj spid="_x0000_s5127" name="Equation" r:id="rId9" imgW="1307880" imgH="812520" progId="">
              <p:embed/>
            </p:oleObj>
          </a:graphicData>
        </a:graphic>
      </p:graphicFrame>
      <p:sp>
        <p:nvSpPr>
          <p:cNvPr id="83001" name="Text Box 57"/>
          <p:cNvSpPr txBox="1">
            <a:spLocks noChangeArrowheads="1"/>
          </p:cNvSpPr>
          <p:nvPr/>
        </p:nvSpPr>
        <p:spPr bwMode="auto">
          <a:xfrm>
            <a:off x="466725" y="6400800"/>
            <a:ext cx="4845050" cy="4572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r>
              <a:rPr lang="en-US" sz="2400"/>
              <a:t>Discharge into a reservoir?_________</a:t>
            </a:r>
          </a:p>
        </p:txBody>
      </p:sp>
      <p:sp>
        <p:nvSpPr>
          <p:cNvPr id="82987" name="Comment 43"/>
          <p:cNvSpPr>
            <a:spLocks noChangeArrowheads="1"/>
          </p:cNvSpPr>
          <p:nvPr/>
        </p:nvSpPr>
        <p:spPr bwMode="auto">
          <a:xfrm>
            <a:off x="412750" y="1958975"/>
            <a:ext cx="15621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>
                <a:solidFill>
                  <a:schemeClr val="folHlink"/>
                </a:solidFill>
              </a:rPr>
              <a:t>Energy</a:t>
            </a:r>
          </a:p>
        </p:txBody>
      </p:sp>
      <p:sp>
        <p:nvSpPr>
          <p:cNvPr id="82988" name="Comment 44"/>
          <p:cNvSpPr>
            <a:spLocks noChangeArrowheads="1"/>
          </p:cNvSpPr>
          <p:nvPr/>
        </p:nvSpPr>
        <p:spPr bwMode="auto">
          <a:xfrm>
            <a:off x="228600" y="3013075"/>
            <a:ext cx="19304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>
                <a:solidFill>
                  <a:schemeClr val="folHlink"/>
                </a:solidFill>
              </a:rPr>
              <a:t>Momentum</a:t>
            </a:r>
          </a:p>
        </p:txBody>
      </p:sp>
      <p:sp>
        <p:nvSpPr>
          <p:cNvPr id="82989" name="Comment 45"/>
          <p:cNvSpPr>
            <a:spLocks noChangeArrowheads="1"/>
          </p:cNvSpPr>
          <p:nvPr/>
        </p:nvSpPr>
        <p:spPr bwMode="auto">
          <a:xfrm>
            <a:off x="6591300" y="1958975"/>
            <a:ext cx="10033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Monotype Sorts" pitchFamily="2" charset="2"/>
              <a:buNone/>
            </a:pPr>
            <a:r>
              <a:rPr lang="en-US">
                <a:solidFill>
                  <a:schemeClr val="folHlink"/>
                </a:solidFill>
              </a:rPr>
              <a:t>Mass</a:t>
            </a:r>
          </a:p>
        </p:txBody>
      </p:sp>
      <p:sp>
        <p:nvSpPr>
          <p:cNvPr id="83002" name="Text Box 58"/>
          <p:cNvSpPr txBox="1">
            <a:spLocks noChangeArrowheads="1"/>
          </p:cNvSpPr>
          <p:nvPr/>
        </p:nvSpPr>
        <p:spPr bwMode="auto">
          <a:xfrm>
            <a:off x="4048125" y="6400800"/>
            <a:ext cx="852488" cy="4572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r>
              <a:rPr lang="en-US" sz="2400">
                <a:solidFill>
                  <a:schemeClr val="folHlink"/>
                </a:solidFill>
              </a:rPr>
              <a:t>K</a:t>
            </a:r>
            <a:r>
              <a:rPr lang="en-US" sz="2400" baseline="-25000">
                <a:solidFill>
                  <a:schemeClr val="folHlink"/>
                </a:solidFill>
              </a:rPr>
              <a:t>L</a:t>
            </a:r>
            <a:r>
              <a:rPr lang="en-US" sz="2400">
                <a:solidFill>
                  <a:schemeClr val="folHlink"/>
                </a:solidFill>
              </a:rPr>
              <a:t>=1</a:t>
            </a:r>
          </a:p>
        </p:txBody>
      </p:sp>
      <p:graphicFrame>
        <p:nvGraphicFramePr>
          <p:cNvPr id="83004" name="Object 60"/>
          <p:cNvGraphicFramePr>
            <a:graphicFrameLocks noChangeAspect="1"/>
          </p:cNvGraphicFramePr>
          <p:nvPr/>
        </p:nvGraphicFramePr>
        <p:xfrm>
          <a:off x="1720850" y="1828800"/>
          <a:ext cx="4121150" cy="828675"/>
        </p:xfrm>
        <a:graphic>
          <a:graphicData uri="http://schemas.openxmlformats.org/presentationml/2006/ole">
            <p:oleObj spid="_x0000_s5128" name="Equation" r:id="rId10" imgW="3136680" imgH="825480" progId="">
              <p:embed/>
            </p:oleObj>
          </a:graphicData>
        </a:graphic>
      </p:graphicFrame>
      <p:graphicFrame>
        <p:nvGraphicFramePr>
          <p:cNvPr id="83005" name="Object 61"/>
          <p:cNvGraphicFramePr>
            <a:graphicFrameLocks noChangeAspect="1"/>
          </p:cNvGraphicFramePr>
          <p:nvPr/>
        </p:nvGraphicFramePr>
        <p:xfrm>
          <a:off x="2041525" y="2660650"/>
          <a:ext cx="4035425" cy="1223963"/>
        </p:xfrm>
        <a:graphic>
          <a:graphicData uri="http://schemas.openxmlformats.org/presentationml/2006/ole">
            <p:oleObj spid="_x0000_s5129" name="Equation" r:id="rId11" imgW="3073320" imgH="1218960" progId="">
              <p:embed/>
            </p:oleObj>
          </a:graphicData>
        </a:graphic>
      </p:graphicFrame>
      <p:grpSp>
        <p:nvGrpSpPr>
          <p:cNvPr id="5" name="Group 65"/>
          <p:cNvGrpSpPr>
            <a:grpSpLocks/>
          </p:cNvGrpSpPr>
          <p:nvPr/>
        </p:nvGrpSpPr>
        <p:grpSpPr bwMode="auto">
          <a:xfrm>
            <a:off x="809625" y="4143375"/>
            <a:ext cx="1289050" cy="1192213"/>
            <a:chOff x="510" y="2610"/>
            <a:chExt cx="812" cy="751"/>
          </a:xfrm>
        </p:grpSpPr>
        <p:sp>
          <p:nvSpPr>
            <p:cNvPr id="83006" name="Text Box 62"/>
            <p:cNvSpPr txBox="1">
              <a:spLocks noChangeArrowheads="1"/>
            </p:cNvSpPr>
            <p:nvPr/>
          </p:nvSpPr>
          <p:spPr bwMode="auto">
            <a:xfrm>
              <a:off x="510" y="2610"/>
              <a:ext cx="228" cy="327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folHlink"/>
                  </a:solidFill>
                </a:rPr>
                <a:t>2</a:t>
              </a:r>
            </a:p>
          </p:txBody>
        </p:sp>
        <p:sp>
          <p:nvSpPr>
            <p:cNvPr id="83007" name="Text Box 63"/>
            <p:cNvSpPr txBox="1">
              <a:spLocks noChangeArrowheads="1"/>
            </p:cNvSpPr>
            <p:nvPr/>
          </p:nvSpPr>
          <p:spPr bwMode="auto">
            <a:xfrm>
              <a:off x="1094" y="2618"/>
              <a:ext cx="228" cy="327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folHlink"/>
                  </a:solidFill>
                </a:rPr>
                <a:t>2</a:t>
              </a:r>
            </a:p>
          </p:txBody>
        </p:sp>
        <p:sp>
          <p:nvSpPr>
            <p:cNvPr id="83008" name="Text Box 64"/>
            <p:cNvSpPr txBox="1">
              <a:spLocks noChangeArrowheads="1"/>
            </p:cNvSpPr>
            <p:nvPr/>
          </p:nvSpPr>
          <p:spPr bwMode="auto">
            <a:xfrm>
              <a:off x="1046" y="3034"/>
              <a:ext cx="228" cy="327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folHlink"/>
                  </a:solidFill>
                </a:rPr>
                <a:t>2</a:t>
              </a:r>
            </a:p>
          </p:txBody>
        </p:sp>
      </p:grpSp>
      <p:graphicFrame>
        <p:nvGraphicFramePr>
          <p:cNvPr id="83010" name="Object 66"/>
          <p:cNvGraphicFramePr>
            <a:graphicFrameLocks noChangeAspect="1"/>
          </p:cNvGraphicFramePr>
          <p:nvPr/>
        </p:nvGraphicFramePr>
        <p:xfrm>
          <a:off x="477838" y="7215188"/>
          <a:ext cx="3203575" cy="969962"/>
        </p:xfrm>
        <a:graphic>
          <a:graphicData uri="http://schemas.openxmlformats.org/presentationml/2006/ole">
            <p:oleObj spid="_x0000_s5130" name="Equation" r:id="rId12" imgW="2438280" imgH="96516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0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97" grpId="0" animBg="1"/>
      <p:bldP spid="82998" grpId="0" animBg="1"/>
      <p:bldP spid="82999" grpId="0" animBg="1"/>
      <p:bldP spid="83000" grpId="0" animBg="1"/>
      <p:bldP spid="83001" grpId="0" build="p" autoUpdateAnimBg="0"/>
      <p:bldP spid="82987" grpId="0" autoUpdateAnimBg="0"/>
      <p:bldP spid="82988" grpId="0" autoUpdateAnimBg="0"/>
      <p:bldP spid="82989" grpId="0" autoUpdateAnimBg="0"/>
      <p:bldP spid="83002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loss coefficient relative to velocity in pipe</a:t>
            </a:r>
            <a:endParaRPr lang="en-US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63600" y="1985328"/>
          <a:ext cx="3103563" cy="969962"/>
        </p:xfrm>
        <a:graphic>
          <a:graphicData uri="http://schemas.openxmlformats.org/presentationml/2006/ole">
            <p:oleObj spid="_x0000_s1027" name="Equation" r:id="rId3" imgW="2361960" imgH="965160" progId="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877888" y="4191000"/>
          <a:ext cx="2670175" cy="969963"/>
        </p:xfrm>
        <a:graphic>
          <a:graphicData uri="http://schemas.openxmlformats.org/presentationml/2006/ole">
            <p:oleObj spid="_x0000_s1028" name="Equation" r:id="rId4" imgW="2031840" imgH="965160" progId="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550343" y="1902778"/>
          <a:ext cx="1717675" cy="815975"/>
        </p:xfrm>
        <a:graphic>
          <a:graphicData uri="http://schemas.openxmlformats.org/presentationml/2006/ole">
            <p:oleObj spid="_x0000_s1029" name="Equation" r:id="rId5" imgW="1307880" imgH="812520" progId="">
              <p:embed/>
            </p:oleObj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642938" y="3094038"/>
          <a:ext cx="3203575" cy="969962"/>
        </p:xfrm>
        <a:graphic>
          <a:graphicData uri="http://schemas.openxmlformats.org/presentationml/2006/ole">
            <p:oleObj spid="_x0000_s1030" name="Equation" r:id="rId6" imgW="2438280" imgH="965160" progId="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6167438" y="3319463"/>
          <a:ext cx="2117725" cy="815975"/>
        </p:xfrm>
        <a:graphic>
          <a:graphicData uri="http://schemas.openxmlformats.org/presentationml/2006/ole">
            <p:oleObj spid="_x0000_s1031" name="Equation" r:id="rId7" imgW="1612800" imgH="812520" progId="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08760" y="6183630"/>
            <a:ext cx="70663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Ain</a:t>
            </a:r>
            <a:r>
              <a:rPr lang="en-US" dirty="0" smtClean="0"/>
              <a:t> has to be based on the constricted flow area</a:t>
            </a:r>
            <a:endParaRPr lang="en-US" dirty="0"/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6215063" y="4510723"/>
          <a:ext cx="2352675" cy="420687"/>
        </p:xfrm>
        <a:graphic>
          <a:graphicData uri="http://schemas.openxmlformats.org/presentationml/2006/ole">
            <p:oleObj spid="_x0000_s1032" name="Equation" r:id="rId8" imgW="1790640" imgH="419040" progId="">
              <p:embed/>
            </p:oleObj>
          </a:graphicData>
        </a:graphic>
      </p:graphicFrame>
      <p:graphicFrame>
        <p:nvGraphicFramePr>
          <p:cNvPr id="12" name="Object 4"/>
          <p:cNvGraphicFramePr>
            <a:graphicFrameLocks noChangeAspect="1"/>
          </p:cNvGraphicFramePr>
          <p:nvPr/>
        </p:nvGraphicFramePr>
        <p:xfrm>
          <a:off x="493713" y="5210493"/>
          <a:ext cx="3554412" cy="1033462"/>
        </p:xfrm>
        <a:graphic>
          <a:graphicData uri="http://schemas.openxmlformats.org/presentationml/2006/ole">
            <p:oleObj spid="_x0000_s1033" name="Equation" r:id="rId9" imgW="2705040" imgH="102852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Theme">
  <a:themeElements>
    <a:clrScheme name="classroom">
      <a:dk1>
        <a:srgbClr val="663300"/>
      </a:dk1>
      <a:lt1>
        <a:srgbClr val="FFFFFF"/>
      </a:lt1>
      <a:dk2>
        <a:srgbClr val="003A1A"/>
      </a:dk2>
      <a:lt2>
        <a:srgbClr val="FFFFFF"/>
      </a:lt2>
      <a:accent1>
        <a:srgbClr val="F14343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1900B4"/>
      </a:hlink>
      <a:folHlink>
        <a:srgbClr val="1900B4"/>
      </a:folHlink>
    </a:clrScheme>
    <a:fontScheme name="teach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bg2"/>
          </a:solidFill>
          <a:prstDash val="solid"/>
          <a:round/>
          <a:headEnd type="none" w="lg" len="med"/>
          <a:tailEnd type="none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bg2"/>
          </a:solidFill>
          <a:prstDash val="solid"/>
          <a:round/>
          <a:headEnd type="none" w="lg" len="med"/>
          <a:tailEnd type="none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aching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AEAEAE"/>
        </a:accent6>
        <a:hlink>
          <a:srgbClr val="EAEAEA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ching 2">
        <a:dk1>
          <a:srgbClr val="000000"/>
        </a:dk1>
        <a:lt1>
          <a:srgbClr val="FFFFFF"/>
        </a:lt1>
        <a:dk2>
          <a:srgbClr val="003225"/>
        </a:dk2>
        <a:lt2>
          <a:srgbClr val="85FFBC"/>
        </a:lt2>
        <a:accent1>
          <a:srgbClr val="FA3A57"/>
        </a:accent1>
        <a:accent2>
          <a:srgbClr val="FBA305"/>
        </a:accent2>
        <a:accent3>
          <a:srgbClr val="AAADAC"/>
        </a:accent3>
        <a:accent4>
          <a:srgbClr val="DADADA"/>
        </a:accent4>
        <a:accent5>
          <a:srgbClr val="FCAEB4"/>
        </a:accent5>
        <a:accent6>
          <a:srgbClr val="E39304"/>
        </a:accent6>
        <a:hlink>
          <a:srgbClr val="3DA3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ching 3">
        <a:dk1>
          <a:srgbClr val="000000"/>
        </a:dk1>
        <a:lt1>
          <a:srgbClr val="FFFFFF"/>
        </a:lt1>
        <a:dk2>
          <a:srgbClr val="000044"/>
        </a:dk2>
        <a:lt2>
          <a:srgbClr val="FBBFF4"/>
        </a:lt2>
        <a:accent1>
          <a:srgbClr val="BC3C48"/>
        </a:accent1>
        <a:accent2>
          <a:srgbClr val="FF00FF"/>
        </a:accent2>
        <a:accent3>
          <a:srgbClr val="AAAAB0"/>
        </a:accent3>
        <a:accent4>
          <a:srgbClr val="DADADA"/>
        </a:accent4>
        <a:accent5>
          <a:srgbClr val="DAAFB1"/>
        </a:accent5>
        <a:accent6>
          <a:srgbClr val="E700E7"/>
        </a:accent6>
        <a:hlink>
          <a:srgbClr val="0000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ching 4">
        <a:dk1>
          <a:srgbClr val="000000"/>
        </a:dk1>
        <a:lt1>
          <a:srgbClr val="F8F8F8"/>
        </a:lt1>
        <a:dk2>
          <a:srgbClr val="2A002A"/>
        </a:dk2>
        <a:lt2>
          <a:srgbClr val="FFC9FF"/>
        </a:lt2>
        <a:accent1>
          <a:srgbClr val="CB9661"/>
        </a:accent1>
        <a:accent2>
          <a:srgbClr val="90F4B8"/>
        </a:accent2>
        <a:accent3>
          <a:srgbClr val="ACAAAC"/>
        </a:accent3>
        <a:accent4>
          <a:srgbClr val="D4D4D4"/>
        </a:accent4>
        <a:accent5>
          <a:srgbClr val="E2C9B7"/>
        </a:accent5>
        <a:accent6>
          <a:srgbClr val="82DDA6"/>
        </a:accent6>
        <a:hlink>
          <a:srgbClr val="0000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ching 5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F5F5F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737373"/>
        </a:accent6>
        <a:hlink>
          <a:srgbClr val="B2B2B2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ching 6">
        <a:dk1>
          <a:srgbClr val="663300"/>
        </a:dk1>
        <a:lt1>
          <a:srgbClr val="FFFFFF"/>
        </a:lt1>
        <a:dk2>
          <a:srgbClr val="85FFBC"/>
        </a:dk2>
        <a:lt2>
          <a:srgbClr val="000000"/>
        </a:lt2>
        <a:accent1>
          <a:srgbClr val="FA3A57"/>
        </a:accent1>
        <a:accent2>
          <a:srgbClr val="FBA305"/>
        </a:accent2>
        <a:accent3>
          <a:srgbClr val="FFFFFF"/>
        </a:accent3>
        <a:accent4>
          <a:srgbClr val="562A00"/>
        </a:accent4>
        <a:accent5>
          <a:srgbClr val="FCAEB4"/>
        </a:accent5>
        <a:accent6>
          <a:srgbClr val="E39304"/>
        </a:accent6>
        <a:hlink>
          <a:srgbClr val="3DA3FF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ching 7">
        <a:dk1>
          <a:srgbClr val="663300"/>
        </a:dk1>
        <a:lt1>
          <a:srgbClr val="FFFFFF"/>
        </a:lt1>
        <a:dk2>
          <a:srgbClr val="003A1A"/>
        </a:dk2>
        <a:lt2>
          <a:srgbClr val="000000"/>
        </a:lt2>
        <a:accent1>
          <a:srgbClr val="F14343"/>
        </a:accent1>
        <a:accent2>
          <a:srgbClr val="FBA305"/>
        </a:accent2>
        <a:accent3>
          <a:srgbClr val="FFFFFF"/>
        </a:accent3>
        <a:accent4>
          <a:srgbClr val="562A00"/>
        </a:accent4>
        <a:accent5>
          <a:srgbClr val="F7B0B0"/>
        </a:accent5>
        <a:accent6>
          <a:srgbClr val="E39304"/>
        </a:accent6>
        <a:hlink>
          <a:srgbClr val="7E69FF"/>
        </a:hlink>
        <a:folHlink>
          <a:srgbClr val="A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13</TotalTime>
  <Words>152</Words>
  <Application>Microsoft Office PowerPoint</Application>
  <PresentationFormat>On-screen Show (4:3)</PresentationFormat>
  <Paragraphs>48</Paragraphs>
  <Slides>6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Default Theme</vt:lpstr>
      <vt:lpstr>Equation</vt:lpstr>
      <vt:lpstr>Slide 1</vt:lpstr>
      <vt:lpstr>Head Loss: Minor Losses</vt:lpstr>
      <vt:lpstr>Head Loss due to Sudden Expansion: Conservation of Energy</vt:lpstr>
      <vt:lpstr>Head Loss due to Sudden Expansion: Conservation of Momentum </vt:lpstr>
      <vt:lpstr>Head Loss due to Sudden Expansion</vt:lpstr>
      <vt:lpstr>Expansion loss coefficient relative to velocity in pipe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mw24</dc:creator>
  <cp:lastModifiedBy>Kayti</cp:lastModifiedBy>
  <cp:revision>2</cp:revision>
  <dcterms:created xsi:type="dcterms:W3CDTF">2009-09-30T16:43:29Z</dcterms:created>
  <dcterms:modified xsi:type="dcterms:W3CDTF">2009-10-29T13:50:01Z</dcterms:modified>
</cp:coreProperties>
</file>