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1" r:id="rId3"/>
    <p:sldId id="272" r:id="rId4"/>
    <p:sldId id="290" r:id="rId5"/>
    <p:sldId id="291" r:id="rId6"/>
    <p:sldId id="292" r:id="rId7"/>
    <p:sldId id="263" r:id="rId8"/>
    <p:sldId id="264" r:id="rId9"/>
    <p:sldId id="265" r:id="rId10"/>
    <p:sldId id="266" r:id="rId11"/>
    <p:sldId id="268" r:id="rId12"/>
    <p:sldId id="288" r:id="rId13"/>
    <p:sldId id="289" r:id="rId14"/>
    <p:sldId id="287" r:id="rId15"/>
    <p:sldId id="279" r:id="rId16"/>
    <p:sldId id="286" r:id="rId17"/>
    <p:sldId id="270" r:id="rId18"/>
    <p:sldId id="280" r:id="rId19"/>
    <p:sldId id="275" r:id="rId20"/>
    <p:sldId id="276" r:id="rId21"/>
    <p:sldId id="277" r:id="rId22"/>
    <p:sldId id="278" r:id="rId23"/>
    <p:sldId id="269" r:id="rId24"/>
    <p:sldId id="27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222" autoAdjust="0"/>
    <p:restoredTop sz="94660"/>
  </p:normalViewPr>
  <p:slideViewPr>
    <p:cSldViewPr>
      <p:cViewPr>
        <p:scale>
          <a:sx n="75" d="100"/>
          <a:sy n="75" d="100"/>
        </p:scale>
        <p:origin x="-774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6B88D8-DFAC-4E43-8F68-10127EE6DCAE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A9606-42DC-4F38-A351-B3D7A240EB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Karen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6902C6-A960-4A12-9A0A-03E9C3555718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335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Dale - 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the new max delta H of 33.5 cm, with a 80 cm equal length lever we get a max angle of 57 degrees and orifices of .123 inch and .062 inch.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Monica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Monica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Kayti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F810C-7C5B-4FD3-A252-4A4134735C51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Karen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Kayti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F810C-7C5B-4FD3-A252-4A4134735C51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Kayti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F810C-7C5B-4FD3-A252-4A4134735C51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Kayti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F810C-7C5B-4FD3-A252-4A4134735C51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Karen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Karen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Karen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Akta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Akta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Akta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9606-42DC-4F38-A351-B3D7A240EB3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79ADF-F660-46B8-B526-1C56446B6FBB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2D6B-7FE1-4998-BBAE-B74238DF80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79ADF-F660-46B8-B526-1C56446B6FBB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2D6B-7FE1-4998-BBAE-B74238DF80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79ADF-F660-46B8-B526-1C56446B6FBB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2D6B-7FE1-4998-BBAE-B74238DF80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79ADF-F660-46B8-B526-1C56446B6FBB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2D6B-7FE1-4998-BBAE-B74238DF80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79ADF-F660-46B8-B526-1C56446B6FBB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2D6B-7FE1-4998-BBAE-B74238DF80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79ADF-F660-46B8-B526-1C56446B6FBB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2D6B-7FE1-4998-BBAE-B74238DF80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79ADF-F660-46B8-B526-1C56446B6FBB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2D6B-7FE1-4998-BBAE-B74238DF80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79ADF-F660-46B8-B526-1C56446B6FBB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2D6B-7FE1-4998-BBAE-B74238DF80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79ADF-F660-46B8-B526-1C56446B6FBB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2D6B-7FE1-4998-BBAE-B74238DF80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79ADF-F660-46B8-B526-1C56446B6FBB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2D6B-7FE1-4998-BBAE-B74238DF80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79ADF-F660-46B8-B526-1C56446B6FBB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2D6B-7FE1-4998-BBAE-B74238DF80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79ADF-F660-46B8-B526-1C56446B6FBB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F2D6B-7FE1-4998-BBAE-B74238DF80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1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9.png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reshgasflow.com/physics/flow/flow.html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Relationship Id="rId9" Type="http://schemas.openxmlformats.org/officeDocument/2006/relationships/hyperlink" Target="http://2.bp.blogspot.com/_YOjepBEvjc8/R2y_NOoPxSI/AAAAAAAAAjQ/xa2pM_sUlQY/s400/Pipe_Hole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Non-Linear Chemical Dose Controller Teach-In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2819400" cy="1828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Yoon Choi</a:t>
            </a:r>
          </a:p>
          <a:p>
            <a:r>
              <a:rPr lang="en-US" dirty="0" smtClean="0"/>
              <a:t>Kayti Curtis</a:t>
            </a:r>
          </a:p>
          <a:p>
            <a:r>
              <a:rPr lang="en-US" dirty="0" smtClean="0"/>
              <a:t>Monica Hill</a:t>
            </a:r>
          </a:p>
          <a:p>
            <a:r>
              <a:rPr lang="en-US" dirty="0" smtClean="0"/>
              <a:t>Dale Johnson</a:t>
            </a:r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029200" y="3886200"/>
            <a:ext cx="24384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000" dirty="0">
                <a:solidFill>
                  <a:schemeClr val="tx1">
                    <a:tint val="75000"/>
                  </a:schemeClr>
                </a:solidFill>
              </a:rPr>
              <a:t>Harrison Ko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000" dirty="0">
                <a:solidFill>
                  <a:schemeClr val="tx1">
                    <a:tint val="75000"/>
                  </a:schemeClr>
                </a:solidFill>
              </a:rPr>
              <a:t>Akta Patel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000" dirty="0">
                <a:solidFill>
                  <a:schemeClr val="tx1">
                    <a:tint val="75000"/>
                  </a:schemeClr>
                </a:solidFill>
              </a:rPr>
              <a:t>Karen Swetland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chemeClr val="accent2">
                    <a:lumMod val="75000"/>
                  </a:schemeClr>
                </a:solidFill>
              </a:rPr>
              <a:t>Chemical Dose Controller Design</a:t>
            </a:r>
            <a:endParaRPr lang="en-US" sz="4000" b="0" dirty="0"/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>
          <a:xfrm>
            <a:off x="457200" y="1341437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The orifice equation is used in: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Constant head tubes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Chemical dosing tube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Rapid mix tube</a:t>
            </a:r>
          </a:p>
          <a:p>
            <a:pPr>
              <a:buNone/>
            </a:pP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341437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Other components:</a:t>
            </a:r>
          </a:p>
          <a:p>
            <a:r>
              <a:rPr lang="en-US" sz="2000" dirty="0" smtClean="0">
                <a:solidFill>
                  <a:srgbClr val="CC0099"/>
                </a:solidFill>
              </a:rPr>
              <a:t>Stock Tank</a:t>
            </a:r>
          </a:p>
          <a:p>
            <a:r>
              <a:rPr lang="en-US" sz="2000" dirty="0" smtClean="0">
                <a:solidFill>
                  <a:srgbClr val="00B0F0"/>
                </a:solidFill>
              </a:rPr>
              <a:t>Constant Head Tank</a:t>
            </a:r>
          </a:p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Lever arm</a:t>
            </a:r>
          </a:p>
          <a:p>
            <a:r>
              <a:rPr lang="en-US" sz="2000" dirty="0" smtClean="0"/>
              <a:t>Entrance Tank</a:t>
            </a:r>
            <a:endParaRPr lang="en-US" sz="2000" dirty="0"/>
          </a:p>
        </p:txBody>
      </p:sp>
      <p:pic>
        <p:nvPicPr>
          <p:cNvPr id="50178" name="Picture 2" descr="https://confluence.cornell.edu/download/attachments/114803814/Dose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352800"/>
            <a:ext cx="7543800" cy="3438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Lever Arm: Dual Scales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Benefits of Dual Scale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Possible to dose at wider range (5-100mg/L)</a:t>
            </a:r>
          </a:p>
          <a:p>
            <a:r>
              <a:rPr lang="en-US" dirty="0" smtClean="0"/>
              <a:t>More precision at lower doses leads to higher quality effluent</a:t>
            </a:r>
          </a:p>
          <a:p>
            <a:r>
              <a:rPr lang="en-US" dirty="0" smtClean="0"/>
              <a:t>Reduces wasted alum from overdosing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Lever Arm Drawing</a:t>
            </a:r>
            <a:endParaRPr lang="en-US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209801"/>
            <a:ext cx="3400425" cy="22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/>
          <a:srcRect l="1500" t="52500" r="1500" b="33750"/>
          <a:stretch>
            <a:fillRect/>
          </a:stretch>
        </p:blipFill>
        <p:spPr bwMode="auto">
          <a:xfrm>
            <a:off x="76200" y="5638800"/>
            <a:ext cx="8915400" cy="101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 smtClean="0"/>
              <a:t>Linking Dosage to the Non-linear Scale</a:t>
            </a:r>
            <a:endParaRPr lang="en-US" sz="4000" dirty="0"/>
          </a:p>
        </p:txBody>
      </p:sp>
      <p:graphicFrame>
        <p:nvGraphicFramePr>
          <p:cNvPr id="334852" name="Object 4"/>
          <p:cNvGraphicFramePr>
            <a:graphicFrameLocks noChangeAspect="1"/>
          </p:cNvGraphicFramePr>
          <p:nvPr/>
        </p:nvGraphicFramePr>
        <p:xfrm>
          <a:off x="9144000" y="3505200"/>
          <a:ext cx="2298700" cy="4165600"/>
        </p:xfrm>
        <a:graphic>
          <a:graphicData uri="http://schemas.openxmlformats.org/presentationml/2006/ole">
            <p:oleObj spid="_x0000_s111618" name="Equation" r:id="rId4" imgW="2298600" imgH="4165560" progId="">
              <p:embed/>
            </p:oleObj>
          </a:graphicData>
        </a:graphic>
      </p:graphicFrame>
      <p:grpSp>
        <p:nvGrpSpPr>
          <p:cNvPr id="2" name="Group 12"/>
          <p:cNvGrpSpPr/>
          <p:nvPr/>
        </p:nvGrpSpPr>
        <p:grpSpPr>
          <a:xfrm>
            <a:off x="3733800" y="1219200"/>
            <a:ext cx="1295400" cy="1143000"/>
            <a:chOff x="2819400" y="2057400"/>
            <a:chExt cx="1295400" cy="1143000"/>
          </a:xfrm>
        </p:grpSpPr>
        <p:sp>
          <p:nvSpPr>
            <p:cNvPr id="11" name="Left Bracket 10"/>
            <p:cNvSpPr/>
            <p:nvPr/>
          </p:nvSpPr>
          <p:spPr>
            <a:xfrm>
              <a:off x="2819400" y="2057400"/>
              <a:ext cx="304800" cy="1143000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2" name="Right Bracket 11"/>
            <p:cNvSpPr/>
            <p:nvPr/>
          </p:nvSpPr>
          <p:spPr>
            <a:xfrm>
              <a:off x="3733800" y="2057400"/>
              <a:ext cx="381000" cy="1143000"/>
            </a:xfrm>
            <a:prstGeom prst="righ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914400" y="1524000"/>
            <a:ext cx="872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Alum </a:t>
            </a:r>
          </a:p>
          <a:p>
            <a:r>
              <a:rPr lang="en-US" dirty="0" smtClean="0"/>
              <a:t>Dosage</a:t>
            </a:r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>
            <a:off x="2209800" y="1447800"/>
            <a:ext cx="1295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16"/>
          <p:cNvGrpSpPr/>
          <p:nvPr/>
        </p:nvGrpSpPr>
        <p:grpSpPr>
          <a:xfrm>
            <a:off x="685800" y="1295400"/>
            <a:ext cx="1295400" cy="1143000"/>
            <a:chOff x="2819400" y="2057400"/>
            <a:chExt cx="1295400" cy="1143000"/>
          </a:xfrm>
        </p:grpSpPr>
        <p:sp>
          <p:nvSpPr>
            <p:cNvPr id="18" name="Left Bracket 17"/>
            <p:cNvSpPr/>
            <p:nvPr/>
          </p:nvSpPr>
          <p:spPr>
            <a:xfrm>
              <a:off x="2819400" y="2057400"/>
              <a:ext cx="304800" cy="1143000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9" name="Right Bracket 18"/>
            <p:cNvSpPr/>
            <p:nvPr/>
          </p:nvSpPr>
          <p:spPr>
            <a:xfrm>
              <a:off x="3733800" y="2057400"/>
              <a:ext cx="381000" cy="1143000"/>
            </a:xfrm>
            <a:prstGeom prst="righ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962400" y="1411069"/>
            <a:ext cx="7585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Alum </a:t>
            </a:r>
          </a:p>
          <a:p>
            <a:r>
              <a:rPr lang="en-US" dirty="0" smtClean="0"/>
              <a:t>Flow</a:t>
            </a:r>
            <a:endParaRPr lang="en-US" dirty="0"/>
          </a:p>
        </p:txBody>
      </p:sp>
      <p:graphicFrame>
        <p:nvGraphicFramePr>
          <p:cNvPr id="71684" name="Object 4"/>
          <p:cNvGraphicFramePr>
            <a:graphicFrameLocks noChangeAspect="1"/>
          </p:cNvGraphicFramePr>
          <p:nvPr/>
        </p:nvGraphicFramePr>
        <p:xfrm>
          <a:off x="1752600" y="2590800"/>
          <a:ext cx="2243137" cy="728662"/>
        </p:xfrm>
        <a:graphic>
          <a:graphicData uri="http://schemas.openxmlformats.org/presentationml/2006/ole">
            <p:oleObj spid="_x0000_s111619" name="Equation" r:id="rId5" imgW="1409400" imgH="457200" progId="">
              <p:embed/>
            </p:oleObj>
          </a:graphicData>
        </a:graphic>
      </p:graphicFrame>
      <p:grpSp>
        <p:nvGrpSpPr>
          <p:cNvPr id="4" name="Group 22"/>
          <p:cNvGrpSpPr/>
          <p:nvPr/>
        </p:nvGrpSpPr>
        <p:grpSpPr>
          <a:xfrm>
            <a:off x="7391400" y="1143000"/>
            <a:ext cx="1295400" cy="1143000"/>
            <a:chOff x="2819400" y="2057400"/>
            <a:chExt cx="1295400" cy="1143000"/>
          </a:xfrm>
        </p:grpSpPr>
        <p:sp>
          <p:nvSpPr>
            <p:cNvPr id="24" name="Left Bracket 23"/>
            <p:cNvSpPr/>
            <p:nvPr/>
          </p:nvSpPr>
          <p:spPr>
            <a:xfrm>
              <a:off x="2819400" y="2057400"/>
              <a:ext cx="304800" cy="1143000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25" name="Right Bracket 24"/>
            <p:cNvSpPr/>
            <p:nvPr/>
          </p:nvSpPr>
          <p:spPr>
            <a:xfrm>
              <a:off x="3733800" y="2057400"/>
              <a:ext cx="381000" cy="1143000"/>
            </a:xfrm>
            <a:prstGeom prst="righ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71685" name="Object 5"/>
          <p:cNvGraphicFramePr>
            <a:graphicFrameLocks noChangeAspect="1"/>
          </p:cNvGraphicFramePr>
          <p:nvPr/>
        </p:nvGraphicFramePr>
        <p:xfrm>
          <a:off x="4953000" y="2362200"/>
          <a:ext cx="2378218" cy="1143000"/>
        </p:xfrm>
        <a:graphic>
          <a:graphicData uri="http://schemas.openxmlformats.org/presentationml/2006/ole">
            <p:oleObj spid="_x0000_s111620" name="Equation" r:id="rId6" imgW="977760" imgH="469800" progId="">
              <p:embed/>
            </p:oleObj>
          </a:graphicData>
        </a:graphic>
      </p:graphicFrame>
      <p:sp>
        <p:nvSpPr>
          <p:cNvPr id="27" name="Right Arrow 26"/>
          <p:cNvSpPr/>
          <p:nvPr/>
        </p:nvSpPr>
        <p:spPr>
          <a:xfrm>
            <a:off x="5486400" y="1524000"/>
            <a:ext cx="1295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ight Arrow 27"/>
          <p:cNvSpPr/>
          <p:nvPr/>
        </p:nvSpPr>
        <p:spPr>
          <a:xfrm rot="5400000">
            <a:off x="7391400" y="3124200"/>
            <a:ext cx="1600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28"/>
          <p:cNvGrpSpPr/>
          <p:nvPr/>
        </p:nvGrpSpPr>
        <p:grpSpPr>
          <a:xfrm>
            <a:off x="7543800" y="4267200"/>
            <a:ext cx="1295400" cy="1143000"/>
            <a:chOff x="2819400" y="2057400"/>
            <a:chExt cx="1295400" cy="1143000"/>
          </a:xfrm>
        </p:grpSpPr>
        <p:sp>
          <p:nvSpPr>
            <p:cNvPr id="30" name="Left Bracket 29"/>
            <p:cNvSpPr/>
            <p:nvPr/>
          </p:nvSpPr>
          <p:spPr>
            <a:xfrm>
              <a:off x="2819400" y="2057400"/>
              <a:ext cx="304800" cy="1143000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31" name="Right Bracket 30"/>
            <p:cNvSpPr/>
            <p:nvPr/>
          </p:nvSpPr>
          <p:spPr>
            <a:xfrm>
              <a:off x="3733800" y="2057400"/>
              <a:ext cx="381000" cy="1143000"/>
            </a:xfrm>
            <a:prstGeom prst="righ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71686" name="Object 6"/>
          <p:cNvGraphicFramePr>
            <a:graphicFrameLocks noChangeAspect="1"/>
          </p:cNvGraphicFramePr>
          <p:nvPr/>
        </p:nvGraphicFramePr>
        <p:xfrm>
          <a:off x="7696200" y="1447800"/>
          <a:ext cx="647700" cy="401637"/>
        </p:xfrm>
        <a:graphic>
          <a:graphicData uri="http://schemas.openxmlformats.org/presentationml/2006/ole">
            <p:oleObj spid="_x0000_s111621" name="Equation" r:id="rId7" imgW="266400" imgH="164880" progId="">
              <p:embed/>
            </p:oleObj>
          </a:graphicData>
        </a:graphic>
      </p:graphicFrame>
      <p:graphicFrame>
        <p:nvGraphicFramePr>
          <p:cNvPr id="71687" name="Object 7"/>
          <p:cNvGraphicFramePr>
            <a:graphicFrameLocks noChangeAspect="1"/>
          </p:cNvGraphicFramePr>
          <p:nvPr/>
        </p:nvGraphicFramePr>
        <p:xfrm>
          <a:off x="5181600" y="3657600"/>
          <a:ext cx="2376488" cy="609600"/>
        </p:xfrm>
        <a:graphic>
          <a:graphicData uri="http://schemas.openxmlformats.org/presentationml/2006/ole">
            <p:oleObj spid="_x0000_s111622" name="Equation" r:id="rId8" imgW="914400" imgH="241200" progId="">
              <p:embed/>
            </p:oleObj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7924800" y="4343400"/>
            <a:ext cx="7229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Point </a:t>
            </a:r>
          </a:p>
          <a:p>
            <a:r>
              <a:rPr lang="en-US" dirty="0" smtClean="0"/>
              <a:t>   on</a:t>
            </a:r>
          </a:p>
          <a:p>
            <a:r>
              <a:rPr lang="en-US" dirty="0" smtClean="0"/>
              <a:t>Scale</a:t>
            </a:r>
          </a:p>
        </p:txBody>
      </p:sp>
      <p:cxnSp>
        <p:nvCxnSpPr>
          <p:cNvPr id="111" name="Straight Arrow Connector 110"/>
          <p:cNvCxnSpPr/>
          <p:nvPr/>
        </p:nvCxnSpPr>
        <p:spPr bwMode="auto">
          <a:xfrm rot="16200000" flipH="1">
            <a:off x="19147" y="5289838"/>
            <a:ext cx="558415" cy="139509"/>
          </a:xfrm>
          <a:prstGeom prst="straightConnector1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lg" len="med"/>
            <a:tailEnd type="arrow"/>
          </a:ln>
          <a:effectLst/>
        </p:spPr>
      </p:cxnSp>
      <p:grpSp>
        <p:nvGrpSpPr>
          <p:cNvPr id="6" name="Group 122"/>
          <p:cNvGrpSpPr/>
          <p:nvPr/>
        </p:nvGrpSpPr>
        <p:grpSpPr>
          <a:xfrm>
            <a:off x="228600" y="5562600"/>
            <a:ext cx="8776867" cy="914400"/>
            <a:chOff x="228600" y="5562600"/>
            <a:chExt cx="8776867" cy="914400"/>
          </a:xfrm>
        </p:grpSpPr>
        <p:sp>
          <p:nvSpPr>
            <p:cNvPr id="121" name="Rectangle 120"/>
            <p:cNvSpPr/>
            <p:nvPr/>
          </p:nvSpPr>
          <p:spPr>
            <a:xfrm>
              <a:off x="228600" y="5562600"/>
              <a:ext cx="8686800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265"/>
            <p:cNvGrpSpPr/>
            <p:nvPr/>
          </p:nvGrpSpPr>
          <p:grpSpPr>
            <a:xfrm>
              <a:off x="379268" y="5633606"/>
              <a:ext cx="8345488" cy="95250"/>
              <a:chOff x="379268" y="5633606"/>
              <a:chExt cx="8345488" cy="95250"/>
            </a:xfrm>
          </p:grpSpPr>
          <p:sp>
            <p:nvSpPr>
              <p:cNvPr id="37" name="Line 13"/>
              <p:cNvSpPr>
                <a:spLocks noChangeShapeType="1"/>
              </p:cNvSpPr>
              <p:nvPr/>
            </p:nvSpPr>
            <p:spPr bwMode="auto">
              <a:xfrm>
                <a:off x="417368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" name="Line 16"/>
              <p:cNvSpPr>
                <a:spLocks noChangeShapeType="1"/>
              </p:cNvSpPr>
              <p:nvPr/>
            </p:nvSpPr>
            <p:spPr bwMode="auto">
              <a:xfrm>
                <a:off x="579293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Line 19"/>
              <p:cNvSpPr>
                <a:spLocks noChangeShapeType="1"/>
              </p:cNvSpPr>
              <p:nvPr/>
            </p:nvSpPr>
            <p:spPr bwMode="auto">
              <a:xfrm>
                <a:off x="742806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Line 22"/>
              <p:cNvSpPr>
                <a:spLocks noChangeShapeType="1"/>
              </p:cNvSpPr>
              <p:nvPr/>
            </p:nvSpPr>
            <p:spPr bwMode="auto">
              <a:xfrm>
                <a:off x="914256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1" name="Line 25"/>
              <p:cNvSpPr>
                <a:spLocks noChangeShapeType="1"/>
              </p:cNvSpPr>
              <p:nvPr/>
            </p:nvSpPr>
            <p:spPr bwMode="auto">
              <a:xfrm>
                <a:off x="1076181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2" name="Line 28"/>
              <p:cNvSpPr>
                <a:spLocks noChangeShapeType="1"/>
              </p:cNvSpPr>
              <p:nvPr/>
            </p:nvSpPr>
            <p:spPr bwMode="auto">
              <a:xfrm>
                <a:off x="1238106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3" name="Line 31"/>
              <p:cNvSpPr>
                <a:spLocks noChangeShapeType="1"/>
              </p:cNvSpPr>
              <p:nvPr/>
            </p:nvSpPr>
            <p:spPr bwMode="auto">
              <a:xfrm>
                <a:off x="1409556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" name="Line 34"/>
              <p:cNvSpPr>
                <a:spLocks noChangeShapeType="1"/>
              </p:cNvSpPr>
              <p:nvPr/>
            </p:nvSpPr>
            <p:spPr bwMode="auto">
              <a:xfrm>
                <a:off x="1571481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5" name="Line 37"/>
              <p:cNvSpPr>
                <a:spLocks noChangeShapeType="1"/>
              </p:cNvSpPr>
              <p:nvPr/>
            </p:nvSpPr>
            <p:spPr bwMode="auto">
              <a:xfrm>
                <a:off x="1742931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6" name="Line 40"/>
              <p:cNvSpPr>
                <a:spLocks noChangeShapeType="1"/>
              </p:cNvSpPr>
              <p:nvPr/>
            </p:nvSpPr>
            <p:spPr bwMode="auto">
              <a:xfrm>
                <a:off x="1904856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7" name="Line 43"/>
              <p:cNvSpPr>
                <a:spLocks noChangeShapeType="1"/>
              </p:cNvSpPr>
              <p:nvPr/>
            </p:nvSpPr>
            <p:spPr bwMode="auto">
              <a:xfrm>
                <a:off x="2066781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8" name="Line 46"/>
              <p:cNvSpPr>
                <a:spLocks noChangeShapeType="1"/>
              </p:cNvSpPr>
              <p:nvPr/>
            </p:nvSpPr>
            <p:spPr bwMode="auto">
              <a:xfrm>
                <a:off x="2238231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9" name="Line 49"/>
              <p:cNvSpPr>
                <a:spLocks noChangeShapeType="1"/>
              </p:cNvSpPr>
              <p:nvPr/>
            </p:nvSpPr>
            <p:spPr bwMode="auto">
              <a:xfrm>
                <a:off x="2400156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0" name="Line 52"/>
              <p:cNvSpPr>
                <a:spLocks noChangeShapeType="1"/>
              </p:cNvSpPr>
              <p:nvPr/>
            </p:nvSpPr>
            <p:spPr bwMode="auto">
              <a:xfrm>
                <a:off x="2562081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1" name="Line 55"/>
              <p:cNvSpPr>
                <a:spLocks noChangeShapeType="1"/>
              </p:cNvSpPr>
              <p:nvPr/>
            </p:nvSpPr>
            <p:spPr bwMode="auto">
              <a:xfrm>
                <a:off x="2733531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2" name="Line 58"/>
              <p:cNvSpPr>
                <a:spLocks noChangeShapeType="1"/>
              </p:cNvSpPr>
              <p:nvPr/>
            </p:nvSpPr>
            <p:spPr bwMode="auto">
              <a:xfrm>
                <a:off x="2895456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3" name="Line 61"/>
              <p:cNvSpPr>
                <a:spLocks noChangeShapeType="1"/>
              </p:cNvSpPr>
              <p:nvPr/>
            </p:nvSpPr>
            <p:spPr bwMode="auto">
              <a:xfrm>
                <a:off x="3068493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4" name="Line 64"/>
              <p:cNvSpPr>
                <a:spLocks noChangeShapeType="1"/>
              </p:cNvSpPr>
              <p:nvPr/>
            </p:nvSpPr>
            <p:spPr bwMode="auto">
              <a:xfrm>
                <a:off x="3230418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5" name="Line 67"/>
              <p:cNvSpPr>
                <a:spLocks noChangeShapeType="1"/>
              </p:cNvSpPr>
              <p:nvPr/>
            </p:nvSpPr>
            <p:spPr bwMode="auto">
              <a:xfrm>
                <a:off x="3392343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6" name="Line 70"/>
              <p:cNvSpPr>
                <a:spLocks noChangeShapeType="1"/>
              </p:cNvSpPr>
              <p:nvPr/>
            </p:nvSpPr>
            <p:spPr bwMode="auto">
              <a:xfrm>
                <a:off x="3563793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7" name="Line 73"/>
              <p:cNvSpPr>
                <a:spLocks noChangeShapeType="1"/>
              </p:cNvSpPr>
              <p:nvPr/>
            </p:nvSpPr>
            <p:spPr bwMode="auto">
              <a:xfrm>
                <a:off x="3725718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8" name="Line 76"/>
              <p:cNvSpPr>
                <a:spLocks noChangeShapeType="1"/>
              </p:cNvSpPr>
              <p:nvPr/>
            </p:nvSpPr>
            <p:spPr bwMode="auto">
              <a:xfrm>
                <a:off x="3887643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9" name="Line 79"/>
              <p:cNvSpPr>
                <a:spLocks noChangeShapeType="1"/>
              </p:cNvSpPr>
              <p:nvPr/>
            </p:nvSpPr>
            <p:spPr bwMode="auto">
              <a:xfrm>
                <a:off x="4059093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0" name="Line 82"/>
              <p:cNvSpPr>
                <a:spLocks noChangeShapeType="1"/>
              </p:cNvSpPr>
              <p:nvPr/>
            </p:nvSpPr>
            <p:spPr bwMode="auto">
              <a:xfrm>
                <a:off x="4221018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1" name="Line 85"/>
              <p:cNvSpPr>
                <a:spLocks noChangeShapeType="1"/>
              </p:cNvSpPr>
              <p:nvPr/>
            </p:nvSpPr>
            <p:spPr bwMode="auto">
              <a:xfrm>
                <a:off x="4392468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2" name="Line 88"/>
              <p:cNvSpPr>
                <a:spLocks noChangeShapeType="1"/>
              </p:cNvSpPr>
              <p:nvPr/>
            </p:nvSpPr>
            <p:spPr bwMode="auto">
              <a:xfrm>
                <a:off x="4554393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3" name="Line 91"/>
              <p:cNvSpPr>
                <a:spLocks noChangeShapeType="1"/>
              </p:cNvSpPr>
              <p:nvPr/>
            </p:nvSpPr>
            <p:spPr bwMode="auto">
              <a:xfrm>
                <a:off x="4716318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4" name="Line 94"/>
              <p:cNvSpPr>
                <a:spLocks noChangeShapeType="1"/>
              </p:cNvSpPr>
              <p:nvPr/>
            </p:nvSpPr>
            <p:spPr bwMode="auto">
              <a:xfrm>
                <a:off x="4887768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5" name="Line 97"/>
              <p:cNvSpPr>
                <a:spLocks noChangeShapeType="1"/>
              </p:cNvSpPr>
              <p:nvPr/>
            </p:nvSpPr>
            <p:spPr bwMode="auto">
              <a:xfrm>
                <a:off x="5049693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6" name="Line 100"/>
              <p:cNvSpPr>
                <a:spLocks noChangeShapeType="1"/>
              </p:cNvSpPr>
              <p:nvPr/>
            </p:nvSpPr>
            <p:spPr bwMode="auto">
              <a:xfrm>
                <a:off x="5221143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" name="Line 103"/>
              <p:cNvSpPr>
                <a:spLocks noChangeShapeType="1"/>
              </p:cNvSpPr>
              <p:nvPr/>
            </p:nvSpPr>
            <p:spPr bwMode="auto">
              <a:xfrm>
                <a:off x="5384656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" name="Line 106"/>
              <p:cNvSpPr>
                <a:spLocks noChangeShapeType="1"/>
              </p:cNvSpPr>
              <p:nvPr/>
            </p:nvSpPr>
            <p:spPr bwMode="auto">
              <a:xfrm>
                <a:off x="5546581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9" name="Line 109"/>
              <p:cNvSpPr>
                <a:spLocks noChangeShapeType="1"/>
              </p:cNvSpPr>
              <p:nvPr/>
            </p:nvSpPr>
            <p:spPr bwMode="auto">
              <a:xfrm>
                <a:off x="5718031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0" name="Line 112"/>
              <p:cNvSpPr>
                <a:spLocks noChangeShapeType="1"/>
              </p:cNvSpPr>
              <p:nvPr/>
            </p:nvSpPr>
            <p:spPr bwMode="auto">
              <a:xfrm>
                <a:off x="5879956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1" name="Line 115"/>
              <p:cNvSpPr>
                <a:spLocks noChangeShapeType="1"/>
              </p:cNvSpPr>
              <p:nvPr/>
            </p:nvSpPr>
            <p:spPr bwMode="auto">
              <a:xfrm>
                <a:off x="6041881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2" name="Line 118"/>
              <p:cNvSpPr>
                <a:spLocks noChangeShapeType="1"/>
              </p:cNvSpPr>
              <p:nvPr/>
            </p:nvSpPr>
            <p:spPr bwMode="auto">
              <a:xfrm>
                <a:off x="6213331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3" name="Line 121"/>
              <p:cNvSpPr>
                <a:spLocks noChangeShapeType="1"/>
              </p:cNvSpPr>
              <p:nvPr/>
            </p:nvSpPr>
            <p:spPr bwMode="auto">
              <a:xfrm>
                <a:off x="6375256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4" name="Line 124"/>
              <p:cNvSpPr>
                <a:spLocks noChangeShapeType="1"/>
              </p:cNvSpPr>
              <p:nvPr/>
            </p:nvSpPr>
            <p:spPr bwMode="auto">
              <a:xfrm>
                <a:off x="6546706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5" name="Line 127"/>
              <p:cNvSpPr>
                <a:spLocks noChangeShapeType="1"/>
              </p:cNvSpPr>
              <p:nvPr/>
            </p:nvSpPr>
            <p:spPr bwMode="auto">
              <a:xfrm>
                <a:off x="6708631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6" name="Line 130"/>
              <p:cNvSpPr>
                <a:spLocks noChangeShapeType="1"/>
              </p:cNvSpPr>
              <p:nvPr/>
            </p:nvSpPr>
            <p:spPr bwMode="auto">
              <a:xfrm>
                <a:off x="6870556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7" name="Line 133"/>
              <p:cNvSpPr>
                <a:spLocks noChangeShapeType="1"/>
              </p:cNvSpPr>
              <p:nvPr/>
            </p:nvSpPr>
            <p:spPr bwMode="auto">
              <a:xfrm>
                <a:off x="7042006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8" name="Line 136"/>
              <p:cNvSpPr>
                <a:spLocks noChangeShapeType="1"/>
              </p:cNvSpPr>
              <p:nvPr/>
            </p:nvSpPr>
            <p:spPr bwMode="auto">
              <a:xfrm>
                <a:off x="7203931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9" name="Line 139"/>
              <p:cNvSpPr>
                <a:spLocks noChangeShapeType="1"/>
              </p:cNvSpPr>
              <p:nvPr/>
            </p:nvSpPr>
            <p:spPr bwMode="auto">
              <a:xfrm>
                <a:off x="7365856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0" name="Line 142"/>
              <p:cNvSpPr>
                <a:spLocks noChangeShapeType="1"/>
              </p:cNvSpPr>
              <p:nvPr/>
            </p:nvSpPr>
            <p:spPr bwMode="auto">
              <a:xfrm>
                <a:off x="7537306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1" name="Line 145"/>
              <p:cNvSpPr>
                <a:spLocks noChangeShapeType="1"/>
              </p:cNvSpPr>
              <p:nvPr/>
            </p:nvSpPr>
            <p:spPr bwMode="auto">
              <a:xfrm>
                <a:off x="7699231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2" name="Line 148"/>
              <p:cNvSpPr>
                <a:spLocks noChangeShapeType="1"/>
              </p:cNvSpPr>
              <p:nvPr/>
            </p:nvSpPr>
            <p:spPr bwMode="auto">
              <a:xfrm>
                <a:off x="7872268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3" name="Line 151"/>
              <p:cNvSpPr>
                <a:spLocks noChangeShapeType="1"/>
              </p:cNvSpPr>
              <p:nvPr/>
            </p:nvSpPr>
            <p:spPr bwMode="auto">
              <a:xfrm>
                <a:off x="8034193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Line 154"/>
              <p:cNvSpPr>
                <a:spLocks noChangeShapeType="1"/>
              </p:cNvSpPr>
              <p:nvPr/>
            </p:nvSpPr>
            <p:spPr bwMode="auto">
              <a:xfrm>
                <a:off x="8196118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5" name="Line 157"/>
              <p:cNvSpPr>
                <a:spLocks noChangeShapeType="1"/>
              </p:cNvSpPr>
              <p:nvPr/>
            </p:nvSpPr>
            <p:spPr bwMode="auto">
              <a:xfrm>
                <a:off x="8367568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6" name="Line 160"/>
              <p:cNvSpPr>
                <a:spLocks noChangeShapeType="1"/>
              </p:cNvSpPr>
              <p:nvPr/>
            </p:nvSpPr>
            <p:spPr bwMode="auto">
              <a:xfrm>
                <a:off x="8529493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7" name="Line 163"/>
              <p:cNvSpPr>
                <a:spLocks noChangeShapeType="1"/>
              </p:cNvSpPr>
              <p:nvPr/>
            </p:nvSpPr>
            <p:spPr bwMode="auto">
              <a:xfrm>
                <a:off x="8700943" y="5633606"/>
                <a:ext cx="1588" cy="5715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8" name="Line 165"/>
              <p:cNvSpPr>
                <a:spLocks noChangeShapeType="1"/>
              </p:cNvSpPr>
              <p:nvPr/>
            </p:nvSpPr>
            <p:spPr bwMode="auto">
              <a:xfrm>
                <a:off x="417368" y="5690756"/>
                <a:ext cx="57150" cy="158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/>
              </a:p>
            </p:txBody>
          </p:sp>
          <p:sp>
            <p:nvSpPr>
              <p:cNvPr id="89" name="Line 166"/>
              <p:cNvSpPr>
                <a:spLocks noChangeShapeType="1"/>
              </p:cNvSpPr>
              <p:nvPr/>
            </p:nvSpPr>
            <p:spPr bwMode="auto">
              <a:xfrm>
                <a:off x="8643793" y="5690756"/>
                <a:ext cx="57150" cy="158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/>
              </a:p>
            </p:txBody>
          </p:sp>
          <p:sp>
            <p:nvSpPr>
              <p:cNvPr id="90" name="Oval 175"/>
              <p:cNvSpPr>
                <a:spLocks noChangeArrowheads="1"/>
              </p:cNvSpPr>
              <p:nvPr/>
            </p:nvSpPr>
            <p:spPr bwMode="auto">
              <a:xfrm>
                <a:off x="379268" y="5652656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36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/>
              </a:p>
            </p:txBody>
          </p:sp>
          <p:sp>
            <p:nvSpPr>
              <p:cNvPr id="91" name="Oval 176"/>
              <p:cNvSpPr>
                <a:spLocks noChangeArrowheads="1"/>
              </p:cNvSpPr>
              <p:nvPr/>
            </p:nvSpPr>
            <p:spPr bwMode="auto">
              <a:xfrm>
                <a:off x="461818" y="5652656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36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/>
              </a:p>
            </p:txBody>
          </p:sp>
          <p:sp>
            <p:nvSpPr>
              <p:cNvPr id="93" name="Oval 178"/>
              <p:cNvSpPr>
                <a:spLocks noChangeArrowheads="1"/>
              </p:cNvSpPr>
              <p:nvPr/>
            </p:nvSpPr>
            <p:spPr bwMode="auto">
              <a:xfrm>
                <a:off x="1123806" y="5652656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36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/>
              </a:p>
            </p:txBody>
          </p:sp>
          <p:sp>
            <p:nvSpPr>
              <p:cNvPr id="94" name="Oval 179"/>
              <p:cNvSpPr>
                <a:spLocks noChangeArrowheads="1"/>
              </p:cNvSpPr>
              <p:nvPr/>
            </p:nvSpPr>
            <p:spPr bwMode="auto">
              <a:xfrm>
                <a:off x="1703243" y="5652656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36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/>
              </a:p>
            </p:txBody>
          </p:sp>
          <p:sp>
            <p:nvSpPr>
              <p:cNvPr id="95" name="Oval 180"/>
              <p:cNvSpPr>
                <a:spLocks noChangeArrowheads="1"/>
              </p:cNvSpPr>
              <p:nvPr/>
            </p:nvSpPr>
            <p:spPr bwMode="auto">
              <a:xfrm>
                <a:off x="2447781" y="5652656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36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/>
              </a:p>
            </p:txBody>
          </p:sp>
          <p:sp>
            <p:nvSpPr>
              <p:cNvPr id="96" name="Oval 181"/>
              <p:cNvSpPr>
                <a:spLocks noChangeArrowheads="1"/>
              </p:cNvSpPr>
              <p:nvPr/>
            </p:nvSpPr>
            <p:spPr bwMode="auto">
              <a:xfrm>
                <a:off x="3355831" y="5652656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36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/>
              </a:p>
            </p:txBody>
          </p:sp>
          <p:sp>
            <p:nvSpPr>
              <p:cNvPr id="97" name="Oval 182"/>
              <p:cNvSpPr>
                <a:spLocks noChangeArrowheads="1"/>
              </p:cNvSpPr>
              <p:nvPr/>
            </p:nvSpPr>
            <p:spPr bwMode="auto">
              <a:xfrm>
                <a:off x="4430568" y="5652656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36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/>
              </a:p>
            </p:txBody>
          </p:sp>
          <p:sp>
            <p:nvSpPr>
              <p:cNvPr id="98" name="Oval 183"/>
              <p:cNvSpPr>
                <a:spLocks noChangeArrowheads="1"/>
              </p:cNvSpPr>
              <p:nvPr/>
            </p:nvSpPr>
            <p:spPr bwMode="auto">
              <a:xfrm>
                <a:off x="5671993" y="5652656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36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/>
              </a:p>
            </p:txBody>
          </p:sp>
          <p:sp>
            <p:nvSpPr>
              <p:cNvPr id="99" name="Oval 184"/>
              <p:cNvSpPr>
                <a:spLocks noChangeArrowheads="1"/>
              </p:cNvSpPr>
              <p:nvPr/>
            </p:nvSpPr>
            <p:spPr bwMode="auto">
              <a:xfrm>
                <a:off x="7076931" y="5652656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36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/>
              </a:p>
            </p:txBody>
          </p:sp>
          <p:sp>
            <p:nvSpPr>
              <p:cNvPr id="100" name="Oval 185"/>
              <p:cNvSpPr>
                <a:spLocks noChangeArrowheads="1"/>
              </p:cNvSpPr>
              <p:nvPr/>
            </p:nvSpPr>
            <p:spPr bwMode="auto">
              <a:xfrm>
                <a:off x="8648556" y="5652656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36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/>
              </a:p>
            </p:txBody>
          </p:sp>
        </p:grpSp>
        <p:sp>
          <p:nvSpPr>
            <p:cNvPr id="101" name="TextBox 100"/>
            <p:cNvSpPr txBox="1"/>
            <p:nvPr/>
          </p:nvSpPr>
          <p:spPr>
            <a:xfrm>
              <a:off x="304800" y="571500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</a:t>
              </a:r>
              <a:endParaRPr lang="en-US" sz="1800" dirty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563418" y="5717308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 </a:t>
              </a:r>
              <a:endParaRPr lang="en-US" sz="1800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969816" y="5717308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30</a:t>
              </a:r>
              <a:endParaRPr lang="en-US" sz="1800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542470" y="5717308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40</a:t>
              </a:r>
              <a:endParaRPr lang="en-US" sz="1800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272143" y="5717308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50</a:t>
              </a:r>
              <a:endParaRPr lang="en-US" sz="18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3177307" y="5717308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</a:t>
              </a:r>
              <a:r>
                <a:rPr lang="en-US" sz="1800" dirty="0" smtClean="0"/>
                <a:t>0</a:t>
              </a:r>
              <a:endParaRPr lang="en-US" sz="18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313380" y="5717308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70</a:t>
              </a:r>
              <a:endParaRPr lang="en-US" sz="18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5514107" y="5717308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</a:t>
              </a:r>
              <a:r>
                <a:rPr lang="en-US" sz="1800" dirty="0" smtClean="0"/>
                <a:t>0</a:t>
              </a:r>
              <a:endParaRPr lang="en-US" sz="1800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908798" y="5717308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90</a:t>
              </a:r>
              <a:endParaRPr lang="en-US" sz="1800" dirty="0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8469743" y="5717308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100</a:t>
              </a:r>
              <a:endParaRPr lang="en-US" sz="1800" dirty="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304800" y="602916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</a:t>
              </a:r>
              <a:endParaRPr lang="en-US" sz="1800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969816" y="6031468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7.5</a:t>
              </a:r>
              <a:endParaRPr lang="en-US" sz="1800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1542470" y="6031468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sz="1800" dirty="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2272143" y="6031468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12.5</a:t>
              </a:r>
              <a:endParaRPr lang="en-US" sz="1800" dirty="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3177307" y="6031468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15</a:t>
              </a:r>
              <a:endParaRPr lang="en-US" sz="1800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4313380" y="6031468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17.5</a:t>
              </a:r>
              <a:endParaRPr lang="en-US" sz="1800" dirty="0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5514107" y="6031468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</a:t>
              </a:r>
              <a:endParaRPr lang="en-US" sz="1800" dirty="0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6908798" y="6031468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22.5</a:t>
              </a:r>
              <a:endParaRPr lang="en-US" sz="1800" dirty="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8469743" y="6031468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25</a:t>
              </a:r>
              <a:endParaRPr lang="en-US" sz="1800" dirty="0"/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0" y="4800600"/>
            <a:ext cx="1195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Pivot Point</a:t>
            </a:r>
            <a:endParaRPr lang="en-US" dirty="0"/>
          </a:p>
        </p:txBody>
      </p:sp>
      <p:pic>
        <p:nvPicPr>
          <p:cNvPr id="124" name="Picture 4" descr="http://www.mcmaster.com/catalog/115/gfx/large/orifice2l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8200" y="3810000"/>
            <a:ext cx="1062990" cy="885825"/>
          </a:xfrm>
          <a:prstGeom prst="rect">
            <a:avLst/>
          </a:prstGeom>
          <a:noFill/>
        </p:spPr>
      </p:pic>
      <p:sp>
        <p:nvSpPr>
          <p:cNvPr id="125" name="TextBox 124"/>
          <p:cNvSpPr txBox="1"/>
          <p:nvPr/>
        </p:nvSpPr>
        <p:spPr>
          <a:xfrm>
            <a:off x="2286000" y="4419600"/>
            <a:ext cx="28180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Increase Diameter of Orifice</a:t>
            </a:r>
          </a:p>
          <a:p>
            <a:r>
              <a:rPr lang="en-US" dirty="0" smtClean="0"/>
              <a:t>         Decrease Length Scale</a:t>
            </a:r>
            <a:endParaRPr lang="en-US" dirty="0"/>
          </a:p>
        </p:txBody>
      </p:sp>
      <p:pic>
        <p:nvPicPr>
          <p:cNvPr id="126" name="Picture 4" descr="http://www.mcmaster.com/catalog/115/gfx/large/orifice2l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3124200"/>
            <a:ext cx="697230" cy="581025"/>
          </a:xfrm>
          <a:prstGeom prst="rect">
            <a:avLst/>
          </a:prstGeom>
          <a:noFill/>
        </p:spPr>
      </p:pic>
      <p:sp>
        <p:nvSpPr>
          <p:cNvPr id="127" name="TextBox 126"/>
          <p:cNvSpPr txBox="1"/>
          <p:nvPr/>
        </p:nvSpPr>
        <p:spPr>
          <a:xfrm>
            <a:off x="762000" y="3200400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2 =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7" grpId="0" animBg="1"/>
      <p:bldP spid="28" grpId="0" animBg="1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ight Arrow 17"/>
          <p:cNvSpPr/>
          <p:nvPr/>
        </p:nvSpPr>
        <p:spPr>
          <a:xfrm rot="1811532">
            <a:off x="2017916" y="3380546"/>
            <a:ext cx="5364815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Rectangle 109"/>
          <p:cNvSpPr/>
          <p:nvPr/>
        </p:nvSpPr>
        <p:spPr>
          <a:xfrm>
            <a:off x="228600" y="5562600"/>
            <a:ext cx="8686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Linking Dosage to the Non-linear Scale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1524000"/>
            <a:ext cx="872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Alum </a:t>
            </a:r>
          </a:p>
          <a:p>
            <a:r>
              <a:rPr lang="en-US" dirty="0" smtClean="0"/>
              <a:t>Dosage</a:t>
            </a:r>
            <a:endParaRPr lang="en-US" dirty="0"/>
          </a:p>
        </p:txBody>
      </p:sp>
      <p:grpSp>
        <p:nvGrpSpPr>
          <p:cNvPr id="3" name="Group 7"/>
          <p:cNvGrpSpPr/>
          <p:nvPr/>
        </p:nvGrpSpPr>
        <p:grpSpPr>
          <a:xfrm>
            <a:off x="685800" y="1295400"/>
            <a:ext cx="1295400" cy="1143000"/>
            <a:chOff x="2819400" y="2057400"/>
            <a:chExt cx="1295400" cy="1143000"/>
          </a:xfrm>
        </p:grpSpPr>
        <p:sp>
          <p:nvSpPr>
            <p:cNvPr id="9" name="Left Bracket 8"/>
            <p:cNvSpPr/>
            <p:nvPr/>
          </p:nvSpPr>
          <p:spPr>
            <a:xfrm>
              <a:off x="2819400" y="2057400"/>
              <a:ext cx="304800" cy="1143000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0" name="Right Bracket 9"/>
            <p:cNvSpPr/>
            <p:nvPr/>
          </p:nvSpPr>
          <p:spPr>
            <a:xfrm>
              <a:off x="3733800" y="2057400"/>
              <a:ext cx="381000" cy="1143000"/>
            </a:xfrm>
            <a:prstGeom prst="righ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grpSp>
        <p:nvGrpSpPr>
          <p:cNvPr id="4" name="Group 18"/>
          <p:cNvGrpSpPr/>
          <p:nvPr/>
        </p:nvGrpSpPr>
        <p:grpSpPr>
          <a:xfrm>
            <a:off x="7620000" y="4267200"/>
            <a:ext cx="1295400" cy="1143000"/>
            <a:chOff x="2819400" y="2057400"/>
            <a:chExt cx="1295400" cy="1143000"/>
          </a:xfrm>
        </p:grpSpPr>
        <p:sp>
          <p:nvSpPr>
            <p:cNvPr id="20" name="Left Bracket 19"/>
            <p:cNvSpPr/>
            <p:nvPr/>
          </p:nvSpPr>
          <p:spPr>
            <a:xfrm>
              <a:off x="2819400" y="2057400"/>
              <a:ext cx="304800" cy="1143000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21" name="Right Bracket 20"/>
            <p:cNvSpPr/>
            <p:nvPr/>
          </p:nvSpPr>
          <p:spPr>
            <a:xfrm>
              <a:off x="3733800" y="2057400"/>
              <a:ext cx="381000" cy="1143000"/>
            </a:xfrm>
            <a:prstGeom prst="righ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23" name="Object 7"/>
          <p:cNvGraphicFramePr>
            <a:graphicFrameLocks noChangeAspect="1"/>
          </p:cNvGraphicFramePr>
          <p:nvPr/>
        </p:nvGraphicFramePr>
        <p:xfrm>
          <a:off x="1295400" y="4114800"/>
          <a:ext cx="4125912" cy="1187450"/>
        </p:xfrm>
        <a:graphic>
          <a:graphicData uri="http://schemas.openxmlformats.org/presentationml/2006/ole">
            <p:oleObj spid="_x0000_s112642" name="Equation" r:id="rId4" imgW="1587240" imgH="469800" progId="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7924800" y="4343400"/>
            <a:ext cx="7229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Point </a:t>
            </a:r>
          </a:p>
          <a:p>
            <a:r>
              <a:rPr lang="en-US" dirty="0" smtClean="0"/>
              <a:t>   on</a:t>
            </a:r>
          </a:p>
          <a:p>
            <a:r>
              <a:rPr lang="en-US" dirty="0" smtClean="0"/>
              <a:t>Scale</a:t>
            </a:r>
          </a:p>
        </p:txBody>
      </p:sp>
      <p:grpSp>
        <p:nvGrpSpPr>
          <p:cNvPr id="5" name="Group 265"/>
          <p:cNvGrpSpPr/>
          <p:nvPr/>
        </p:nvGrpSpPr>
        <p:grpSpPr>
          <a:xfrm>
            <a:off x="379268" y="5633606"/>
            <a:ext cx="8345488" cy="95250"/>
            <a:chOff x="379268" y="5633606"/>
            <a:chExt cx="8345488" cy="95250"/>
          </a:xfrm>
        </p:grpSpPr>
        <p:sp>
          <p:nvSpPr>
            <p:cNvPr id="26" name="Line 13"/>
            <p:cNvSpPr>
              <a:spLocks noChangeShapeType="1"/>
            </p:cNvSpPr>
            <p:nvPr/>
          </p:nvSpPr>
          <p:spPr bwMode="auto">
            <a:xfrm>
              <a:off x="417368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Line 16"/>
            <p:cNvSpPr>
              <a:spLocks noChangeShapeType="1"/>
            </p:cNvSpPr>
            <p:nvPr/>
          </p:nvSpPr>
          <p:spPr bwMode="auto">
            <a:xfrm>
              <a:off x="579293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Line 19"/>
            <p:cNvSpPr>
              <a:spLocks noChangeShapeType="1"/>
            </p:cNvSpPr>
            <p:nvPr/>
          </p:nvSpPr>
          <p:spPr bwMode="auto">
            <a:xfrm>
              <a:off x="742806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Line 22"/>
            <p:cNvSpPr>
              <a:spLocks noChangeShapeType="1"/>
            </p:cNvSpPr>
            <p:nvPr/>
          </p:nvSpPr>
          <p:spPr bwMode="auto">
            <a:xfrm>
              <a:off x="914256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Line 25"/>
            <p:cNvSpPr>
              <a:spLocks noChangeShapeType="1"/>
            </p:cNvSpPr>
            <p:nvPr/>
          </p:nvSpPr>
          <p:spPr bwMode="auto">
            <a:xfrm>
              <a:off x="1076181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Line 28"/>
            <p:cNvSpPr>
              <a:spLocks noChangeShapeType="1"/>
            </p:cNvSpPr>
            <p:nvPr/>
          </p:nvSpPr>
          <p:spPr bwMode="auto">
            <a:xfrm>
              <a:off x="1238106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1409556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1571481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Line 37"/>
            <p:cNvSpPr>
              <a:spLocks noChangeShapeType="1"/>
            </p:cNvSpPr>
            <p:nvPr/>
          </p:nvSpPr>
          <p:spPr bwMode="auto">
            <a:xfrm>
              <a:off x="1742931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Line 40"/>
            <p:cNvSpPr>
              <a:spLocks noChangeShapeType="1"/>
            </p:cNvSpPr>
            <p:nvPr/>
          </p:nvSpPr>
          <p:spPr bwMode="auto">
            <a:xfrm>
              <a:off x="1904856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Line 43"/>
            <p:cNvSpPr>
              <a:spLocks noChangeShapeType="1"/>
            </p:cNvSpPr>
            <p:nvPr/>
          </p:nvSpPr>
          <p:spPr bwMode="auto">
            <a:xfrm>
              <a:off x="2066781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Line 46"/>
            <p:cNvSpPr>
              <a:spLocks noChangeShapeType="1"/>
            </p:cNvSpPr>
            <p:nvPr/>
          </p:nvSpPr>
          <p:spPr bwMode="auto">
            <a:xfrm>
              <a:off x="2238231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Line 49"/>
            <p:cNvSpPr>
              <a:spLocks noChangeShapeType="1"/>
            </p:cNvSpPr>
            <p:nvPr/>
          </p:nvSpPr>
          <p:spPr bwMode="auto">
            <a:xfrm>
              <a:off x="2400156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Line 52"/>
            <p:cNvSpPr>
              <a:spLocks noChangeShapeType="1"/>
            </p:cNvSpPr>
            <p:nvPr/>
          </p:nvSpPr>
          <p:spPr bwMode="auto">
            <a:xfrm>
              <a:off x="2562081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Line 55"/>
            <p:cNvSpPr>
              <a:spLocks noChangeShapeType="1"/>
            </p:cNvSpPr>
            <p:nvPr/>
          </p:nvSpPr>
          <p:spPr bwMode="auto">
            <a:xfrm>
              <a:off x="2733531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Line 58"/>
            <p:cNvSpPr>
              <a:spLocks noChangeShapeType="1"/>
            </p:cNvSpPr>
            <p:nvPr/>
          </p:nvSpPr>
          <p:spPr bwMode="auto">
            <a:xfrm>
              <a:off x="2895456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Line 61"/>
            <p:cNvSpPr>
              <a:spLocks noChangeShapeType="1"/>
            </p:cNvSpPr>
            <p:nvPr/>
          </p:nvSpPr>
          <p:spPr bwMode="auto">
            <a:xfrm>
              <a:off x="3068493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Line 64"/>
            <p:cNvSpPr>
              <a:spLocks noChangeShapeType="1"/>
            </p:cNvSpPr>
            <p:nvPr/>
          </p:nvSpPr>
          <p:spPr bwMode="auto">
            <a:xfrm>
              <a:off x="3230418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Line 67"/>
            <p:cNvSpPr>
              <a:spLocks noChangeShapeType="1"/>
            </p:cNvSpPr>
            <p:nvPr/>
          </p:nvSpPr>
          <p:spPr bwMode="auto">
            <a:xfrm>
              <a:off x="3392343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Line 70"/>
            <p:cNvSpPr>
              <a:spLocks noChangeShapeType="1"/>
            </p:cNvSpPr>
            <p:nvPr/>
          </p:nvSpPr>
          <p:spPr bwMode="auto">
            <a:xfrm>
              <a:off x="3563793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Line 73"/>
            <p:cNvSpPr>
              <a:spLocks noChangeShapeType="1"/>
            </p:cNvSpPr>
            <p:nvPr/>
          </p:nvSpPr>
          <p:spPr bwMode="auto">
            <a:xfrm>
              <a:off x="3725718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Line 76"/>
            <p:cNvSpPr>
              <a:spLocks noChangeShapeType="1"/>
            </p:cNvSpPr>
            <p:nvPr/>
          </p:nvSpPr>
          <p:spPr bwMode="auto">
            <a:xfrm>
              <a:off x="3887643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Line 79"/>
            <p:cNvSpPr>
              <a:spLocks noChangeShapeType="1"/>
            </p:cNvSpPr>
            <p:nvPr/>
          </p:nvSpPr>
          <p:spPr bwMode="auto">
            <a:xfrm>
              <a:off x="4059093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Line 82"/>
            <p:cNvSpPr>
              <a:spLocks noChangeShapeType="1"/>
            </p:cNvSpPr>
            <p:nvPr/>
          </p:nvSpPr>
          <p:spPr bwMode="auto">
            <a:xfrm>
              <a:off x="4221018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Line 85"/>
            <p:cNvSpPr>
              <a:spLocks noChangeShapeType="1"/>
            </p:cNvSpPr>
            <p:nvPr/>
          </p:nvSpPr>
          <p:spPr bwMode="auto">
            <a:xfrm>
              <a:off x="4392468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Line 88"/>
            <p:cNvSpPr>
              <a:spLocks noChangeShapeType="1"/>
            </p:cNvSpPr>
            <p:nvPr/>
          </p:nvSpPr>
          <p:spPr bwMode="auto">
            <a:xfrm>
              <a:off x="4554393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Line 91"/>
            <p:cNvSpPr>
              <a:spLocks noChangeShapeType="1"/>
            </p:cNvSpPr>
            <p:nvPr/>
          </p:nvSpPr>
          <p:spPr bwMode="auto">
            <a:xfrm>
              <a:off x="4716318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Line 94"/>
            <p:cNvSpPr>
              <a:spLocks noChangeShapeType="1"/>
            </p:cNvSpPr>
            <p:nvPr/>
          </p:nvSpPr>
          <p:spPr bwMode="auto">
            <a:xfrm>
              <a:off x="4887768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Line 97"/>
            <p:cNvSpPr>
              <a:spLocks noChangeShapeType="1"/>
            </p:cNvSpPr>
            <p:nvPr/>
          </p:nvSpPr>
          <p:spPr bwMode="auto">
            <a:xfrm>
              <a:off x="5049693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Line 100"/>
            <p:cNvSpPr>
              <a:spLocks noChangeShapeType="1"/>
            </p:cNvSpPr>
            <p:nvPr/>
          </p:nvSpPr>
          <p:spPr bwMode="auto">
            <a:xfrm>
              <a:off x="5221143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Line 103"/>
            <p:cNvSpPr>
              <a:spLocks noChangeShapeType="1"/>
            </p:cNvSpPr>
            <p:nvPr/>
          </p:nvSpPr>
          <p:spPr bwMode="auto">
            <a:xfrm>
              <a:off x="5384656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Line 106"/>
            <p:cNvSpPr>
              <a:spLocks noChangeShapeType="1"/>
            </p:cNvSpPr>
            <p:nvPr/>
          </p:nvSpPr>
          <p:spPr bwMode="auto">
            <a:xfrm>
              <a:off x="5546581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Line 109"/>
            <p:cNvSpPr>
              <a:spLocks noChangeShapeType="1"/>
            </p:cNvSpPr>
            <p:nvPr/>
          </p:nvSpPr>
          <p:spPr bwMode="auto">
            <a:xfrm>
              <a:off x="5718031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Line 112"/>
            <p:cNvSpPr>
              <a:spLocks noChangeShapeType="1"/>
            </p:cNvSpPr>
            <p:nvPr/>
          </p:nvSpPr>
          <p:spPr bwMode="auto">
            <a:xfrm>
              <a:off x="5879956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Line 115"/>
            <p:cNvSpPr>
              <a:spLocks noChangeShapeType="1"/>
            </p:cNvSpPr>
            <p:nvPr/>
          </p:nvSpPr>
          <p:spPr bwMode="auto">
            <a:xfrm>
              <a:off x="6041881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Line 118"/>
            <p:cNvSpPr>
              <a:spLocks noChangeShapeType="1"/>
            </p:cNvSpPr>
            <p:nvPr/>
          </p:nvSpPr>
          <p:spPr bwMode="auto">
            <a:xfrm>
              <a:off x="6213331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Line 121"/>
            <p:cNvSpPr>
              <a:spLocks noChangeShapeType="1"/>
            </p:cNvSpPr>
            <p:nvPr/>
          </p:nvSpPr>
          <p:spPr bwMode="auto">
            <a:xfrm>
              <a:off x="6375256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Line 124"/>
            <p:cNvSpPr>
              <a:spLocks noChangeShapeType="1"/>
            </p:cNvSpPr>
            <p:nvPr/>
          </p:nvSpPr>
          <p:spPr bwMode="auto">
            <a:xfrm>
              <a:off x="6546706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Line 127"/>
            <p:cNvSpPr>
              <a:spLocks noChangeShapeType="1"/>
            </p:cNvSpPr>
            <p:nvPr/>
          </p:nvSpPr>
          <p:spPr bwMode="auto">
            <a:xfrm>
              <a:off x="6708631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Line 130"/>
            <p:cNvSpPr>
              <a:spLocks noChangeShapeType="1"/>
            </p:cNvSpPr>
            <p:nvPr/>
          </p:nvSpPr>
          <p:spPr bwMode="auto">
            <a:xfrm>
              <a:off x="6870556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6" name="Line 133"/>
            <p:cNvSpPr>
              <a:spLocks noChangeShapeType="1"/>
            </p:cNvSpPr>
            <p:nvPr/>
          </p:nvSpPr>
          <p:spPr bwMode="auto">
            <a:xfrm>
              <a:off x="7042006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7" name="Line 136"/>
            <p:cNvSpPr>
              <a:spLocks noChangeShapeType="1"/>
            </p:cNvSpPr>
            <p:nvPr/>
          </p:nvSpPr>
          <p:spPr bwMode="auto">
            <a:xfrm>
              <a:off x="7203931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8" name="Line 139"/>
            <p:cNvSpPr>
              <a:spLocks noChangeShapeType="1"/>
            </p:cNvSpPr>
            <p:nvPr/>
          </p:nvSpPr>
          <p:spPr bwMode="auto">
            <a:xfrm>
              <a:off x="7365856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9" name="Line 142"/>
            <p:cNvSpPr>
              <a:spLocks noChangeShapeType="1"/>
            </p:cNvSpPr>
            <p:nvPr/>
          </p:nvSpPr>
          <p:spPr bwMode="auto">
            <a:xfrm>
              <a:off x="7537306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0" name="Line 145"/>
            <p:cNvSpPr>
              <a:spLocks noChangeShapeType="1"/>
            </p:cNvSpPr>
            <p:nvPr/>
          </p:nvSpPr>
          <p:spPr bwMode="auto">
            <a:xfrm>
              <a:off x="7699231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1" name="Line 148"/>
            <p:cNvSpPr>
              <a:spLocks noChangeShapeType="1"/>
            </p:cNvSpPr>
            <p:nvPr/>
          </p:nvSpPr>
          <p:spPr bwMode="auto">
            <a:xfrm>
              <a:off x="7872268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2" name="Line 151"/>
            <p:cNvSpPr>
              <a:spLocks noChangeShapeType="1"/>
            </p:cNvSpPr>
            <p:nvPr/>
          </p:nvSpPr>
          <p:spPr bwMode="auto">
            <a:xfrm>
              <a:off x="8034193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3" name="Line 154"/>
            <p:cNvSpPr>
              <a:spLocks noChangeShapeType="1"/>
            </p:cNvSpPr>
            <p:nvPr/>
          </p:nvSpPr>
          <p:spPr bwMode="auto">
            <a:xfrm>
              <a:off x="8196118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" name="Line 157"/>
            <p:cNvSpPr>
              <a:spLocks noChangeShapeType="1"/>
            </p:cNvSpPr>
            <p:nvPr/>
          </p:nvSpPr>
          <p:spPr bwMode="auto">
            <a:xfrm>
              <a:off x="8367568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Line 160"/>
            <p:cNvSpPr>
              <a:spLocks noChangeShapeType="1"/>
            </p:cNvSpPr>
            <p:nvPr/>
          </p:nvSpPr>
          <p:spPr bwMode="auto">
            <a:xfrm>
              <a:off x="8529493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Line 163"/>
            <p:cNvSpPr>
              <a:spLocks noChangeShapeType="1"/>
            </p:cNvSpPr>
            <p:nvPr/>
          </p:nvSpPr>
          <p:spPr bwMode="auto">
            <a:xfrm>
              <a:off x="8700943" y="5633606"/>
              <a:ext cx="1588" cy="571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Line 165"/>
            <p:cNvSpPr>
              <a:spLocks noChangeShapeType="1"/>
            </p:cNvSpPr>
            <p:nvPr/>
          </p:nvSpPr>
          <p:spPr bwMode="auto">
            <a:xfrm>
              <a:off x="417368" y="5690756"/>
              <a:ext cx="5715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78" name="Line 166"/>
            <p:cNvSpPr>
              <a:spLocks noChangeShapeType="1"/>
            </p:cNvSpPr>
            <p:nvPr/>
          </p:nvSpPr>
          <p:spPr bwMode="auto">
            <a:xfrm>
              <a:off x="8643793" y="5690756"/>
              <a:ext cx="5715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79" name="Oval 175"/>
            <p:cNvSpPr>
              <a:spLocks noChangeArrowheads="1"/>
            </p:cNvSpPr>
            <p:nvPr/>
          </p:nvSpPr>
          <p:spPr bwMode="auto">
            <a:xfrm>
              <a:off x="379268" y="5652656"/>
              <a:ext cx="76200" cy="76200"/>
            </a:xfrm>
            <a:prstGeom prst="ellipse">
              <a:avLst/>
            </a:prstGeom>
            <a:solidFill>
              <a:schemeClr val="tx1"/>
            </a:solidFill>
            <a:ln w="36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80" name="Oval 176"/>
            <p:cNvSpPr>
              <a:spLocks noChangeArrowheads="1"/>
            </p:cNvSpPr>
            <p:nvPr/>
          </p:nvSpPr>
          <p:spPr bwMode="auto">
            <a:xfrm>
              <a:off x="461818" y="5652656"/>
              <a:ext cx="76200" cy="76200"/>
            </a:xfrm>
            <a:prstGeom prst="ellipse">
              <a:avLst/>
            </a:prstGeom>
            <a:solidFill>
              <a:srgbClr val="FF0000"/>
            </a:solidFill>
            <a:ln w="36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81" name="Oval 178"/>
            <p:cNvSpPr>
              <a:spLocks noChangeArrowheads="1"/>
            </p:cNvSpPr>
            <p:nvPr/>
          </p:nvSpPr>
          <p:spPr bwMode="auto">
            <a:xfrm>
              <a:off x="1123806" y="5652656"/>
              <a:ext cx="76200" cy="76200"/>
            </a:xfrm>
            <a:prstGeom prst="ellipse">
              <a:avLst/>
            </a:prstGeom>
            <a:solidFill>
              <a:srgbClr val="FF0000"/>
            </a:solidFill>
            <a:ln w="36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82" name="Oval 179"/>
            <p:cNvSpPr>
              <a:spLocks noChangeArrowheads="1"/>
            </p:cNvSpPr>
            <p:nvPr/>
          </p:nvSpPr>
          <p:spPr bwMode="auto">
            <a:xfrm>
              <a:off x="1703243" y="5652656"/>
              <a:ext cx="76200" cy="76200"/>
            </a:xfrm>
            <a:prstGeom prst="ellipse">
              <a:avLst/>
            </a:prstGeom>
            <a:solidFill>
              <a:srgbClr val="FF0000"/>
            </a:solidFill>
            <a:ln w="36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83" name="Oval 180"/>
            <p:cNvSpPr>
              <a:spLocks noChangeArrowheads="1"/>
            </p:cNvSpPr>
            <p:nvPr/>
          </p:nvSpPr>
          <p:spPr bwMode="auto">
            <a:xfrm>
              <a:off x="2447781" y="5652656"/>
              <a:ext cx="76200" cy="76200"/>
            </a:xfrm>
            <a:prstGeom prst="ellipse">
              <a:avLst/>
            </a:prstGeom>
            <a:solidFill>
              <a:srgbClr val="FF0000"/>
            </a:solidFill>
            <a:ln w="36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84" name="Oval 181"/>
            <p:cNvSpPr>
              <a:spLocks noChangeArrowheads="1"/>
            </p:cNvSpPr>
            <p:nvPr/>
          </p:nvSpPr>
          <p:spPr bwMode="auto">
            <a:xfrm>
              <a:off x="3355831" y="5652656"/>
              <a:ext cx="76200" cy="76200"/>
            </a:xfrm>
            <a:prstGeom prst="ellipse">
              <a:avLst/>
            </a:prstGeom>
            <a:solidFill>
              <a:srgbClr val="FF0000"/>
            </a:solidFill>
            <a:ln w="36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85" name="Oval 182"/>
            <p:cNvSpPr>
              <a:spLocks noChangeArrowheads="1"/>
            </p:cNvSpPr>
            <p:nvPr/>
          </p:nvSpPr>
          <p:spPr bwMode="auto">
            <a:xfrm>
              <a:off x="4430568" y="5652656"/>
              <a:ext cx="76200" cy="76200"/>
            </a:xfrm>
            <a:prstGeom prst="ellipse">
              <a:avLst/>
            </a:prstGeom>
            <a:solidFill>
              <a:srgbClr val="FF0000"/>
            </a:solidFill>
            <a:ln w="36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86" name="Oval 183"/>
            <p:cNvSpPr>
              <a:spLocks noChangeArrowheads="1"/>
            </p:cNvSpPr>
            <p:nvPr/>
          </p:nvSpPr>
          <p:spPr bwMode="auto">
            <a:xfrm>
              <a:off x="5671993" y="5652656"/>
              <a:ext cx="76200" cy="76200"/>
            </a:xfrm>
            <a:prstGeom prst="ellipse">
              <a:avLst/>
            </a:prstGeom>
            <a:solidFill>
              <a:srgbClr val="FF0000"/>
            </a:solidFill>
            <a:ln w="36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87" name="Oval 184"/>
            <p:cNvSpPr>
              <a:spLocks noChangeArrowheads="1"/>
            </p:cNvSpPr>
            <p:nvPr/>
          </p:nvSpPr>
          <p:spPr bwMode="auto">
            <a:xfrm>
              <a:off x="7076931" y="5652656"/>
              <a:ext cx="76200" cy="76200"/>
            </a:xfrm>
            <a:prstGeom prst="ellipse">
              <a:avLst/>
            </a:prstGeom>
            <a:solidFill>
              <a:srgbClr val="FF0000"/>
            </a:solidFill>
            <a:ln w="36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88" name="Oval 185"/>
            <p:cNvSpPr>
              <a:spLocks noChangeArrowheads="1"/>
            </p:cNvSpPr>
            <p:nvPr/>
          </p:nvSpPr>
          <p:spPr bwMode="auto">
            <a:xfrm>
              <a:off x="8648556" y="5652656"/>
              <a:ext cx="76200" cy="76200"/>
            </a:xfrm>
            <a:prstGeom prst="ellipse">
              <a:avLst/>
            </a:prstGeom>
            <a:solidFill>
              <a:srgbClr val="FF0000"/>
            </a:solidFill>
            <a:ln w="36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304800" y="5715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sz="1800" dirty="0"/>
          </a:p>
        </p:txBody>
      </p:sp>
      <p:sp>
        <p:nvSpPr>
          <p:cNvPr id="90" name="TextBox 89"/>
          <p:cNvSpPr txBox="1"/>
          <p:nvPr/>
        </p:nvSpPr>
        <p:spPr>
          <a:xfrm>
            <a:off x="563418" y="571730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</a:t>
            </a:r>
            <a:endParaRPr lang="en-US" sz="1800" dirty="0"/>
          </a:p>
        </p:txBody>
      </p:sp>
      <p:sp>
        <p:nvSpPr>
          <p:cNvPr id="91" name="TextBox 90"/>
          <p:cNvSpPr txBox="1"/>
          <p:nvPr/>
        </p:nvSpPr>
        <p:spPr>
          <a:xfrm>
            <a:off x="969816" y="57173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</a:t>
            </a:r>
            <a:endParaRPr lang="en-US" sz="1800" dirty="0"/>
          </a:p>
        </p:txBody>
      </p:sp>
      <p:sp>
        <p:nvSpPr>
          <p:cNvPr id="92" name="TextBox 91"/>
          <p:cNvSpPr txBox="1"/>
          <p:nvPr/>
        </p:nvSpPr>
        <p:spPr>
          <a:xfrm>
            <a:off x="1542470" y="57173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</a:t>
            </a:r>
            <a:endParaRPr lang="en-US" sz="1800" dirty="0"/>
          </a:p>
        </p:txBody>
      </p:sp>
      <p:sp>
        <p:nvSpPr>
          <p:cNvPr id="93" name="TextBox 92"/>
          <p:cNvSpPr txBox="1"/>
          <p:nvPr/>
        </p:nvSpPr>
        <p:spPr>
          <a:xfrm>
            <a:off x="2272143" y="57173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sz="1800" dirty="0"/>
          </a:p>
        </p:txBody>
      </p:sp>
      <p:sp>
        <p:nvSpPr>
          <p:cNvPr id="94" name="TextBox 93"/>
          <p:cNvSpPr txBox="1"/>
          <p:nvPr/>
        </p:nvSpPr>
        <p:spPr>
          <a:xfrm>
            <a:off x="3177307" y="57173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r>
              <a:rPr lang="en-US" sz="1800" dirty="0" smtClean="0"/>
              <a:t>0</a:t>
            </a:r>
            <a:endParaRPr lang="en-US" sz="1800" dirty="0"/>
          </a:p>
        </p:txBody>
      </p:sp>
      <p:sp>
        <p:nvSpPr>
          <p:cNvPr id="95" name="TextBox 94"/>
          <p:cNvSpPr txBox="1"/>
          <p:nvPr/>
        </p:nvSpPr>
        <p:spPr>
          <a:xfrm>
            <a:off x="4313380" y="57173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</a:t>
            </a:r>
            <a:endParaRPr lang="en-US" sz="1800" dirty="0"/>
          </a:p>
        </p:txBody>
      </p:sp>
      <p:sp>
        <p:nvSpPr>
          <p:cNvPr id="96" name="TextBox 95"/>
          <p:cNvSpPr txBox="1"/>
          <p:nvPr/>
        </p:nvSpPr>
        <p:spPr>
          <a:xfrm>
            <a:off x="5514107" y="57173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r>
              <a:rPr lang="en-US" sz="1800" dirty="0" smtClean="0"/>
              <a:t>0</a:t>
            </a:r>
            <a:endParaRPr lang="en-US" sz="1800" dirty="0"/>
          </a:p>
        </p:txBody>
      </p:sp>
      <p:sp>
        <p:nvSpPr>
          <p:cNvPr id="97" name="TextBox 96"/>
          <p:cNvSpPr txBox="1"/>
          <p:nvPr/>
        </p:nvSpPr>
        <p:spPr>
          <a:xfrm>
            <a:off x="6908798" y="57173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</a:t>
            </a:r>
            <a:endParaRPr lang="en-US" sz="1800" dirty="0"/>
          </a:p>
        </p:txBody>
      </p:sp>
      <p:sp>
        <p:nvSpPr>
          <p:cNvPr id="98" name="TextBox 97"/>
          <p:cNvSpPr txBox="1"/>
          <p:nvPr/>
        </p:nvSpPr>
        <p:spPr>
          <a:xfrm>
            <a:off x="8469743" y="571730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sz="1800" dirty="0"/>
          </a:p>
        </p:txBody>
      </p:sp>
      <p:cxnSp>
        <p:nvCxnSpPr>
          <p:cNvPr id="99" name="Straight Arrow Connector 98"/>
          <p:cNvCxnSpPr/>
          <p:nvPr/>
        </p:nvCxnSpPr>
        <p:spPr bwMode="auto">
          <a:xfrm rot="16200000" flipH="1">
            <a:off x="19147" y="5314853"/>
            <a:ext cx="558415" cy="139509"/>
          </a:xfrm>
          <a:prstGeom prst="straightConnector1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100" name="TextBox 99"/>
          <p:cNvSpPr txBox="1"/>
          <p:nvPr/>
        </p:nvSpPr>
        <p:spPr>
          <a:xfrm>
            <a:off x="304800" y="60291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sz="1800" dirty="0"/>
          </a:p>
        </p:txBody>
      </p:sp>
      <p:sp>
        <p:nvSpPr>
          <p:cNvPr id="101" name="TextBox 100"/>
          <p:cNvSpPr txBox="1"/>
          <p:nvPr/>
        </p:nvSpPr>
        <p:spPr>
          <a:xfrm>
            <a:off x="969816" y="603146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7.5</a:t>
            </a:r>
            <a:endParaRPr lang="en-US" sz="1800" dirty="0"/>
          </a:p>
        </p:txBody>
      </p:sp>
      <p:sp>
        <p:nvSpPr>
          <p:cNvPr id="102" name="TextBox 101"/>
          <p:cNvSpPr txBox="1"/>
          <p:nvPr/>
        </p:nvSpPr>
        <p:spPr>
          <a:xfrm>
            <a:off x="1542470" y="60314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sz="1800" dirty="0"/>
          </a:p>
        </p:txBody>
      </p:sp>
      <p:sp>
        <p:nvSpPr>
          <p:cNvPr id="103" name="TextBox 102"/>
          <p:cNvSpPr txBox="1"/>
          <p:nvPr/>
        </p:nvSpPr>
        <p:spPr>
          <a:xfrm>
            <a:off x="2272143" y="603146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12.5</a:t>
            </a:r>
            <a:endParaRPr lang="en-US" sz="1800" dirty="0"/>
          </a:p>
        </p:txBody>
      </p:sp>
      <p:sp>
        <p:nvSpPr>
          <p:cNvPr id="104" name="TextBox 103"/>
          <p:cNvSpPr txBox="1"/>
          <p:nvPr/>
        </p:nvSpPr>
        <p:spPr>
          <a:xfrm>
            <a:off x="3177307" y="60314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sz="1800" dirty="0"/>
          </a:p>
        </p:txBody>
      </p:sp>
      <p:sp>
        <p:nvSpPr>
          <p:cNvPr id="105" name="TextBox 104"/>
          <p:cNvSpPr txBox="1"/>
          <p:nvPr/>
        </p:nvSpPr>
        <p:spPr>
          <a:xfrm>
            <a:off x="4313380" y="603146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17.5</a:t>
            </a:r>
            <a:endParaRPr lang="en-US" sz="18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514107" y="60314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sz="1800" dirty="0"/>
          </a:p>
        </p:txBody>
      </p:sp>
      <p:sp>
        <p:nvSpPr>
          <p:cNvPr id="107" name="TextBox 106"/>
          <p:cNvSpPr txBox="1"/>
          <p:nvPr/>
        </p:nvSpPr>
        <p:spPr>
          <a:xfrm>
            <a:off x="6908798" y="603146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22.5</a:t>
            </a:r>
            <a:endParaRPr lang="en-US" sz="1800" dirty="0"/>
          </a:p>
        </p:txBody>
      </p:sp>
      <p:sp>
        <p:nvSpPr>
          <p:cNvPr id="108" name="TextBox 107"/>
          <p:cNvSpPr txBox="1"/>
          <p:nvPr/>
        </p:nvSpPr>
        <p:spPr>
          <a:xfrm>
            <a:off x="8469743" y="60314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</a:t>
            </a:r>
            <a:endParaRPr lang="en-US" sz="1800" dirty="0"/>
          </a:p>
        </p:txBody>
      </p:sp>
      <p:sp>
        <p:nvSpPr>
          <p:cNvPr id="111" name="TextBox 110"/>
          <p:cNvSpPr txBox="1"/>
          <p:nvPr/>
        </p:nvSpPr>
        <p:spPr>
          <a:xfrm>
            <a:off x="0" y="4800600"/>
            <a:ext cx="1195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Pivot Point</a:t>
            </a:r>
            <a:endParaRPr lang="en-US" dirty="0"/>
          </a:p>
        </p:txBody>
      </p:sp>
      <p:graphicFrame>
        <p:nvGraphicFramePr>
          <p:cNvPr id="74758" name="Object 6"/>
          <p:cNvGraphicFramePr>
            <a:graphicFrameLocks noChangeAspect="1"/>
          </p:cNvGraphicFramePr>
          <p:nvPr/>
        </p:nvGraphicFramePr>
        <p:xfrm>
          <a:off x="4522788" y="1508125"/>
          <a:ext cx="3135312" cy="1219200"/>
        </p:xfrm>
        <a:graphic>
          <a:graphicData uri="http://schemas.openxmlformats.org/presentationml/2006/ole">
            <p:oleObj spid="_x0000_s112643" name="Equation" r:id="rId5" imgW="1206360" imgH="4824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Calculation of Max Angle and Length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2058194" y="5257006"/>
            <a:ext cx="6096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84994" name="Object 2"/>
          <p:cNvGraphicFramePr>
            <a:graphicFrameLocks noChangeAspect="1"/>
          </p:cNvGraphicFramePr>
          <p:nvPr/>
        </p:nvGraphicFramePr>
        <p:xfrm>
          <a:off x="5162549" y="1717506"/>
          <a:ext cx="3981451" cy="889169"/>
        </p:xfrm>
        <a:graphic>
          <a:graphicData uri="http://schemas.openxmlformats.org/presentationml/2006/ole">
            <p:oleObj spid="_x0000_s84994" name="Equation" r:id="rId4" imgW="1104840" imgH="253800" progId="">
              <p:embed/>
            </p:oleObj>
          </a:graphicData>
        </a:graphic>
      </p:graphicFrame>
      <p:pic>
        <p:nvPicPr>
          <p:cNvPr id="9" name="Picture 8" descr="dosertank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2438400"/>
            <a:ext cx="6184900" cy="424180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rot="5400000">
            <a:off x="5449094" y="3009900"/>
            <a:ext cx="1066006" cy="769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600" y="1447800"/>
          <a:ext cx="342900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1219200"/>
              </a:tblGrid>
              <a:tr h="482600">
                <a:tc>
                  <a:txBody>
                    <a:bodyPr/>
                    <a:lstStyle/>
                    <a:p>
                      <a:r>
                        <a:rPr lang="en-US" dirty="0" smtClean="0"/>
                        <a:t>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Headloss</a:t>
                      </a:r>
                      <a:endParaRPr lang="en-US" dirty="0"/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dirty="0" smtClean="0"/>
                        <a:t>Rapid</a:t>
                      </a:r>
                      <a:r>
                        <a:rPr lang="en-US" baseline="0" dirty="0" smtClean="0"/>
                        <a:t> Mix Tube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cm</a:t>
                      </a:r>
                      <a:endParaRPr lang="en-US" dirty="0"/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dirty="0" smtClean="0"/>
                        <a:t>Flocculator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13.5 cm</a:t>
                      </a:r>
                      <a:endParaRPr lang="en-US" dirty="0"/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dirty="0" smtClean="0"/>
                        <a:t>Launder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cm</a:t>
                      </a:r>
                      <a:endParaRPr lang="en-US" dirty="0"/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dirty="0" smtClean="0"/>
                        <a:t>Weir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r>
                        <a:rPr lang="en-US" baseline="0" dirty="0" smtClean="0"/>
                        <a:t> cm</a:t>
                      </a:r>
                      <a:endParaRPr lang="en-US" dirty="0"/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33.5 cm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>
            <a:off x="990600" y="4038600"/>
            <a:ext cx="13716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Lever Arm: Force Balance</a:t>
            </a:r>
            <a:endParaRPr lang="en-US" dirty="0"/>
          </a:p>
        </p:txBody>
      </p:sp>
      <p:pic>
        <p:nvPicPr>
          <p:cNvPr id="6" name="Picture 5" descr="doser ar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447800"/>
            <a:ext cx="6515100" cy="2458925"/>
          </a:xfrm>
          <a:prstGeom prst="rect">
            <a:avLst/>
          </a:prstGeom>
        </p:spPr>
      </p:pic>
      <p:pic>
        <p:nvPicPr>
          <p:cNvPr id="5" name="Picture 4" descr="dosertan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7400" y="2895600"/>
            <a:ext cx="5184567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Sources of Error</a:t>
            </a:r>
            <a:endParaRPr lang="en-US" dirty="0"/>
          </a:p>
        </p:txBody>
      </p:sp>
      <p:pic>
        <p:nvPicPr>
          <p:cNvPr id="4" name="Picture 3" descr="http://www.mcmaster.com/param/images/tubing/TyPVC_Chem_Clear_5554k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1828800"/>
            <a:ext cx="2114550" cy="14287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66483" y="1295400"/>
            <a:ext cx="30773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Headloss from Tube</a:t>
            </a:r>
          </a:p>
          <a:p>
            <a:endParaRPr lang="en-US" sz="2800" dirty="0"/>
          </a:p>
        </p:txBody>
      </p:sp>
      <p:graphicFrame>
        <p:nvGraphicFramePr>
          <p:cNvPr id="75778" name="Object 2"/>
          <p:cNvGraphicFramePr>
            <a:graphicFrameLocks noChangeAspect="1"/>
          </p:cNvGraphicFramePr>
          <p:nvPr/>
        </p:nvGraphicFramePr>
        <p:xfrm>
          <a:off x="4724400" y="1752600"/>
          <a:ext cx="2566988" cy="831850"/>
        </p:xfrm>
        <a:graphic>
          <a:graphicData uri="http://schemas.openxmlformats.org/presentationml/2006/ole">
            <p:oleObj spid="_x0000_s75778" name="Equation" r:id="rId5" imgW="1955520" imgH="825480" progId="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86200" y="2667000"/>
            <a:ext cx="51994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Use smooth PVC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Wide diameter to minimize headloss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Don’t make the tube any longer than necessary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Change in </a:t>
            </a:r>
            <a:r>
              <a:rPr lang="el-GR" sz="2000" dirty="0" smtClean="0">
                <a:latin typeface="Times New Roman"/>
                <a:cs typeface="Times New Roman"/>
              </a:rPr>
              <a:t>Δ</a:t>
            </a:r>
            <a:r>
              <a:rPr lang="en-US" sz="2000" dirty="0" smtClean="0"/>
              <a:t>h from moving tube</a:t>
            </a:r>
            <a:endParaRPr lang="en-US" sz="2000" dirty="0"/>
          </a:p>
        </p:txBody>
      </p:sp>
      <p:grpSp>
        <p:nvGrpSpPr>
          <p:cNvPr id="205" name="Group 204"/>
          <p:cNvGrpSpPr/>
          <p:nvPr/>
        </p:nvGrpSpPr>
        <p:grpSpPr>
          <a:xfrm>
            <a:off x="1493580" y="4038600"/>
            <a:ext cx="1554417" cy="2514603"/>
            <a:chOff x="4691841" y="4396967"/>
            <a:chExt cx="284635" cy="1779501"/>
          </a:xfrm>
        </p:grpSpPr>
        <p:sp>
          <p:nvSpPr>
            <p:cNvPr id="201" name="Rectangle 31"/>
            <p:cNvSpPr>
              <a:spLocks noChangeArrowheads="1"/>
            </p:cNvSpPr>
            <p:nvPr/>
          </p:nvSpPr>
          <p:spPr bwMode="auto">
            <a:xfrm>
              <a:off x="4697411" y="5421529"/>
              <a:ext cx="265112" cy="579221"/>
            </a:xfrm>
            <a:prstGeom prst="rect">
              <a:avLst/>
            </a:prstGeom>
            <a:solidFill>
              <a:srgbClr val="F1434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2" name="Freeform 32"/>
            <p:cNvSpPr>
              <a:spLocks noEditPoints="1"/>
            </p:cNvSpPr>
            <p:nvPr/>
          </p:nvSpPr>
          <p:spPr bwMode="auto">
            <a:xfrm>
              <a:off x="4697411" y="5421530"/>
              <a:ext cx="265112" cy="5808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7" y="0"/>
                </a:cxn>
                <a:cxn ang="0">
                  <a:pos x="167" y="274"/>
                </a:cxn>
                <a:cxn ang="0">
                  <a:pos x="0" y="274"/>
                </a:cxn>
                <a:cxn ang="0">
                  <a:pos x="0" y="0"/>
                </a:cxn>
                <a:cxn ang="0">
                  <a:pos x="2" y="273"/>
                </a:cxn>
                <a:cxn ang="0">
                  <a:pos x="1" y="272"/>
                </a:cxn>
                <a:cxn ang="0">
                  <a:pos x="166" y="272"/>
                </a:cxn>
                <a:cxn ang="0">
                  <a:pos x="165" y="273"/>
                </a:cxn>
                <a:cxn ang="0">
                  <a:pos x="165" y="1"/>
                </a:cxn>
                <a:cxn ang="0">
                  <a:pos x="166" y="2"/>
                </a:cxn>
                <a:cxn ang="0">
                  <a:pos x="1" y="2"/>
                </a:cxn>
                <a:cxn ang="0">
                  <a:pos x="2" y="1"/>
                </a:cxn>
                <a:cxn ang="0">
                  <a:pos x="2" y="273"/>
                </a:cxn>
              </a:cxnLst>
              <a:rect l="0" t="0" r="r" b="b"/>
              <a:pathLst>
                <a:path w="167" h="274">
                  <a:moveTo>
                    <a:pt x="0" y="0"/>
                  </a:moveTo>
                  <a:lnTo>
                    <a:pt x="167" y="0"/>
                  </a:lnTo>
                  <a:lnTo>
                    <a:pt x="167" y="274"/>
                  </a:lnTo>
                  <a:lnTo>
                    <a:pt x="0" y="274"/>
                  </a:lnTo>
                  <a:lnTo>
                    <a:pt x="0" y="0"/>
                  </a:lnTo>
                  <a:close/>
                  <a:moveTo>
                    <a:pt x="2" y="273"/>
                  </a:moveTo>
                  <a:lnTo>
                    <a:pt x="1" y="272"/>
                  </a:lnTo>
                  <a:lnTo>
                    <a:pt x="166" y="272"/>
                  </a:lnTo>
                  <a:lnTo>
                    <a:pt x="165" y="273"/>
                  </a:lnTo>
                  <a:lnTo>
                    <a:pt x="165" y="1"/>
                  </a:lnTo>
                  <a:lnTo>
                    <a:pt x="166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273"/>
                  </a:lnTo>
                  <a:close/>
                </a:path>
              </a:pathLst>
            </a:custGeom>
            <a:solidFill>
              <a:srgbClr val="663300"/>
            </a:solidFill>
            <a:ln w="0" cap="flat">
              <a:solidFill>
                <a:srgbClr val="6633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203" name="Picture 33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691841" y="5826125"/>
              <a:ext cx="284635" cy="350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" name="Rectangle 101"/>
            <p:cNvSpPr>
              <a:spLocks noChangeArrowheads="1"/>
            </p:cNvSpPr>
            <p:nvPr/>
          </p:nvSpPr>
          <p:spPr bwMode="auto">
            <a:xfrm>
              <a:off x="4822390" y="4396967"/>
              <a:ext cx="8372" cy="1024560"/>
            </a:xfrm>
            <a:prstGeom prst="rect">
              <a:avLst/>
            </a:prstGeom>
            <a:solidFill>
              <a:srgbClr val="663300"/>
            </a:solidFill>
            <a:ln w="0" cap="flat">
              <a:solidFill>
                <a:srgbClr val="6633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0" name="TextBox 209"/>
          <p:cNvSpPr txBox="1"/>
          <p:nvPr/>
        </p:nvSpPr>
        <p:spPr>
          <a:xfrm>
            <a:off x="3962400" y="5181600"/>
            <a:ext cx="30467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Increase diameter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Decrease depth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Must be of reasonable size</a:t>
            </a:r>
            <a:endParaRPr lang="en-US" sz="2000" dirty="0"/>
          </a:p>
        </p:txBody>
      </p:sp>
      <p:sp>
        <p:nvSpPr>
          <p:cNvPr id="211" name="TextBox 210"/>
          <p:cNvSpPr txBox="1"/>
          <p:nvPr/>
        </p:nvSpPr>
        <p:spPr>
          <a:xfrm>
            <a:off x="4343400" y="4611469"/>
            <a:ext cx="3748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Float Design Parameters</a:t>
            </a:r>
          </a:p>
          <a:p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1905000" y="57150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Conceptual &amp; Actual Designs</a:t>
            </a:r>
            <a:endParaRPr lang="en-US" sz="6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4040188" cy="639762"/>
          </a:xfrm>
        </p:spPr>
        <p:txBody>
          <a:bodyPr/>
          <a:lstStyle/>
          <a:p>
            <a:r>
              <a:rPr lang="en-US" dirty="0" smtClean="0"/>
              <a:t>AutoCAD Model	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219200"/>
            <a:ext cx="4041775" cy="639762"/>
          </a:xfrm>
        </p:spPr>
        <p:txBody>
          <a:bodyPr/>
          <a:lstStyle/>
          <a:p>
            <a:r>
              <a:rPr lang="en-US" dirty="0" smtClean="0"/>
              <a:t>Full-Scale Prototype</a:t>
            </a:r>
            <a:endParaRPr lang="en-US" dirty="0"/>
          </a:p>
        </p:txBody>
      </p:sp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endParaRPr kumimoji="0" lang="en-US" sz="28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Tahoma" pitchFamily="34" charset="0"/>
                <a:cs typeface="Tahoma" pitchFamily="34" charset="0"/>
              </a:rPr>
              <a:t>Screen clipping taken: 10/28/2009, 7:16 PM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 </a:t>
            </a:r>
            <a:endParaRPr kumimoji="0" lang="en-US" sz="28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2468" name="Picture 4" descr="https://confluence.cornell.edu/download/attachments/114803838/prototyp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2522" y="2057400"/>
            <a:ext cx="4435278" cy="4675789"/>
          </a:xfrm>
          <a:prstGeom prst="rect">
            <a:avLst/>
          </a:prstGeom>
          <a:noFill/>
        </p:spPr>
      </p:pic>
      <p:pic>
        <p:nvPicPr>
          <p:cNvPr id="93186" name="Picture 2" descr="https://confluence.cornell.edu/download/attachments/114803814/doser.JPG"/>
          <p:cNvPicPr>
            <a:picLocks noChangeAspect="1" noChangeArrowheads="1"/>
          </p:cNvPicPr>
          <p:nvPr/>
        </p:nvPicPr>
        <p:blipFill>
          <a:blip r:embed="rId4"/>
          <a:srcRect r="17483"/>
          <a:stretch>
            <a:fillRect/>
          </a:stretch>
        </p:blipFill>
        <p:spPr bwMode="auto">
          <a:xfrm>
            <a:off x="76200" y="2571749"/>
            <a:ext cx="4419600" cy="2457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Prototype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Slide Brake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Stock Tank Platform</a:t>
            </a:r>
            <a:endParaRPr lang="en-US" dirty="0"/>
          </a:p>
        </p:txBody>
      </p:sp>
      <p:pic>
        <p:nvPicPr>
          <p:cNvPr id="79874" name="Picture 2" descr="https://confluence.cornell.edu/download/attachments/114803838/slidenbrak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209800"/>
            <a:ext cx="4463972" cy="4648200"/>
          </a:xfrm>
          <a:prstGeom prst="rect">
            <a:avLst/>
          </a:prstGeom>
          <a:noFill/>
        </p:spPr>
      </p:pic>
      <p:pic>
        <p:nvPicPr>
          <p:cNvPr id="9" name="Picture 4" descr="https://confluence.cornell.edu/download/attachments/114803838/prototype2.JPG"/>
          <p:cNvPicPr>
            <a:picLocks noChangeAspect="1" noChangeArrowheads="1"/>
          </p:cNvPicPr>
          <p:nvPr/>
        </p:nvPicPr>
        <p:blipFill>
          <a:blip r:embed="rId4" cstate="print"/>
          <a:srcRect r="30645" b="52572"/>
          <a:stretch>
            <a:fillRect/>
          </a:stretch>
        </p:blipFill>
        <p:spPr bwMode="auto">
          <a:xfrm>
            <a:off x="4724400" y="2209800"/>
            <a:ext cx="4333568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onfluence.cornell.edu/download/attachments/114803836/EntTank_RMTube_FlocTank.jpg"/>
          <p:cNvPicPr>
            <a:picLocks noChangeAspect="1" noChangeArrowheads="1"/>
          </p:cNvPicPr>
          <p:nvPr/>
        </p:nvPicPr>
        <p:blipFill>
          <a:blip r:embed="rId3" cstate="print"/>
          <a:srcRect l="27315" r="28969"/>
          <a:stretch>
            <a:fillRect/>
          </a:stretch>
        </p:blipFill>
        <p:spPr bwMode="auto">
          <a:xfrm>
            <a:off x="457200" y="2057400"/>
            <a:ext cx="6324600" cy="4800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6200" y="381000"/>
            <a:ext cx="6858000" cy="1470025"/>
          </a:xfrm>
        </p:spPr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Rapid Mix Tube Design</a:t>
            </a:r>
            <a:endParaRPr lang="en-US" dirty="0"/>
          </a:p>
        </p:txBody>
      </p:sp>
      <p:pic>
        <p:nvPicPr>
          <p:cNvPr id="60418" name="Picture 2" descr="Click here to run appplet....Oh dear, I`m cavitating......thanks to Svedala for this im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9350" y="304800"/>
            <a:ext cx="2914650" cy="3295651"/>
          </a:xfrm>
          <a:prstGeom prst="rect">
            <a:avLst/>
          </a:prstGeom>
          <a:noFill/>
        </p:spPr>
      </p:pic>
      <p:pic>
        <p:nvPicPr>
          <p:cNvPr id="6" name="Picture 5" descr="https://confluence.cornell.edu/download/attachments/114803836/EntTank_RMTube_FlocTank.jpg"/>
          <p:cNvPicPr>
            <a:picLocks noChangeAspect="1" noChangeArrowheads="1"/>
          </p:cNvPicPr>
          <p:nvPr/>
        </p:nvPicPr>
        <p:blipFill>
          <a:blip r:embed="rId3" cstate="print"/>
          <a:srcRect r="86306" b="82539"/>
          <a:stretch>
            <a:fillRect/>
          </a:stretch>
        </p:blipFill>
        <p:spPr bwMode="auto">
          <a:xfrm>
            <a:off x="0" y="2057400"/>
            <a:ext cx="1981200" cy="838200"/>
          </a:xfrm>
          <a:prstGeom prst="rect">
            <a:avLst/>
          </a:prstGeom>
          <a:noFill/>
        </p:spPr>
      </p:pic>
      <p:pic>
        <p:nvPicPr>
          <p:cNvPr id="7" name="Picture 6" descr="https://confluence.cornell.edu/download/attachments/114803836/EntTank_RMTube_FlocTank.jpg"/>
          <p:cNvPicPr>
            <a:picLocks noChangeAspect="1" noChangeArrowheads="1"/>
          </p:cNvPicPr>
          <p:nvPr/>
        </p:nvPicPr>
        <p:blipFill>
          <a:blip r:embed="rId3" cstate="print"/>
          <a:srcRect l="86306" t="36508" b="49206"/>
          <a:stretch>
            <a:fillRect/>
          </a:stretch>
        </p:blipFill>
        <p:spPr bwMode="auto">
          <a:xfrm>
            <a:off x="7162800" y="3657600"/>
            <a:ext cx="1981200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Agalteca</a:t>
            </a:r>
            <a:endParaRPr lang="en-US" dirty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914400"/>
            <a:ext cx="7258050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4"/>
          <p:cNvGrpSpPr/>
          <p:nvPr/>
        </p:nvGrpSpPr>
        <p:grpSpPr>
          <a:xfrm>
            <a:off x="609600" y="1524000"/>
            <a:ext cx="2819400" cy="4953000"/>
            <a:chOff x="2362200" y="1066800"/>
            <a:chExt cx="2819400" cy="4953000"/>
          </a:xfrm>
        </p:grpSpPr>
        <p:sp>
          <p:nvSpPr>
            <p:cNvPr id="29" name="L-Shape 28"/>
            <p:cNvSpPr/>
            <p:nvPr/>
          </p:nvSpPr>
          <p:spPr>
            <a:xfrm>
              <a:off x="2438400" y="1066800"/>
              <a:ext cx="2743200" cy="4876800"/>
            </a:xfrm>
            <a:prstGeom prst="corner">
              <a:avLst>
                <a:gd name="adj1" fmla="val 35622"/>
                <a:gd name="adj2" fmla="val 42258"/>
              </a:avLst>
            </a:prstGeom>
            <a:solidFill>
              <a:schemeClr val="accent1">
                <a:alpha val="5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L-Shape 32"/>
            <p:cNvSpPr/>
            <p:nvPr/>
          </p:nvSpPr>
          <p:spPr>
            <a:xfrm>
              <a:off x="2362200" y="4419600"/>
              <a:ext cx="1676400" cy="1600200"/>
            </a:xfrm>
            <a:prstGeom prst="corner">
              <a:avLst>
                <a:gd name="adj1" fmla="val 72755"/>
                <a:gd name="adj2" fmla="val 8122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1524000" y="1524000"/>
            <a:ext cx="457200" cy="0"/>
          </a:xfrm>
          <a:prstGeom prst="line">
            <a:avLst/>
          </a:prstGeom>
          <a:ln w="889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33400" y="1524000"/>
            <a:ext cx="457200" cy="0"/>
          </a:xfrm>
          <a:prstGeom prst="line">
            <a:avLst/>
          </a:prstGeom>
          <a:ln w="889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85800" y="3352800"/>
            <a:ext cx="1143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609600" y="2743200"/>
            <a:ext cx="12954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Donut 49"/>
          <p:cNvSpPr/>
          <p:nvPr/>
        </p:nvSpPr>
        <p:spPr>
          <a:xfrm>
            <a:off x="6553200" y="381000"/>
            <a:ext cx="2209800" cy="2209800"/>
          </a:xfrm>
          <a:prstGeom prst="donut">
            <a:avLst>
              <a:gd name="adj" fmla="val 23227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209800" y="1371601"/>
            <a:ext cx="42672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Need: 1&lt; K &lt;2 (exit loss coefficient)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</a:t>
            </a:r>
            <a:r>
              <a:rPr lang="en-US" sz="1200" dirty="0" smtClean="0"/>
              <a:t>in</a:t>
            </a:r>
            <a:r>
              <a:rPr lang="en-US" dirty="0" smtClean="0"/>
              <a:t> here is based off of the area of the large scale mixing orifice that causes the constricted flow area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</a:t>
            </a:r>
            <a:r>
              <a:rPr lang="en-US" sz="1200" dirty="0" smtClean="0"/>
              <a:t>out</a:t>
            </a:r>
            <a:r>
              <a:rPr lang="en-US" dirty="0" smtClean="0"/>
              <a:t> is equal to the area of the pipe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Calculated diameter of the orifice ~3.4 in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r>
              <a:rPr lang="en-US" dirty="0" smtClean="0"/>
              <a:t>	       Large scale mixing will take 	         place in the first section of              	         the tubing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9" name="Title 58"/>
          <p:cNvSpPr>
            <a:spLocks noGrp="1"/>
          </p:cNvSpPr>
          <p:nvPr>
            <p:ph type="title"/>
          </p:nvPr>
        </p:nvSpPr>
        <p:spPr>
          <a:xfrm>
            <a:off x="228600" y="304800"/>
            <a:ext cx="6553200" cy="944562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Large Scale Mixing Orifice</a:t>
            </a:r>
            <a:endParaRPr lang="en-US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3" name="Group 74"/>
          <p:cNvGrpSpPr/>
          <p:nvPr/>
        </p:nvGrpSpPr>
        <p:grpSpPr>
          <a:xfrm>
            <a:off x="6629400" y="3276600"/>
            <a:ext cx="2057400" cy="2819400"/>
            <a:chOff x="6629400" y="3276600"/>
            <a:chExt cx="2057400" cy="2819400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8229600" y="3276600"/>
              <a:ext cx="457200" cy="0"/>
            </a:xfrm>
            <a:prstGeom prst="line">
              <a:avLst/>
            </a:prstGeom>
            <a:ln w="889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6629400" y="3276600"/>
              <a:ext cx="457200" cy="0"/>
            </a:xfrm>
            <a:prstGeom prst="line">
              <a:avLst/>
            </a:prstGeom>
            <a:ln w="889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Flowchart: Manual Operation 71"/>
            <p:cNvSpPr/>
            <p:nvPr/>
          </p:nvSpPr>
          <p:spPr>
            <a:xfrm>
              <a:off x="7086600" y="3276600"/>
              <a:ext cx="1143000" cy="1524000"/>
            </a:xfrm>
            <a:prstGeom prst="flowChartManualOperati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Oval 72"/>
            <p:cNvSpPr/>
            <p:nvPr/>
          </p:nvSpPr>
          <p:spPr>
            <a:xfrm>
              <a:off x="6705600" y="3352800"/>
              <a:ext cx="685800" cy="2743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Oval 73"/>
            <p:cNvSpPr/>
            <p:nvPr/>
          </p:nvSpPr>
          <p:spPr>
            <a:xfrm>
              <a:off x="7924800" y="3352800"/>
              <a:ext cx="685800" cy="2743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77" name="Straight Connector 76"/>
          <p:cNvCxnSpPr/>
          <p:nvPr/>
        </p:nvCxnSpPr>
        <p:spPr>
          <a:xfrm rot="5400000">
            <a:off x="7124700" y="5067300"/>
            <a:ext cx="533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5400000">
            <a:off x="7658100" y="5067300"/>
            <a:ext cx="533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7391400" y="5105400"/>
            <a:ext cx="5334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Line Callout 2 84"/>
          <p:cNvSpPr/>
          <p:nvPr/>
        </p:nvSpPr>
        <p:spPr>
          <a:xfrm>
            <a:off x="8001000" y="5486400"/>
            <a:ext cx="838200" cy="5334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46420"/>
              <a:gd name="adj5" fmla="val -34253"/>
              <a:gd name="adj6" fmla="val -4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r>
              <a:rPr lang="en-US" sz="1200" dirty="0" smtClean="0"/>
              <a:t>in</a:t>
            </a:r>
            <a:endParaRPr lang="en-US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3124200" y="2154044"/>
          <a:ext cx="1676400" cy="817756"/>
        </p:xfrm>
        <a:graphic>
          <a:graphicData uri="http://schemas.openxmlformats.org/presentationml/2006/ole">
            <p:oleObj spid="_x0000_s58369" name="Equation" r:id="rId4" imgW="1041120" imgH="507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905000" y="1447801"/>
            <a:ext cx="48006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small scale mixing orifice is designed with a target head loss, </a:t>
            </a:r>
            <a:r>
              <a:rPr lang="el-GR" dirty="0" smtClean="0"/>
              <a:t>Δ</a:t>
            </a:r>
            <a:r>
              <a:rPr lang="en-US" dirty="0" smtClean="0"/>
              <a:t>h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Using the following equation, we calculate the maximum length of the smallest dimension of a rectangular orifice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	          We can then design the 		          rectangular orifice dimensions          	          based on these calculations—the 	           	          top two designs on the right are 	 	          feasible  </a:t>
            </a:r>
            <a:endParaRPr lang="en-US" dirty="0"/>
          </a:p>
          <a:p>
            <a:endParaRPr lang="en-US" dirty="0"/>
          </a:p>
        </p:txBody>
      </p:sp>
      <p:grpSp>
        <p:nvGrpSpPr>
          <p:cNvPr id="2" name="Group 27"/>
          <p:cNvGrpSpPr/>
          <p:nvPr/>
        </p:nvGrpSpPr>
        <p:grpSpPr>
          <a:xfrm>
            <a:off x="304800" y="1524000"/>
            <a:ext cx="2895600" cy="4953000"/>
            <a:chOff x="457200" y="533400"/>
            <a:chExt cx="2895600" cy="4953000"/>
          </a:xfrm>
        </p:grpSpPr>
        <p:sp>
          <p:nvSpPr>
            <p:cNvPr id="4" name="L-Shape 3"/>
            <p:cNvSpPr/>
            <p:nvPr/>
          </p:nvSpPr>
          <p:spPr>
            <a:xfrm>
              <a:off x="609600" y="2667000"/>
              <a:ext cx="2743200" cy="2743200"/>
            </a:xfrm>
            <a:prstGeom prst="corner">
              <a:avLst>
                <a:gd name="adj1" fmla="val 35622"/>
                <a:gd name="adj2" fmla="val 42258"/>
              </a:avLst>
            </a:prstGeom>
            <a:solidFill>
              <a:schemeClr val="accent1">
                <a:alpha val="5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L-Shape 4"/>
            <p:cNvSpPr/>
            <p:nvPr/>
          </p:nvSpPr>
          <p:spPr>
            <a:xfrm>
              <a:off x="533400" y="3886200"/>
              <a:ext cx="1676400" cy="1600200"/>
            </a:xfrm>
            <a:prstGeom prst="corner">
              <a:avLst>
                <a:gd name="adj1" fmla="val 72755"/>
                <a:gd name="adj2" fmla="val 8122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447800" y="533400"/>
              <a:ext cx="457200" cy="0"/>
            </a:xfrm>
            <a:prstGeom prst="line">
              <a:avLst/>
            </a:prstGeom>
            <a:ln w="889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457200" y="533400"/>
              <a:ext cx="457200" cy="0"/>
            </a:xfrm>
            <a:prstGeom prst="line">
              <a:avLst/>
            </a:prstGeom>
            <a:ln w="889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09600" y="2590800"/>
              <a:ext cx="1143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533400" y="1981200"/>
              <a:ext cx="1295400" cy="1371600"/>
            </a:xfrm>
            <a:prstGeom prst="rect">
              <a:avLst/>
            </a:prstGeom>
            <a:solidFill>
              <a:schemeClr val="accent1">
                <a:alpha val="19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09600" y="533400"/>
              <a:ext cx="1143000" cy="1981200"/>
            </a:xfrm>
            <a:prstGeom prst="rect">
              <a:avLst/>
            </a:prstGeom>
            <a:solidFill>
              <a:schemeClr val="accent1">
                <a:alpha val="5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" name="Group 10"/>
          <p:cNvGrpSpPr/>
          <p:nvPr/>
        </p:nvGrpSpPr>
        <p:grpSpPr>
          <a:xfrm>
            <a:off x="6934200" y="304800"/>
            <a:ext cx="1752600" cy="1752600"/>
            <a:chOff x="5791200" y="2438400"/>
            <a:chExt cx="1752600" cy="1752600"/>
          </a:xfrm>
        </p:grpSpPr>
        <p:sp>
          <p:nvSpPr>
            <p:cNvPr id="12" name="Oval 11"/>
            <p:cNvSpPr/>
            <p:nvPr/>
          </p:nvSpPr>
          <p:spPr>
            <a:xfrm>
              <a:off x="5791200" y="2438400"/>
              <a:ext cx="1752600" cy="17526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96000" y="3048000"/>
              <a:ext cx="11430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" name="Group 13"/>
          <p:cNvGrpSpPr/>
          <p:nvPr/>
        </p:nvGrpSpPr>
        <p:grpSpPr>
          <a:xfrm>
            <a:off x="6934200" y="2514600"/>
            <a:ext cx="1752600" cy="1752600"/>
            <a:chOff x="6553200" y="2667000"/>
            <a:chExt cx="1752600" cy="1752600"/>
          </a:xfrm>
        </p:grpSpPr>
        <p:sp>
          <p:nvSpPr>
            <p:cNvPr id="15" name="Oval 14"/>
            <p:cNvSpPr/>
            <p:nvPr/>
          </p:nvSpPr>
          <p:spPr>
            <a:xfrm>
              <a:off x="6553200" y="2667000"/>
              <a:ext cx="1752600" cy="17526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010400" y="2895600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781800" y="3352800"/>
              <a:ext cx="12954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010400" y="3962400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8"/>
          <p:cNvGrpSpPr/>
          <p:nvPr/>
        </p:nvGrpSpPr>
        <p:grpSpPr>
          <a:xfrm>
            <a:off x="6934200" y="4724400"/>
            <a:ext cx="1752600" cy="1752600"/>
            <a:chOff x="6477000" y="4800600"/>
            <a:chExt cx="1752600" cy="1752600"/>
          </a:xfrm>
        </p:grpSpPr>
        <p:sp>
          <p:nvSpPr>
            <p:cNvPr id="20" name="Oval 19"/>
            <p:cNvSpPr/>
            <p:nvPr/>
          </p:nvSpPr>
          <p:spPr>
            <a:xfrm>
              <a:off x="6477000" y="4800600"/>
              <a:ext cx="1752600" cy="17526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6934200" y="5105400"/>
              <a:ext cx="228600" cy="228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7467600" y="5105400"/>
              <a:ext cx="228600" cy="228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6629400" y="5562600"/>
              <a:ext cx="228600" cy="228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7239000" y="5562600"/>
              <a:ext cx="228600" cy="228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7772400" y="5562600"/>
              <a:ext cx="228600" cy="228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7010400" y="6019800"/>
              <a:ext cx="228600" cy="228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/>
            <p:cNvSpPr/>
            <p:nvPr/>
          </p:nvSpPr>
          <p:spPr>
            <a:xfrm>
              <a:off x="7543800" y="6019800"/>
              <a:ext cx="228600" cy="228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9" name="Title 58"/>
          <p:cNvSpPr>
            <a:spLocks noGrp="1"/>
          </p:cNvSpPr>
          <p:nvPr>
            <p:ph type="title"/>
          </p:nvPr>
        </p:nvSpPr>
        <p:spPr>
          <a:xfrm>
            <a:off x="228600" y="304800"/>
            <a:ext cx="6553200" cy="944562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Small Scale Mixing Orifice</a:t>
            </a:r>
            <a:endParaRPr lang="en-US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2743200" y="2209800"/>
          <a:ext cx="2939143" cy="762000"/>
        </p:xfrm>
        <a:graphic>
          <a:graphicData uri="http://schemas.openxmlformats.org/presentationml/2006/ole">
            <p:oleObj spid="_x0000_s56321" name="Equation" r:id="rId4" imgW="1714320" imgH="444240" progId="Equation.3">
              <p:embed/>
            </p:oleObj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/>
        </p:nvGraphicFramePr>
        <p:xfrm>
          <a:off x="2971800" y="4117298"/>
          <a:ext cx="2667000" cy="721402"/>
        </p:xfrm>
        <a:graphic>
          <a:graphicData uri="http://schemas.openxmlformats.org/presentationml/2006/ole">
            <p:oleObj spid="_x0000_s56322" name="Equation" r:id="rId5" imgW="154908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4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Rapid Mix Tube Design</a:t>
            </a:r>
            <a:endParaRPr lang="en-US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6200" y="1981200"/>
            <a:ext cx="4343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Problems were occurring with the old design: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Submerged rapid mix orifice made it difficult to clean when clogged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New design provides a large scale rapid mixing orifice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Makes cleaning much easier: small and large scale orifices can be removed easily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Simple system: easy to build and take apart </a:t>
            </a:r>
            <a:endParaRPr lang="en-US" sz="2000" dirty="0"/>
          </a:p>
        </p:txBody>
      </p:sp>
      <p:pic>
        <p:nvPicPr>
          <p:cNvPr id="72706" name="Picture 2" descr="https://confluence.cornell.edu/download/attachments/114803836/Proposed_RMTube_Schemat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7564" y="1905000"/>
            <a:ext cx="4746436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Future Objectives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4040188" cy="639762"/>
          </a:xfrm>
        </p:spPr>
        <p:txBody>
          <a:bodyPr/>
          <a:lstStyle/>
          <a:p>
            <a:r>
              <a:rPr lang="en-US" dirty="0" smtClean="0"/>
              <a:t>General Semester Goals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828800"/>
            <a:ext cx="4343400" cy="464820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sz="2600" dirty="0" smtClean="0"/>
              <a:t>Design orifice sizes for chemical dosing tubes</a:t>
            </a:r>
          </a:p>
          <a:p>
            <a:pPr>
              <a:buFont typeface="Wingdings" pitchFamily="2" charset="2"/>
              <a:buChar char="q"/>
            </a:pPr>
            <a:r>
              <a:rPr lang="en-US" sz="2600" dirty="0" smtClean="0"/>
              <a:t>Design orifice for the rapid mix tube</a:t>
            </a:r>
          </a:p>
          <a:p>
            <a:pPr>
              <a:buFont typeface="Wingdings" pitchFamily="2" charset="2"/>
              <a:buChar char="q"/>
            </a:pPr>
            <a:r>
              <a:rPr lang="en-US" sz="2600" dirty="0" smtClean="0"/>
              <a:t>Calculate head losses at each stage of the plant</a:t>
            </a:r>
          </a:p>
          <a:p>
            <a:pPr>
              <a:buFont typeface="Wingdings" pitchFamily="2" charset="2"/>
              <a:buChar char="q"/>
            </a:pPr>
            <a:r>
              <a:rPr lang="en-US" sz="2600" dirty="0" smtClean="0"/>
              <a:t>Create a schematic for the new chemical dosing system</a:t>
            </a:r>
          </a:p>
          <a:p>
            <a:pPr>
              <a:buFont typeface="Wingdings" pitchFamily="2" charset="2"/>
              <a:buChar char="q"/>
            </a:pPr>
            <a:r>
              <a:rPr lang="en-US" sz="2600" dirty="0" smtClean="0"/>
              <a:t>Design tube sizes</a:t>
            </a:r>
          </a:p>
          <a:p>
            <a:pPr>
              <a:buFont typeface="Wingdings" pitchFamily="2" charset="2"/>
              <a:buChar char="q"/>
            </a:pPr>
            <a:r>
              <a:rPr lang="en-US" sz="2600" dirty="0" smtClean="0"/>
              <a:t>Develop non-linear scales for lever arm</a:t>
            </a:r>
          </a:p>
          <a:p>
            <a:pPr>
              <a:buFont typeface="Wingdings" pitchFamily="2" charset="2"/>
              <a:buChar char="q"/>
            </a:pPr>
            <a:r>
              <a:rPr lang="en-US" sz="2600" dirty="0" smtClean="0"/>
              <a:t>Design the float for the lever arm</a:t>
            </a:r>
          </a:p>
          <a:p>
            <a:pPr>
              <a:buFont typeface="Wingdings" pitchFamily="2" charset="2"/>
              <a:buChar char="q"/>
            </a:pPr>
            <a:r>
              <a:rPr lang="en-US" sz="2600" dirty="0" smtClean="0"/>
              <a:t>Manufacture full-scale model of the doser</a:t>
            </a:r>
          </a:p>
          <a:p>
            <a:pPr>
              <a:buFont typeface="Wingdings" pitchFamily="2" charset="2"/>
              <a:buChar char="q"/>
            </a:pPr>
            <a:r>
              <a:rPr lang="en-US" sz="2600" dirty="0" smtClean="0"/>
              <a:t>Build scale model of plant</a:t>
            </a:r>
          </a:p>
          <a:p>
            <a:pPr>
              <a:buFont typeface="Wingdings" pitchFamily="2" charset="2"/>
              <a:buChar char="q"/>
            </a:pPr>
            <a:r>
              <a:rPr lang="en-US" sz="2600" dirty="0" smtClean="0"/>
              <a:t>Conduct experiments to compare design results with actual results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19200"/>
            <a:ext cx="4041775" cy="639762"/>
          </a:xfrm>
        </p:spPr>
        <p:txBody>
          <a:bodyPr/>
          <a:lstStyle/>
          <a:p>
            <a:r>
              <a:rPr lang="en-US" dirty="0" smtClean="0"/>
              <a:t>Current Challenges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28800"/>
            <a:ext cx="4041775" cy="3951288"/>
          </a:xfrm>
        </p:spPr>
        <p:txBody>
          <a:bodyPr/>
          <a:lstStyle/>
          <a:p>
            <a:r>
              <a:rPr lang="en-US" dirty="0" smtClean="0"/>
              <a:t>Verifying results</a:t>
            </a:r>
          </a:p>
          <a:p>
            <a:r>
              <a:rPr lang="en-US" dirty="0" smtClean="0"/>
              <a:t>Rapid mix design</a:t>
            </a:r>
          </a:p>
          <a:p>
            <a:r>
              <a:rPr lang="en-US" dirty="0" smtClean="0"/>
              <a:t>Calibrating flow based on weight of system</a:t>
            </a:r>
          </a:p>
          <a:p>
            <a:r>
              <a:rPr lang="en-US" dirty="0" smtClean="0"/>
              <a:t>Building the prototype</a:t>
            </a:r>
          </a:p>
          <a:p>
            <a:r>
              <a:rPr lang="en-US" dirty="0" smtClean="0"/>
              <a:t>Testing overall system design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4800" y="17526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√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04800" y="25146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√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04800" y="22098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√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04800" y="298346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√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04800" y="397406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√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04800" y="351686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√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04800" y="37338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√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http://www.maybevideodoes.de/mfa/2007/interrobang.jpg"/>
          <p:cNvPicPr>
            <a:picLocks noChangeAspect="1" noChangeArrowheads="1"/>
          </p:cNvPicPr>
          <p:nvPr/>
        </p:nvPicPr>
        <p:blipFill>
          <a:blip r:embed="rId3"/>
          <a:srcRect b="20984"/>
          <a:stretch>
            <a:fillRect/>
          </a:stretch>
        </p:blipFill>
        <p:spPr bwMode="auto">
          <a:xfrm>
            <a:off x="2209800" y="1066800"/>
            <a:ext cx="4486275" cy="459105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981200" y="5562600"/>
            <a:ext cx="3810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Agalteca</a:t>
            </a:r>
            <a:endParaRPr lang="en-US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8839200" cy="4187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osertan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2875380"/>
            <a:ext cx="5791200" cy="38302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Dose Controller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305800" cy="518159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Plant flow rate changes</a:t>
            </a:r>
          </a:p>
          <a:p>
            <a:pPr lvl="1"/>
            <a:r>
              <a:rPr lang="en-US" sz="2400" dirty="0" smtClean="0"/>
              <a:t>Float moves changing the head and the chemical flow rate</a:t>
            </a:r>
          </a:p>
          <a:p>
            <a:r>
              <a:rPr lang="en-US" sz="2800" dirty="0" smtClean="0"/>
              <a:t>Varies chemical dosage with varying flow rates not just turbidity</a:t>
            </a:r>
          </a:p>
          <a:p>
            <a:r>
              <a:rPr lang="en-US" sz="2800" dirty="0" smtClean="0"/>
              <a:t>More precise </a:t>
            </a:r>
          </a:p>
          <a:p>
            <a:pPr>
              <a:buNone/>
            </a:pPr>
            <a:r>
              <a:rPr lang="en-US" sz="2800" dirty="0" smtClean="0"/>
              <a:t>	chemical dosage</a:t>
            </a:r>
          </a:p>
          <a:p>
            <a:pPr lvl="1"/>
            <a:r>
              <a:rPr lang="en-US" sz="2400" dirty="0" smtClean="0"/>
              <a:t>Necessary for proper </a:t>
            </a:r>
            <a:br>
              <a:rPr lang="en-US" sz="2400" dirty="0" smtClean="0"/>
            </a:br>
            <a:r>
              <a:rPr lang="en-US" sz="2400" dirty="0" smtClean="0"/>
              <a:t>flocculation and </a:t>
            </a:r>
            <a:br>
              <a:rPr lang="en-US" sz="2400" dirty="0" smtClean="0"/>
            </a:br>
            <a:r>
              <a:rPr lang="en-US" sz="2400" dirty="0" smtClean="0"/>
              <a:t>sedimentation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Linear Dose Controller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Linear Flow Orifice Meter</a:t>
            </a:r>
          </a:p>
          <a:p>
            <a:pPr lvl="1"/>
            <a:r>
              <a:rPr lang="en-US" dirty="0" smtClean="0"/>
              <a:t>Linear relationship between plant flow rate and the water height in the entrance tank</a:t>
            </a:r>
          </a:p>
          <a:p>
            <a:r>
              <a:rPr lang="en-US" dirty="0" smtClean="0"/>
              <a:t>Linear Chemical </a:t>
            </a:r>
            <a:r>
              <a:rPr lang="en-US" dirty="0" err="1" smtClean="0"/>
              <a:t>Doser</a:t>
            </a:r>
            <a:endParaRPr lang="en-US" dirty="0" smtClean="0"/>
          </a:p>
          <a:p>
            <a:pPr lvl="1"/>
            <a:r>
              <a:rPr lang="en-US" dirty="0" smtClean="0"/>
              <a:t>Linear relationship between water level in entrance tank and outflow level of flow controller tube</a:t>
            </a:r>
          </a:p>
          <a:p>
            <a:r>
              <a:rPr lang="en-US" dirty="0" smtClean="0"/>
              <a:t>Flow Controller</a:t>
            </a:r>
          </a:p>
          <a:p>
            <a:pPr lvl="1"/>
            <a:r>
              <a:rPr lang="en-US" dirty="0" smtClean="0"/>
              <a:t>Maintains constant head in a small bottle so dosing can be controlled by outflow level of tube</a:t>
            </a:r>
            <a:endParaRPr lang="en-US" dirty="0"/>
          </a:p>
        </p:txBody>
      </p:sp>
      <p:pic>
        <p:nvPicPr>
          <p:cNvPr id="5" name="Picture 16" descr="Linear head pi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343399" y="1828800"/>
            <a:ext cx="4414693" cy="3124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181600" y="5029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CDC  Fall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chemeClr val="accent2">
                    <a:lumMod val="75000"/>
                  </a:schemeClr>
                </a:solidFill>
              </a:rPr>
              <a:t>Limitations of the Linear Dose Controller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Linear relationships require laminar flow in the chemical dosing tube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At high flow rates, need high chemical flow rates because of turbulence</a:t>
            </a: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2057400" y="2819400"/>
          <a:ext cx="2133600" cy="1001713"/>
        </p:xfrm>
        <a:graphic>
          <a:graphicData uri="http://schemas.openxmlformats.org/presentationml/2006/ole">
            <p:oleObj spid="_x0000_s132098" name="Equation" r:id="rId4" imgW="1676160" imgH="787320" progId="">
              <p:embed/>
            </p:oleObj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1905000" y="5181600"/>
          <a:ext cx="2116138" cy="914400"/>
        </p:xfrm>
        <a:graphic>
          <a:graphicData uri="http://schemas.openxmlformats.org/presentationml/2006/ole">
            <p:oleObj spid="_x0000_s132099" name="Equation" r:id="rId5" imgW="1955520" imgH="825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Non-Linear Dose Controller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Non-linear relationship between head loss and plant flow rate</a:t>
            </a:r>
          </a:p>
          <a:p>
            <a:pPr lvl="1"/>
            <a:r>
              <a:rPr lang="en-US" dirty="0" smtClean="0"/>
              <a:t>Use orifice</a:t>
            </a:r>
          </a:p>
        </p:txBody>
      </p:sp>
      <p:graphicFrame>
        <p:nvGraphicFramePr>
          <p:cNvPr id="20482" name="Object 2">
            <a:hlinkClick r:id="" action="ppaction://ole?verb=0"/>
          </p:cNvPr>
          <p:cNvGraphicFramePr>
            <a:graphicFrameLocks/>
          </p:cNvGraphicFramePr>
          <p:nvPr/>
        </p:nvGraphicFramePr>
        <p:xfrm>
          <a:off x="1219200" y="3352800"/>
          <a:ext cx="2074862" cy="522288"/>
        </p:xfrm>
        <a:graphic>
          <a:graphicData uri="http://schemas.openxmlformats.org/presentationml/2006/ole">
            <p:oleObj spid="_x0000_s20482" name="Equation" r:id="rId4" imgW="2273040" imgH="457200" progId="">
              <p:embed/>
            </p:oleObj>
          </a:graphicData>
        </a:graphic>
      </p:graphicFrame>
      <p:pic>
        <p:nvPicPr>
          <p:cNvPr id="20484" name="Picture 4" descr="http://www.lightmypump.com/images/friction_los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3467099"/>
            <a:ext cx="4152565" cy="2705101"/>
          </a:xfrm>
          <a:prstGeom prst="rect">
            <a:avLst/>
          </a:prstGeom>
          <a:noFill/>
        </p:spPr>
      </p:pic>
      <p:pic>
        <p:nvPicPr>
          <p:cNvPr id="4" name="Picture 4" descr="http://www.mcmaster.com/catalog/115/gfx/large/orifice2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4648200"/>
            <a:ext cx="1428750" cy="119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>
                                            <p:subSp spid="_x0000_s2048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Advantages of Non-Linear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Handles turbulent flow through the dosing tubes</a:t>
            </a:r>
          </a:p>
          <a:p>
            <a:r>
              <a:rPr lang="en-US" dirty="0" smtClean="0"/>
              <a:t>Able to dose higher flows</a:t>
            </a:r>
          </a:p>
          <a:p>
            <a:r>
              <a:rPr lang="en-US" dirty="0" smtClean="0"/>
              <a:t>Higher specificity in choosing dose</a:t>
            </a:r>
            <a:endParaRPr lang="en-US" dirty="0"/>
          </a:p>
        </p:txBody>
      </p:sp>
      <p:pic>
        <p:nvPicPr>
          <p:cNvPr id="46082" name="Picture 2" descr="http://www.freshgasflow.com/images/physics_images/flow_images/basics/laminar_turbulent_flow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810000"/>
            <a:ext cx="6934200" cy="2857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655022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hlinkClick r:id="rId4"/>
              </a:rPr>
              <a:t>http://www.freshgasflow.com/physics/flow/flow.html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Non-Linear?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 new design for the dose controller is considered “non-linear” because of the dominant equation</a:t>
            </a:r>
          </a:p>
          <a:p>
            <a:endParaRPr lang="en-US" sz="2800" dirty="0" smtClean="0"/>
          </a:p>
          <a:p>
            <a:r>
              <a:rPr lang="en-US" sz="2800" dirty="0" smtClean="0"/>
              <a:t>where</a:t>
            </a:r>
            <a:endParaRPr lang="en-US" sz="2800" dirty="0"/>
          </a:p>
          <a:p>
            <a:r>
              <a:rPr lang="en-US" sz="2800" dirty="0"/>
              <a:t> </a:t>
            </a:r>
            <a:r>
              <a:rPr lang="en-US" sz="2800" dirty="0" smtClean="0"/>
              <a:t>     is </a:t>
            </a:r>
            <a:r>
              <a:rPr lang="en-US" sz="2800" dirty="0"/>
              <a:t>the chemical flow rate</a:t>
            </a:r>
          </a:p>
          <a:p>
            <a:r>
              <a:rPr lang="en-US" sz="2800" dirty="0"/>
              <a:t> </a:t>
            </a:r>
            <a:r>
              <a:rPr lang="en-US" sz="2800" dirty="0" smtClean="0"/>
              <a:t>     is </a:t>
            </a:r>
            <a:r>
              <a:rPr lang="en-US" sz="2800" dirty="0"/>
              <a:t>the orifice coefficient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is </a:t>
            </a:r>
            <a:r>
              <a:rPr lang="en-US" sz="2800" dirty="0"/>
              <a:t>the available head</a:t>
            </a:r>
          </a:p>
          <a:p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371600" y="2590800"/>
          <a:ext cx="2743200" cy="514350"/>
        </p:xfrm>
        <a:graphic>
          <a:graphicData uri="http://schemas.openxmlformats.org/presentationml/2006/ole">
            <p:oleObj spid="_x0000_s36866" name="Equation" r:id="rId4" imgW="1422360" imgH="26640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762000" y="3657600"/>
          <a:ext cx="533400" cy="355600"/>
        </p:xfrm>
        <a:graphic>
          <a:graphicData uri="http://schemas.openxmlformats.org/presentationml/2006/ole">
            <p:oleObj spid="_x0000_s36867" name="Equation" r:id="rId5" imgW="342720" imgH="228600" progId="Equation.3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685800" y="4114800"/>
          <a:ext cx="654050" cy="400869"/>
        </p:xfrm>
        <a:graphic>
          <a:graphicData uri="http://schemas.openxmlformats.org/presentationml/2006/ole">
            <p:oleObj spid="_x0000_s36868" name="Equation" r:id="rId6" imgW="393480" imgH="241200" progId="Equation.3">
              <p:embed/>
            </p:oleObj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685800" y="4648200"/>
          <a:ext cx="457200" cy="342900"/>
        </p:xfrm>
        <a:graphic>
          <a:graphicData uri="http://schemas.openxmlformats.org/presentationml/2006/ole">
            <p:oleObj spid="_x0000_s36869" name="Equation" r:id="rId7" imgW="304560" imgH="228600" progId="Equation.3">
              <p:embed/>
            </p:oleObj>
          </a:graphicData>
        </a:graphic>
      </p:graphicFrame>
      <p:pic>
        <p:nvPicPr>
          <p:cNvPr id="36871" name="Picture 7" descr="http://2.bp.blogspot.com/_YOjepBEvjc8/R2y_NOoPxSI/AAAAAAAAAjQ/xa2pM_sUlQY/s400/Pipe_Hol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81600" y="3262121"/>
            <a:ext cx="3962400" cy="359587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645789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9"/>
              </a:rPr>
              <a:t>http://2.bp.blogspot.com/_YOjepBEvjc8/R2y_NOoPxSI/AAAAAAAAAjQ/xa2pM_sUlQY/s400/Pipe_Hole.PNG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4788</TotalTime>
  <Words>772</Words>
  <Application>Microsoft Office PowerPoint</Application>
  <PresentationFormat>On-screen Show (4:3)</PresentationFormat>
  <Paragraphs>267</Paragraphs>
  <Slides>24</Slides>
  <Notes>24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Equation</vt:lpstr>
      <vt:lpstr>Non-Linear Chemical Dose Controller Teach-In</vt:lpstr>
      <vt:lpstr>Agalteca</vt:lpstr>
      <vt:lpstr>Agalteca</vt:lpstr>
      <vt:lpstr>Dose Controller</vt:lpstr>
      <vt:lpstr>Linear Dose Controller</vt:lpstr>
      <vt:lpstr>Limitations of the Linear Dose Controller</vt:lpstr>
      <vt:lpstr>Non-Linear Dose Controller</vt:lpstr>
      <vt:lpstr>Advantages of Non-Linear Design</vt:lpstr>
      <vt:lpstr>Non-Linear?</vt:lpstr>
      <vt:lpstr>Chemical Dose Controller Design</vt:lpstr>
      <vt:lpstr>Lever Arm: Dual Scales</vt:lpstr>
      <vt:lpstr>Linking Dosage to the Non-linear Scale</vt:lpstr>
      <vt:lpstr>Linking Dosage to the Non-linear Scale</vt:lpstr>
      <vt:lpstr>Calculation of Max Angle and Length</vt:lpstr>
      <vt:lpstr>Lever Arm: Force Balance</vt:lpstr>
      <vt:lpstr>Sources of Error</vt:lpstr>
      <vt:lpstr>Conceptual &amp; Actual Designs</vt:lpstr>
      <vt:lpstr>Prototype Design</vt:lpstr>
      <vt:lpstr>Rapid Mix Tube Design</vt:lpstr>
      <vt:lpstr>Large Scale Mixing Orifice</vt:lpstr>
      <vt:lpstr>Small Scale Mixing Orifice</vt:lpstr>
      <vt:lpstr>Rapid Mix Tube Design</vt:lpstr>
      <vt:lpstr>Future Objectives</vt:lpstr>
      <vt:lpstr>Slide 24</vt:lpstr>
    </vt:vector>
  </TitlesOfParts>
  <Company>ACCEL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labuser</dc:creator>
  <cp:lastModifiedBy> Karen Swetland</cp:lastModifiedBy>
  <cp:revision>49</cp:revision>
  <dcterms:created xsi:type="dcterms:W3CDTF">2009-10-13T20:41:46Z</dcterms:created>
  <dcterms:modified xsi:type="dcterms:W3CDTF">2009-11-03T14:41:24Z</dcterms:modified>
</cp:coreProperties>
</file>