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0"/>
  </p:notesMasterIdLst>
  <p:sldIdLst>
    <p:sldId id="259" r:id="rId2"/>
    <p:sldId id="269" r:id="rId3"/>
    <p:sldId id="271" r:id="rId4"/>
    <p:sldId id="265" r:id="rId5"/>
    <p:sldId id="266" r:id="rId6"/>
    <p:sldId id="267" r:id="rId7"/>
    <p:sldId id="268" r:id="rId8"/>
    <p:sldId id="270" r:id="rId9"/>
    <p:sldId id="275" r:id="rId10"/>
    <p:sldId id="262" r:id="rId11"/>
    <p:sldId id="263" r:id="rId12"/>
    <p:sldId id="264" r:id="rId13"/>
    <p:sldId id="273" r:id="rId14"/>
    <p:sldId id="274" r:id="rId15"/>
    <p:sldId id="276" r:id="rId16"/>
    <p:sldId id="260" r:id="rId17"/>
    <p:sldId id="26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670" autoAdjust="0"/>
    <p:restoredTop sz="91702" autoAdjust="0"/>
  </p:normalViewPr>
  <p:slideViewPr>
    <p:cSldViewPr>
      <p:cViewPr varScale="1">
        <p:scale>
          <a:sx n="85" d="100"/>
          <a:sy n="85" d="100"/>
        </p:scale>
        <p:origin x="-8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le\Documents\Downloads\Orifice%20Experime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400" dirty="0"/>
              <a:t>Stock tank changing</a:t>
            </a:r>
            <a:r>
              <a:rPr lang="en-US" sz="2400" baseline="0" dirty="0"/>
              <a:t> frequency</a:t>
            </a:r>
            <a:endParaRPr lang="en-US" sz="2400" dirty="0"/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12.5 Kg. bag</c:v>
          </c:tx>
          <c:marker>
            <c:symbol val="none"/>
          </c:marker>
          <c:xVal>
            <c:numRef>
              <c:f>Sheet1!$D$17:$D$28</c:f>
              <c:numCache>
                <c:formatCode>General</c:formatCode>
                <c:ptCount val="12"/>
                <c:pt idx="0">
                  <c:v>6.3</c:v>
                </c:pt>
                <c:pt idx="1">
                  <c:v>6</c:v>
                </c:pt>
                <c:pt idx="2">
                  <c:v>5.7</c:v>
                </c:pt>
                <c:pt idx="3">
                  <c:v>5.4</c:v>
                </c:pt>
                <c:pt idx="4">
                  <c:v>5.1000000000000005</c:v>
                </c:pt>
                <c:pt idx="5">
                  <c:v>4.8000000000000007</c:v>
                </c:pt>
                <c:pt idx="6">
                  <c:v>4.5000000000000009</c:v>
                </c:pt>
                <c:pt idx="7">
                  <c:v>4.2000000000000011</c:v>
                </c:pt>
                <c:pt idx="8">
                  <c:v>3.9000000000000008</c:v>
                </c:pt>
                <c:pt idx="9">
                  <c:v>3.6000000000000014</c:v>
                </c:pt>
                <c:pt idx="10">
                  <c:v>3.3000000000000007</c:v>
                </c:pt>
                <c:pt idx="11">
                  <c:v>3.0000000000000018</c:v>
                </c:pt>
              </c:numCache>
            </c:numRef>
          </c:xVal>
          <c:yVal>
            <c:numRef>
              <c:f>Sheet1!$F$17:$F$28</c:f>
              <c:numCache>
                <c:formatCode>0.00</c:formatCode>
                <c:ptCount val="12"/>
                <c:pt idx="0">
                  <c:v>5.5114638447971815</c:v>
                </c:pt>
                <c:pt idx="1">
                  <c:v>5.7870370370370345</c:v>
                </c:pt>
                <c:pt idx="2">
                  <c:v>6.0916179337231995</c:v>
                </c:pt>
                <c:pt idx="3">
                  <c:v>6.4300411522633807</c:v>
                </c:pt>
                <c:pt idx="4">
                  <c:v>6.8082788671023966</c:v>
                </c:pt>
                <c:pt idx="5">
                  <c:v>7.2337962962962958</c:v>
                </c:pt>
                <c:pt idx="6">
                  <c:v>7.7160493827160508</c:v>
                </c:pt>
                <c:pt idx="7">
                  <c:v>8.2671957671957639</c:v>
                </c:pt>
                <c:pt idx="8">
                  <c:v>8.9031339031339005</c:v>
                </c:pt>
                <c:pt idx="9">
                  <c:v>9.6450617283950528</c:v>
                </c:pt>
                <c:pt idx="10">
                  <c:v>10.521885521885519</c:v>
                </c:pt>
                <c:pt idx="11">
                  <c:v>11.574074074074069</c:v>
                </c:pt>
              </c:numCache>
            </c:numRef>
          </c:yVal>
          <c:smooth val="1"/>
        </c:ser>
        <c:ser>
          <c:idx val="1"/>
          <c:order val="1"/>
          <c:tx>
            <c:v>25 Kg. bag</c:v>
          </c:tx>
          <c:marker>
            <c:symbol val="none"/>
          </c:marker>
          <c:xVal>
            <c:numRef>
              <c:f>Sheet1!$D$29:$D$40</c:f>
              <c:numCache>
                <c:formatCode>General</c:formatCode>
                <c:ptCount val="12"/>
                <c:pt idx="0">
                  <c:v>6.3</c:v>
                </c:pt>
                <c:pt idx="1">
                  <c:v>6</c:v>
                </c:pt>
                <c:pt idx="2">
                  <c:v>5.7</c:v>
                </c:pt>
                <c:pt idx="3">
                  <c:v>5.4</c:v>
                </c:pt>
                <c:pt idx="4">
                  <c:v>5.1000000000000005</c:v>
                </c:pt>
                <c:pt idx="5">
                  <c:v>4.8000000000000007</c:v>
                </c:pt>
                <c:pt idx="6">
                  <c:v>4.5000000000000009</c:v>
                </c:pt>
                <c:pt idx="7">
                  <c:v>4.2000000000000011</c:v>
                </c:pt>
                <c:pt idx="8">
                  <c:v>3.9000000000000008</c:v>
                </c:pt>
                <c:pt idx="9">
                  <c:v>3.6000000000000014</c:v>
                </c:pt>
                <c:pt idx="10">
                  <c:v>3.3000000000000007</c:v>
                </c:pt>
                <c:pt idx="11">
                  <c:v>3.0000000000000018</c:v>
                </c:pt>
              </c:numCache>
            </c:numRef>
          </c:xVal>
          <c:yVal>
            <c:numRef>
              <c:f>Sheet1!$F$29:$F$40</c:f>
              <c:numCache>
                <c:formatCode>0.00</c:formatCode>
                <c:ptCount val="12"/>
                <c:pt idx="0">
                  <c:v>11.022927689594358</c:v>
                </c:pt>
                <c:pt idx="1">
                  <c:v>11.574074074074073</c:v>
                </c:pt>
                <c:pt idx="2">
                  <c:v>12.183235867446399</c:v>
                </c:pt>
                <c:pt idx="3">
                  <c:v>12.860082304526758</c:v>
                </c:pt>
                <c:pt idx="4">
                  <c:v>13.616557734204799</c:v>
                </c:pt>
                <c:pt idx="5">
                  <c:v>14.467592592592597</c:v>
                </c:pt>
                <c:pt idx="6">
                  <c:v>15.432098765432093</c:v>
                </c:pt>
                <c:pt idx="7">
                  <c:v>16.534391534391528</c:v>
                </c:pt>
                <c:pt idx="8">
                  <c:v>17.80626780626779</c:v>
                </c:pt>
                <c:pt idx="9">
                  <c:v>19.29012345679012</c:v>
                </c:pt>
                <c:pt idx="10">
                  <c:v>21.04377104377102</c:v>
                </c:pt>
                <c:pt idx="11">
                  <c:v>23.148148148148127</c:v>
                </c:pt>
              </c:numCache>
            </c:numRef>
          </c:yVal>
          <c:smooth val="1"/>
        </c:ser>
        <c:ser>
          <c:idx val="2"/>
          <c:order val="2"/>
          <c:tx>
            <c:v>50 Kg. bag</c:v>
          </c:tx>
          <c:marker>
            <c:symbol val="none"/>
          </c:marker>
          <c:xVal>
            <c:numRef>
              <c:f>Sheet1!$D$41:$D$52</c:f>
              <c:numCache>
                <c:formatCode>General</c:formatCode>
                <c:ptCount val="12"/>
                <c:pt idx="0">
                  <c:v>6.3</c:v>
                </c:pt>
                <c:pt idx="1">
                  <c:v>6</c:v>
                </c:pt>
                <c:pt idx="2">
                  <c:v>5.7</c:v>
                </c:pt>
                <c:pt idx="3">
                  <c:v>5.4</c:v>
                </c:pt>
                <c:pt idx="4">
                  <c:v>5.1000000000000005</c:v>
                </c:pt>
                <c:pt idx="5">
                  <c:v>4.8000000000000007</c:v>
                </c:pt>
                <c:pt idx="6">
                  <c:v>4.5000000000000009</c:v>
                </c:pt>
                <c:pt idx="7">
                  <c:v>4.2000000000000011</c:v>
                </c:pt>
                <c:pt idx="8">
                  <c:v>3.9000000000000008</c:v>
                </c:pt>
                <c:pt idx="9">
                  <c:v>3.6000000000000014</c:v>
                </c:pt>
                <c:pt idx="10">
                  <c:v>3.3000000000000007</c:v>
                </c:pt>
                <c:pt idx="11">
                  <c:v>3.0000000000000018</c:v>
                </c:pt>
              </c:numCache>
            </c:numRef>
          </c:xVal>
          <c:yVal>
            <c:numRef>
              <c:f>Sheet1!$F$41:$F$52</c:f>
              <c:numCache>
                <c:formatCode>0.00</c:formatCode>
                <c:ptCount val="12"/>
                <c:pt idx="0">
                  <c:v>22.045855379188726</c:v>
                </c:pt>
                <c:pt idx="1">
                  <c:v>23.148148148148149</c:v>
                </c:pt>
                <c:pt idx="2">
                  <c:v>24.366471734892791</c:v>
                </c:pt>
                <c:pt idx="3">
                  <c:v>25.720164609053501</c:v>
                </c:pt>
                <c:pt idx="4">
                  <c:v>27.233115468409601</c:v>
                </c:pt>
                <c:pt idx="5">
                  <c:v>28.935185185185183</c:v>
                </c:pt>
                <c:pt idx="6">
                  <c:v>30.864197530864189</c:v>
                </c:pt>
                <c:pt idx="7">
                  <c:v>33.068783068783056</c:v>
                </c:pt>
                <c:pt idx="8">
                  <c:v>35.612535612535623</c:v>
                </c:pt>
                <c:pt idx="9">
                  <c:v>38.58024691358024</c:v>
                </c:pt>
                <c:pt idx="10">
                  <c:v>42.087542087542047</c:v>
                </c:pt>
                <c:pt idx="11">
                  <c:v>46.296296296296276</c:v>
                </c:pt>
              </c:numCache>
            </c:numRef>
          </c:yVal>
          <c:smooth val="1"/>
        </c:ser>
        <c:axId val="113235456"/>
        <c:axId val="113407104"/>
      </c:scatterChart>
      <c:valAx>
        <c:axId val="113235456"/>
        <c:scaling>
          <c:orientation val="minMax"/>
          <c:min val="3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Plant Flow rate (l/s)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3407104"/>
        <c:crosses val="autoZero"/>
        <c:crossBetween val="midCat"/>
      </c:valAx>
      <c:valAx>
        <c:axId val="113407104"/>
        <c:scaling>
          <c:orientation val="minMax"/>
          <c:max val="50"/>
          <c:min val="4"/>
        </c:scaling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Time to change stock tank, (hrs)</a:t>
                </a:r>
              </a:p>
            </c:rich>
          </c:tx>
          <c:layout/>
        </c:title>
        <c:numFmt formatCode="0" sourceLinked="0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3235456"/>
        <c:crosses val="autoZero"/>
        <c:crossBetween val="midCat"/>
        <c:majorUnit val="4"/>
      </c:valAx>
    </c:plotArea>
    <c:legend>
      <c:legendPos val="r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19.wmf"/><Relationship Id="rId7" Type="http://schemas.openxmlformats.org/officeDocument/2006/relationships/image" Target="../media/image24.wmf"/><Relationship Id="rId2" Type="http://schemas.openxmlformats.org/officeDocument/2006/relationships/image" Target="../media/image18.wmf"/><Relationship Id="rId1" Type="http://schemas.openxmlformats.org/officeDocument/2006/relationships/image" Target="../media/image22.wmf"/><Relationship Id="rId6" Type="http://schemas.openxmlformats.org/officeDocument/2006/relationships/image" Target="../media/image23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Relationship Id="rId9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1A6A34-7219-48BE-9EB3-500593B4C7FF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9C744F-EC89-44C3-973A-74D2C1CE4E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B6502-D2C0-4C9B-8435-61DBD1FEBD0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B13D-64DF-4D43-90AF-51D5102D13E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B13D-64DF-4D43-90AF-51D5102D13E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1B13D-64DF-4D43-90AF-51D5102D13E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7CA5A-2EA6-4F4D-9452-5FAEDDED56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7CA5A-2EA6-4F4D-9452-5FAEDDED56B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Harri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C744F-EC89-44C3-973A-74D2C1CE4EF3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B6502-D2C0-4C9B-8435-61DBD1FEBD0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AB6502-D2C0-4C9B-8435-61DBD1FEBD0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C744F-EC89-44C3-973A-74D2C1CE4EF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Karen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A9606-42DC-4F38-A351-B3D7A240EB3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C744F-EC89-44C3-973A-74D2C1CE4EF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D864-39F2-42BE-A7E3-3955AB7E24C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Akta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D864-39F2-42BE-A7E3-3955AB7E24C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D864-39F2-42BE-A7E3-3955AB7E24C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6D864-39F2-42BE-A7E3-3955AB7E24C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9C744F-EC89-44C3-973A-74D2C1CE4EF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D0B624-7430-4089-9A87-0E4713C3ED11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FF132A1-FE98-452A-A476-F2F5A9DA8A6B}" type="datetimeFigureOut">
              <a:rPr lang="en-US" smtClean="0"/>
              <a:pPr/>
              <a:t>12/12/2009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67F162B-4B84-445F-BBA7-9B29004DA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3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17.bin"/><Relationship Id="rId12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6.bin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5.bin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886200"/>
            <a:ext cx="8077200" cy="17526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 err="1" smtClean="0"/>
              <a:t>Akta</a:t>
            </a:r>
            <a:r>
              <a:rPr lang="en-US" dirty="0" smtClean="0"/>
              <a:t> Patel	</a:t>
            </a:r>
            <a:r>
              <a:rPr lang="en-US" dirty="0" smtClean="0"/>
              <a:t>				Dale Johnson</a:t>
            </a:r>
            <a:endParaRPr lang="en-US" dirty="0" smtClean="0"/>
          </a:p>
          <a:p>
            <a:pPr algn="l"/>
            <a:r>
              <a:rPr lang="en-US" dirty="0" smtClean="0"/>
              <a:t>	Harrison </a:t>
            </a:r>
            <a:r>
              <a:rPr lang="en-US" dirty="0" err="1" smtClean="0"/>
              <a:t>Ko</a:t>
            </a:r>
            <a:r>
              <a:rPr lang="en-US" dirty="0" smtClean="0"/>
              <a:t>			Karen Swetland</a:t>
            </a:r>
            <a:endParaRPr lang="en-US" dirty="0" smtClean="0"/>
          </a:p>
          <a:p>
            <a:pPr algn="l"/>
            <a:r>
              <a:rPr lang="en-US" dirty="0" smtClean="0"/>
              <a:t>		</a:t>
            </a:r>
            <a:r>
              <a:rPr lang="en-US" dirty="0" err="1" smtClean="0"/>
              <a:t>Kayti</a:t>
            </a:r>
            <a:r>
              <a:rPr lang="en-US" dirty="0" smtClean="0"/>
              <a:t> Curtis	Monica Hill</a:t>
            </a:r>
          </a:p>
          <a:p>
            <a:pPr algn="l"/>
            <a:r>
              <a:rPr lang="en-US" dirty="0" smtClean="0"/>
              <a:t>			 </a:t>
            </a:r>
            <a:r>
              <a:rPr lang="en-US" dirty="0" smtClean="0"/>
              <a:t>Yoon </a:t>
            </a:r>
            <a:r>
              <a:rPr lang="en-US" dirty="0" err="1" smtClean="0"/>
              <a:t>Choi</a:t>
            </a:r>
            <a:r>
              <a:rPr lang="en-US" dirty="0" smtClean="0"/>
              <a:t> 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Non-Linear Chemical Dose Controller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4953000" y="1600200"/>
            <a:ext cx="1676400" cy="1295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50" name="Oval 49"/>
          <p:cNvSpPr/>
          <p:nvPr/>
        </p:nvSpPr>
        <p:spPr>
          <a:xfrm>
            <a:off x="1447800" y="2895600"/>
            <a:ext cx="1600200" cy="8382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1371600" y="609600"/>
            <a:ext cx="1600200" cy="8382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Orifice and Dual Scale Design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28600" y="1600200"/>
            <a:ext cx="1676400" cy="1295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5 to 25, 2.5 mg/L</a:t>
            </a:r>
            <a:endParaRPr lang="en-US" sz="1400" dirty="0"/>
          </a:p>
          <a:p>
            <a:pPr algn="ctr"/>
            <a:r>
              <a:rPr lang="en-US" sz="1400" dirty="0" smtClean="0"/>
              <a:t>20 to 100, 10 mg/L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 smtClean="0"/>
              <a:t>Target Dosage</a:t>
            </a:r>
            <a:endParaRPr lang="en-US" sz="1400" dirty="0"/>
          </a:p>
        </p:txBody>
      </p:sp>
      <p:sp>
        <p:nvSpPr>
          <p:cNvPr id="5" name="Right Arrow 4"/>
          <p:cNvSpPr/>
          <p:nvPr/>
        </p:nvSpPr>
        <p:spPr>
          <a:xfrm>
            <a:off x="1981200" y="1981200"/>
            <a:ext cx="533400" cy="3810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90800" y="1600200"/>
            <a:ext cx="1676400" cy="1295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2.471 … 12.353mL/s</a:t>
            </a:r>
          </a:p>
          <a:p>
            <a:pPr algn="ctr"/>
            <a:r>
              <a:rPr lang="en-US" sz="1400" dirty="0" smtClean="0"/>
              <a:t>.618 to 3.088mL/s</a:t>
            </a:r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Alum Flow Needed</a:t>
            </a:r>
            <a:endParaRPr lang="en-US" sz="1400" dirty="0"/>
          </a:p>
        </p:txBody>
      </p:sp>
      <p:sp>
        <p:nvSpPr>
          <p:cNvPr id="7" name="Right Arrow 6"/>
          <p:cNvSpPr/>
          <p:nvPr/>
        </p:nvSpPr>
        <p:spPr>
          <a:xfrm>
            <a:off x="4343400" y="1981200"/>
            <a:ext cx="533400" cy="3810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6705600" y="1905000"/>
            <a:ext cx="1143000" cy="3810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05000" y="3048000"/>
            <a:ext cx="7427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Q=6.3L/s</a:t>
            </a:r>
            <a:endParaRPr lang="en-US" sz="1200" dirty="0"/>
          </a:p>
        </p:txBody>
      </p:sp>
      <p:sp>
        <p:nvSpPr>
          <p:cNvPr id="12" name="Rectangle 11"/>
          <p:cNvSpPr/>
          <p:nvPr/>
        </p:nvSpPr>
        <p:spPr>
          <a:xfrm>
            <a:off x="4953000" y="1600200"/>
            <a:ext cx="1676400" cy="1295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</p:txBody>
      </p:sp>
      <p:sp>
        <p:nvSpPr>
          <p:cNvPr id="37" name="TextBox 36"/>
          <p:cNvSpPr txBox="1"/>
          <p:nvPr/>
        </p:nvSpPr>
        <p:spPr>
          <a:xfrm>
            <a:off x="7772400" y="0"/>
            <a:ext cx="7717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Top View</a:t>
            </a:r>
            <a:endParaRPr lang="en-US" sz="1200" b="1" dirty="0"/>
          </a:p>
        </p:txBody>
      </p:sp>
      <p:grpSp>
        <p:nvGrpSpPr>
          <p:cNvPr id="3" name="Group 79"/>
          <p:cNvGrpSpPr/>
          <p:nvPr/>
        </p:nvGrpSpPr>
        <p:grpSpPr>
          <a:xfrm>
            <a:off x="7848600" y="304800"/>
            <a:ext cx="660758" cy="4724400"/>
            <a:chOff x="7848600" y="304800"/>
            <a:chExt cx="660758" cy="4724400"/>
          </a:xfrm>
        </p:grpSpPr>
        <p:sp>
          <p:nvSpPr>
            <p:cNvPr id="14" name="Rectangle 13"/>
            <p:cNvSpPr/>
            <p:nvPr/>
          </p:nvSpPr>
          <p:spPr>
            <a:xfrm>
              <a:off x="7924800" y="304800"/>
              <a:ext cx="457200" cy="426720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7924800" y="44196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939365" y="5334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7863165" y="304800"/>
              <a:ext cx="5998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30  100 </a:t>
              </a:r>
              <a:endParaRPr lang="en-US" sz="1000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7924800" y="44196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924800" y="4249579"/>
              <a:ext cx="49725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5   20 </a:t>
              </a:r>
              <a:endParaRPr lang="en-US" sz="1000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7924800" y="41910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7863165" y="4020979"/>
              <a:ext cx="59503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7.5   30 </a:t>
              </a:r>
              <a:endParaRPr lang="en-US" sz="1000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7924800" y="38100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7924800" y="3639979"/>
              <a:ext cx="5629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10   </a:t>
              </a:r>
              <a:r>
                <a:rPr lang="en-US" sz="1000" dirty="0"/>
                <a:t>4</a:t>
              </a:r>
              <a:r>
                <a:rPr lang="en-US" sz="1000" dirty="0" smtClean="0"/>
                <a:t>0 </a:t>
              </a:r>
              <a:endParaRPr lang="en-US" sz="1000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7924800" y="33528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7848600" y="3182779"/>
              <a:ext cx="6607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12.5   50 </a:t>
              </a:r>
              <a:endParaRPr lang="en-US" sz="1000" dirty="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7924800" y="28194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895225" y="2649379"/>
              <a:ext cx="5629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15   60 </a:t>
              </a:r>
              <a:endParaRPr lang="en-US" sz="1000" dirty="0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7924800" y="16764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7924079" y="1506379"/>
              <a:ext cx="5341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20  80 </a:t>
              </a:r>
              <a:endParaRPr lang="en-US" sz="1000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7924800" y="22098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7848600" y="2039779"/>
              <a:ext cx="6319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17.5  70 </a:t>
              </a:r>
              <a:endParaRPr lang="en-US" sz="1000" dirty="0"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7939365" y="1143000"/>
              <a:ext cx="4572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7863165" y="972979"/>
              <a:ext cx="6319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22.5  90 </a:t>
              </a:r>
              <a:endParaRPr lang="en-US" sz="1000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7924800" y="4572000"/>
              <a:ext cx="457200" cy="457200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b="1" dirty="0">
                <a:solidFill>
                  <a:srgbClr val="FFFF00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868718" y="4648200"/>
              <a:ext cx="51328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FFFF00"/>
                  </a:solidFill>
                </a:rPr>
                <a:t>PIVOT</a:t>
              </a:r>
              <a:endParaRPr lang="en-US" sz="1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42" name="Down Arrow 41"/>
          <p:cNvSpPr/>
          <p:nvPr/>
        </p:nvSpPr>
        <p:spPr>
          <a:xfrm>
            <a:off x="2057400" y="1524000"/>
            <a:ext cx="228600" cy="4572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3810000" y="609600"/>
            <a:ext cx="1600200" cy="8382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Down Arrow 47"/>
          <p:cNvSpPr/>
          <p:nvPr/>
        </p:nvSpPr>
        <p:spPr>
          <a:xfrm>
            <a:off x="4495800" y="1524000"/>
            <a:ext cx="228600" cy="4572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600200" y="762000"/>
          <a:ext cx="1234225" cy="608542"/>
        </p:xfrm>
        <a:graphic>
          <a:graphicData uri="http://schemas.openxmlformats.org/presentationml/2006/ole">
            <p:oleObj spid="_x0000_s50178" name="Equation" r:id="rId4" imgW="876240" imgH="431640" progId="Equation.3">
              <p:embed/>
            </p:oleObj>
          </a:graphicData>
        </a:graphic>
      </p:graphicFrame>
      <p:sp>
        <p:nvSpPr>
          <p:cNvPr id="52" name="Up Arrow 51"/>
          <p:cNvSpPr/>
          <p:nvPr/>
        </p:nvSpPr>
        <p:spPr>
          <a:xfrm>
            <a:off x="2057400" y="2362200"/>
            <a:ext cx="228600" cy="457200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75" name="Object 3">
            <a:hlinkClick r:id="" action="ppaction://ole?verb=0"/>
          </p:cNvPr>
          <p:cNvGraphicFramePr>
            <a:graphicFrameLocks/>
          </p:cNvGraphicFramePr>
          <p:nvPr/>
        </p:nvGraphicFramePr>
        <p:xfrm>
          <a:off x="3810000" y="838200"/>
          <a:ext cx="1541463" cy="369888"/>
        </p:xfrm>
        <a:graphic>
          <a:graphicData uri="http://schemas.openxmlformats.org/presentationml/2006/ole">
            <p:oleObj spid="_x0000_s50179" name="Equation" r:id="rId5" imgW="2273040" imgH="457200" progId="">
              <p:embed/>
            </p:oleObj>
          </a:graphicData>
        </a:graphic>
      </p:graphicFrame>
      <p:sp>
        <p:nvSpPr>
          <p:cNvPr id="54" name="Oval 53"/>
          <p:cNvSpPr/>
          <p:nvPr/>
        </p:nvSpPr>
        <p:spPr>
          <a:xfrm>
            <a:off x="3886200" y="2895600"/>
            <a:ext cx="1600200" cy="8382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6" name="Object 55"/>
          <p:cNvGraphicFramePr>
            <a:graphicFrameLocks noChangeAspect="1"/>
          </p:cNvGraphicFramePr>
          <p:nvPr/>
        </p:nvGraphicFramePr>
        <p:xfrm>
          <a:off x="6553200" y="990600"/>
          <a:ext cx="1344706" cy="508000"/>
        </p:xfrm>
        <a:graphic>
          <a:graphicData uri="http://schemas.openxmlformats.org/presentationml/2006/ole">
            <p:oleObj spid="_x0000_s50180" name="Equation" r:id="rId6" imgW="1143000" imgH="431640" progId="">
              <p:embed/>
            </p:oleObj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3962400" y="3048000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Orifice1=3.175mm</a:t>
            </a:r>
          </a:p>
          <a:p>
            <a:r>
              <a:rPr lang="en-US" sz="1200" dirty="0" smtClean="0"/>
              <a:t>Orifice2=1.5875mm</a:t>
            </a:r>
            <a:endParaRPr lang="en-US" sz="1200" dirty="0"/>
          </a:p>
        </p:txBody>
      </p:sp>
      <p:sp>
        <p:nvSpPr>
          <p:cNvPr id="58" name="Up Arrow 57"/>
          <p:cNvSpPr/>
          <p:nvPr/>
        </p:nvSpPr>
        <p:spPr>
          <a:xfrm>
            <a:off x="4495800" y="2362200"/>
            <a:ext cx="228600" cy="457200"/>
          </a:xfrm>
          <a:prstGeom prst="up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1841500" y="3352800"/>
          <a:ext cx="825500" cy="236538"/>
        </p:xfrm>
        <a:graphic>
          <a:graphicData uri="http://schemas.openxmlformats.org/presentationml/2006/ole">
            <p:oleObj spid="_x0000_s50181" name="Equation" r:id="rId7" imgW="799920" imgH="228600" progId="">
              <p:embed/>
            </p:oleObj>
          </a:graphicData>
        </a:graphic>
      </p:graphicFrame>
      <p:graphicFrame>
        <p:nvGraphicFramePr>
          <p:cNvPr id="3080" name="Object 8"/>
          <p:cNvGraphicFramePr>
            <a:graphicFrameLocks noChangeAspect="1"/>
          </p:cNvGraphicFramePr>
          <p:nvPr/>
        </p:nvGraphicFramePr>
        <p:xfrm>
          <a:off x="5562600" y="2438400"/>
          <a:ext cx="374650" cy="220663"/>
        </p:xfrm>
        <a:graphic>
          <a:graphicData uri="http://schemas.openxmlformats.org/presentationml/2006/ole">
            <p:oleObj spid="_x0000_s50183" name="Equation" r:id="rId8" imgW="266400" imgH="164880" progId="">
              <p:embed/>
            </p:oleObj>
          </a:graphicData>
        </a:graphic>
      </p:graphicFrame>
      <p:grpSp>
        <p:nvGrpSpPr>
          <p:cNvPr id="8" name="Group 104"/>
          <p:cNvGrpSpPr/>
          <p:nvPr/>
        </p:nvGrpSpPr>
        <p:grpSpPr>
          <a:xfrm>
            <a:off x="228600" y="3729335"/>
            <a:ext cx="2971800" cy="1147465"/>
            <a:chOff x="228600" y="3729335"/>
            <a:chExt cx="2971800" cy="1147465"/>
          </a:xfrm>
        </p:grpSpPr>
        <p:sp>
          <p:nvSpPr>
            <p:cNvPr id="71" name="Rectangle 70"/>
            <p:cNvSpPr/>
            <p:nvPr/>
          </p:nvSpPr>
          <p:spPr>
            <a:xfrm>
              <a:off x="228600" y="3733800"/>
              <a:ext cx="2971800" cy="1143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Down Arrow 58"/>
            <p:cNvSpPr/>
            <p:nvPr/>
          </p:nvSpPr>
          <p:spPr>
            <a:xfrm>
              <a:off x="627656" y="4191000"/>
              <a:ext cx="228600" cy="457200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079" name="Object 7"/>
            <p:cNvGraphicFramePr>
              <a:graphicFrameLocks noChangeAspect="1"/>
            </p:cNvGraphicFramePr>
            <p:nvPr/>
          </p:nvGraphicFramePr>
          <p:xfrm>
            <a:off x="627656" y="3886200"/>
            <a:ext cx="285750" cy="322263"/>
          </p:xfrm>
          <a:graphic>
            <a:graphicData uri="http://schemas.openxmlformats.org/presentationml/2006/ole">
              <p:oleObj spid="_x0000_s50182" name="Equation" r:id="rId9" imgW="203040" imgH="228600" progId="">
                <p:embed/>
              </p:oleObj>
            </a:graphicData>
          </a:graphic>
        </p:graphicFrame>
        <p:sp>
          <p:nvSpPr>
            <p:cNvPr id="63" name="Up Arrow 62"/>
            <p:cNvSpPr/>
            <p:nvPr/>
          </p:nvSpPr>
          <p:spPr>
            <a:xfrm>
              <a:off x="1008656" y="4191000"/>
              <a:ext cx="228600" cy="457200"/>
            </a:xfrm>
            <a:prstGeom prst="up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Down Arrow 63"/>
            <p:cNvSpPr/>
            <p:nvPr/>
          </p:nvSpPr>
          <p:spPr>
            <a:xfrm>
              <a:off x="1389656" y="4191000"/>
              <a:ext cx="228600" cy="457200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Down Arrow 64"/>
            <p:cNvSpPr/>
            <p:nvPr/>
          </p:nvSpPr>
          <p:spPr>
            <a:xfrm>
              <a:off x="1770656" y="4191000"/>
              <a:ext cx="228600" cy="457200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3081" name="Object 9"/>
            <p:cNvGraphicFramePr>
              <a:graphicFrameLocks noChangeAspect="1"/>
            </p:cNvGraphicFramePr>
            <p:nvPr/>
          </p:nvGraphicFramePr>
          <p:xfrm>
            <a:off x="1396006" y="3886200"/>
            <a:ext cx="374650" cy="220663"/>
          </p:xfrm>
          <a:graphic>
            <a:graphicData uri="http://schemas.openxmlformats.org/presentationml/2006/ole">
              <p:oleObj spid="_x0000_s50184" name="Equation" r:id="rId10" imgW="266400" imgH="164880" progId="">
                <p:embed/>
              </p:oleObj>
            </a:graphicData>
          </a:graphic>
        </p:graphicFrame>
        <p:sp>
          <p:nvSpPr>
            <p:cNvPr id="68" name="TextBox 67"/>
            <p:cNvSpPr txBox="1"/>
            <p:nvPr/>
          </p:nvSpPr>
          <p:spPr>
            <a:xfrm>
              <a:off x="856256" y="3729335"/>
              <a:ext cx="5998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200" dirty="0" smtClean="0"/>
            </a:p>
            <a:p>
              <a:r>
                <a:rPr lang="en-US" sz="1200" dirty="0" smtClean="0"/>
                <a:t>Orifice</a:t>
              </a:r>
            </a:p>
            <a:p>
              <a:r>
                <a:rPr lang="en-US" sz="1200" dirty="0" smtClean="0"/>
                <a:t>     </a:t>
              </a:r>
            </a:p>
            <a:p>
              <a:endParaRPr lang="en-US" sz="1200" dirty="0" smtClean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704212" y="3886200"/>
              <a:ext cx="505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Scale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362200" y="3962400"/>
              <a:ext cx="68961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 smtClean="0"/>
                <a:t>What </a:t>
              </a:r>
            </a:p>
            <a:p>
              <a:pPr algn="ctr"/>
              <a:r>
                <a:rPr lang="en-US" sz="1200" dirty="0" smtClean="0"/>
                <a:t>We </a:t>
              </a:r>
            </a:p>
            <a:p>
              <a:pPr algn="ctr"/>
              <a:r>
                <a:rPr lang="en-US" sz="1200" dirty="0" smtClean="0"/>
                <a:t>Learned</a:t>
              </a:r>
              <a:endParaRPr lang="en-US" sz="1200" dirty="0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228600" y="5029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Error from HL in Tube: </a:t>
            </a:r>
            <a:endParaRPr lang="en-US" dirty="0"/>
          </a:p>
        </p:txBody>
      </p:sp>
      <p:graphicFrame>
        <p:nvGraphicFramePr>
          <p:cNvPr id="3082" name="Object 10"/>
          <p:cNvGraphicFramePr>
            <a:graphicFrameLocks noChangeAspect="1"/>
          </p:cNvGraphicFramePr>
          <p:nvPr/>
        </p:nvGraphicFramePr>
        <p:xfrm>
          <a:off x="424444" y="5486400"/>
          <a:ext cx="1861556" cy="603250"/>
        </p:xfrm>
        <a:graphic>
          <a:graphicData uri="http://schemas.openxmlformats.org/presentationml/2006/ole">
            <p:oleObj spid="_x0000_s50185" name="Equation" r:id="rId11" imgW="1955520" imgH="825480" progId="">
              <p:embed/>
            </p:oleObj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2438400" y="4953000"/>
            <a:ext cx="4267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-Selected PVC  as the tube material</a:t>
            </a:r>
          </a:p>
          <a:p>
            <a:r>
              <a:rPr lang="en-US" sz="1600" dirty="0" smtClean="0"/>
              <a:t>-Make length as short as possible to 30-50cm</a:t>
            </a:r>
          </a:p>
          <a:p>
            <a:r>
              <a:rPr lang="en-US" sz="1600" dirty="0" smtClean="0"/>
              <a:t>-Increased diameter to 9.525mm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286000" y="5791200"/>
            <a:ext cx="5894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error occurs at 10 mg/L – 5.5% w/ 50 cm, 1.3% w/30 cm</a:t>
            </a:r>
          </a:p>
          <a:p>
            <a:r>
              <a:rPr lang="en-US" dirty="0" smtClean="0"/>
              <a:t>                                                   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3962400" y="2971800"/>
            <a:ext cx="1390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Orifice Diameter</a:t>
            </a:r>
          </a:p>
          <a:p>
            <a:pPr algn="ctr"/>
            <a:r>
              <a:rPr lang="en-US" sz="1400" dirty="0" smtClean="0"/>
              <a:t>Size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953000" y="1752600"/>
            <a:ext cx="1574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0.013 m … 0.313 m</a:t>
            </a:r>
          </a:p>
          <a:p>
            <a:endParaRPr lang="en-US" dirty="0"/>
          </a:p>
        </p:txBody>
      </p:sp>
      <p:grpSp>
        <p:nvGrpSpPr>
          <p:cNvPr id="11" name="Group 103"/>
          <p:cNvGrpSpPr/>
          <p:nvPr/>
        </p:nvGrpSpPr>
        <p:grpSpPr>
          <a:xfrm>
            <a:off x="7848600" y="304800"/>
            <a:ext cx="513282" cy="4724400"/>
            <a:chOff x="6725718" y="2286000"/>
            <a:chExt cx="513282" cy="4724400"/>
          </a:xfrm>
        </p:grpSpPr>
        <p:sp>
          <p:nvSpPr>
            <p:cNvPr id="82" name="Rectangle 81"/>
            <p:cNvSpPr/>
            <p:nvPr/>
          </p:nvSpPr>
          <p:spPr>
            <a:xfrm>
              <a:off x="6781800" y="2286000"/>
              <a:ext cx="457200" cy="4267200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6781800" y="6553200"/>
              <a:ext cx="457200" cy="457200"/>
            </a:xfrm>
            <a:prstGeom prst="round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b="1" dirty="0">
                <a:solidFill>
                  <a:srgbClr val="FFFF00"/>
                </a:solidFill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725718" y="6629400"/>
              <a:ext cx="51328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 smtClean="0">
                  <a:solidFill>
                    <a:srgbClr val="FFFF00"/>
                  </a:solidFill>
                </a:rPr>
                <a:t>PIVOT</a:t>
              </a:r>
              <a:endParaRPr lang="en-US" sz="1000" b="1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7" grpId="0"/>
      <p:bldP spid="75" grpId="0"/>
      <p:bldP spid="76" grpId="0"/>
      <p:bldP spid="77" grpId="0"/>
      <p:bldP spid="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9"/>
          <p:cNvGrpSpPr/>
          <p:nvPr/>
        </p:nvGrpSpPr>
        <p:grpSpPr>
          <a:xfrm>
            <a:off x="4876800" y="1447800"/>
            <a:ext cx="3200400" cy="551021"/>
            <a:chOff x="4876800" y="1524000"/>
            <a:chExt cx="3429000" cy="551021"/>
          </a:xfrm>
        </p:grpSpPr>
        <p:grpSp>
          <p:nvGrpSpPr>
            <p:cNvPr id="4" name="Group 46"/>
            <p:cNvGrpSpPr/>
            <p:nvPr/>
          </p:nvGrpSpPr>
          <p:grpSpPr>
            <a:xfrm>
              <a:off x="4876800" y="1524000"/>
              <a:ext cx="3429000" cy="457200"/>
              <a:chOff x="4876800" y="1600200"/>
              <a:chExt cx="3429000" cy="457200"/>
            </a:xfrm>
          </p:grpSpPr>
          <p:cxnSp>
            <p:nvCxnSpPr>
              <p:cNvPr id="44" name="Curved Connector 43"/>
              <p:cNvCxnSpPr/>
              <p:nvPr/>
            </p:nvCxnSpPr>
            <p:spPr>
              <a:xfrm>
                <a:off x="4876800" y="1676400"/>
                <a:ext cx="3429000" cy="381000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Curved Connector 45"/>
              <p:cNvCxnSpPr/>
              <p:nvPr/>
            </p:nvCxnSpPr>
            <p:spPr>
              <a:xfrm>
                <a:off x="4876800" y="1600200"/>
                <a:ext cx="3429000" cy="381000"/>
              </a:xfrm>
              <a:prstGeom prst="curvedConnector3">
                <a:avLst>
                  <a:gd name="adj1" fmla="val 50000"/>
                </a:avLst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9" name="TextBox 48"/>
            <p:cNvSpPr txBox="1"/>
            <p:nvPr/>
          </p:nvSpPr>
          <p:spPr>
            <a:xfrm>
              <a:off x="5827482" y="1828800"/>
              <a:ext cx="7617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/>
                <a:t>Alum Tube</a:t>
              </a:r>
              <a:endParaRPr lang="en-US" sz="1000" b="1" dirty="0"/>
            </a:p>
          </p:txBody>
        </p:sp>
      </p:grpSp>
      <p:sp>
        <p:nvSpPr>
          <p:cNvPr id="6" name="Rectangle 5"/>
          <p:cNvSpPr/>
          <p:nvPr/>
        </p:nvSpPr>
        <p:spPr>
          <a:xfrm>
            <a:off x="609600" y="1524000"/>
            <a:ext cx="7924800" cy="228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267200" y="990600"/>
            <a:ext cx="609600" cy="7620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7" name="Isosceles Triangle 6"/>
          <p:cNvSpPr/>
          <p:nvPr/>
        </p:nvSpPr>
        <p:spPr>
          <a:xfrm>
            <a:off x="4267200" y="1524000"/>
            <a:ext cx="609600" cy="5334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0"/>
            <a:ext cx="2590800" cy="609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Float Calculation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838200"/>
            <a:ext cx="6096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304800" y="4343400"/>
            <a:ext cx="609600" cy="12192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wordArtVert" rtlCol="0" anchor="ctr"/>
          <a:lstStyle/>
          <a:p>
            <a:pPr algn="ctr"/>
            <a:r>
              <a:rPr lang="en-US" sz="1000" b="1" dirty="0" smtClean="0">
                <a:solidFill>
                  <a:sysClr val="windowText" lastClr="000000"/>
                </a:solidFill>
              </a:rPr>
              <a:t>FLOAT</a:t>
            </a:r>
            <a:endParaRPr lang="en-US" sz="1000" b="1" dirty="0">
              <a:solidFill>
                <a:sysClr val="windowText" lastClr="000000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-685800" y="3048000"/>
            <a:ext cx="2590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91000" y="1066800"/>
            <a:ext cx="8034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/>
              <a:t>CONSTANT </a:t>
            </a:r>
          </a:p>
          <a:p>
            <a:pPr algn="ctr"/>
            <a:r>
              <a:rPr lang="en-US" sz="1000" b="1" dirty="0" smtClean="0"/>
              <a:t>HEAD</a:t>
            </a:r>
          </a:p>
          <a:p>
            <a:pPr algn="ctr"/>
            <a:r>
              <a:rPr lang="en-US" sz="1000" b="1" dirty="0" smtClean="0"/>
              <a:t>TANK</a:t>
            </a:r>
            <a:endParaRPr lang="en-US" sz="1000" b="1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0" y="48768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019800" y="4800600"/>
            <a:ext cx="10661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Water Surface</a:t>
            </a:r>
            <a:endParaRPr lang="en-US" sz="1200" dirty="0"/>
          </a:p>
        </p:txBody>
      </p:sp>
      <p:grpSp>
        <p:nvGrpSpPr>
          <p:cNvPr id="5" name="Group 70"/>
          <p:cNvGrpSpPr/>
          <p:nvPr/>
        </p:nvGrpSpPr>
        <p:grpSpPr>
          <a:xfrm>
            <a:off x="533400" y="304800"/>
            <a:ext cx="4038600" cy="306388"/>
            <a:chOff x="533400" y="304800"/>
            <a:chExt cx="4038600" cy="306388"/>
          </a:xfrm>
        </p:grpSpPr>
        <p:cxnSp>
          <p:nvCxnSpPr>
            <p:cNvPr id="59" name="Straight Arrow Connector 58"/>
            <p:cNvCxnSpPr/>
            <p:nvPr/>
          </p:nvCxnSpPr>
          <p:spPr>
            <a:xfrm>
              <a:off x="533400" y="609600"/>
              <a:ext cx="40386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1676400" y="304800"/>
              <a:ext cx="3866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L/2</a:t>
              </a:r>
              <a:endParaRPr lang="en-US" sz="1200" dirty="0"/>
            </a:p>
          </p:txBody>
        </p:sp>
      </p:grpSp>
      <p:grpSp>
        <p:nvGrpSpPr>
          <p:cNvPr id="10" name="Group 71"/>
          <p:cNvGrpSpPr/>
          <p:nvPr/>
        </p:nvGrpSpPr>
        <p:grpSpPr>
          <a:xfrm>
            <a:off x="4572000" y="304800"/>
            <a:ext cx="3581400" cy="306388"/>
            <a:chOff x="4572000" y="304800"/>
            <a:chExt cx="4038600" cy="306388"/>
          </a:xfrm>
        </p:grpSpPr>
        <p:cxnSp>
          <p:nvCxnSpPr>
            <p:cNvPr id="60" name="Straight Arrow Connector 59"/>
            <p:cNvCxnSpPr/>
            <p:nvPr/>
          </p:nvCxnSpPr>
          <p:spPr>
            <a:xfrm>
              <a:off x="4572000" y="609600"/>
              <a:ext cx="40386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6400800" y="304800"/>
              <a:ext cx="15910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 of Maximum Dosage</a:t>
              </a:r>
              <a:endParaRPr lang="en-US" sz="1200" dirty="0"/>
            </a:p>
          </p:txBody>
        </p:sp>
      </p:grpSp>
      <p:graphicFrame>
        <p:nvGraphicFramePr>
          <p:cNvPr id="63" name="Object 62"/>
          <p:cNvGraphicFramePr>
            <a:graphicFrameLocks noChangeAspect="1"/>
          </p:cNvGraphicFramePr>
          <p:nvPr/>
        </p:nvGraphicFramePr>
        <p:xfrm>
          <a:off x="1371600" y="2057400"/>
          <a:ext cx="5162550" cy="990600"/>
        </p:xfrm>
        <a:graphic>
          <a:graphicData uri="http://schemas.openxmlformats.org/presentationml/2006/ole">
            <p:oleObj spid="_x0000_s51202" name="Equation" r:id="rId4" imgW="3441600" imgH="660240" progId="">
              <p:embed/>
            </p:oleObj>
          </a:graphicData>
        </a:graphic>
      </p:graphicFrame>
      <p:sp>
        <p:nvSpPr>
          <p:cNvPr id="64" name="Down Arrow 63"/>
          <p:cNvSpPr/>
          <p:nvPr/>
        </p:nvSpPr>
        <p:spPr>
          <a:xfrm>
            <a:off x="609600" y="38100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Down Arrow 64"/>
          <p:cNvSpPr/>
          <p:nvPr/>
        </p:nvSpPr>
        <p:spPr>
          <a:xfrm rot="10800000">
            <a:off x="609600" y="55626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6" name="Object 65"/>
          <p:cNvGraphicFramePr>
            <a:graphicFrameLocks noChangeAspect="1"/>
          </p:cNvGraphicFramePr>
          <p:nvPr/>
        </p:nvGraphicFramePr>
        <p:xfrm>
          <a:off x="914400" y="5715000"/>
          <a:ext cx="2815167" cy="381000"/>
        </p:xfrm>
        <a:graphic>
          <a:graphicData uri="http://schemas.openxmlformats.org/presentationml/2006/ole">
            <p:oleObj spid="_x0000_s51203" name="Equation" r:id="rId5" imgW="1688760" imgH="228600" progId="">
              <p:embed/>
            </p:oleObj>
          </a:graphicData>
        </a:graphic>
      </p:graphicFrame>
      <p:graphicFrame>
        <p:nvGraphicFramePr>
          <p:cNvPr id="67" name="Object 66"/>
          <p:cNvGraphicFramePr>
            <a:graphicFrameLocks noChangeAspect="1"/>
          </p:cNvGraphicFramePr>
          <p:nvPr/>
        </p:nvGraphicFramePr>
        <p:xfrm>
          <a:off x="914400" y="3733800"/>
          <a:ext cx="634646" cy="407987"/>
        </p:xfrm>
        <a:graphic>
          <a:graphicData uri="http://schemas.openxmlformats.org/presentationml/2006/ole">
            <p:oleObj spid="_x0000_s51204" name="Equation" r:id="rId6" imgW="355320" imgH="228600" progId="">
              <p:embed/>
            </p:oleObj>
          </a:graphicData>
        </a:graphic>
      </p:graphicFrame>
      <p:grpSp>
        <p:nvGrpSpPr>
          <p:cNvPr id="15" name="Group 74"/>
          <p:cNvGrpSpPr/>
          <p:nvPr/>
        </p:nvGrpSpPr>
        <p:grpSpPr>
          <a:xfrm>
            <a:off x="7696200" y="1447800"/>
            <a:ext cx="838200" cy="476310"/>
            <a:chOff x="7162800" y="2895600"/>
            <a:chExt cx="838200" cy="476310"/>
          </a:xfrm>
        </p:grpSpPr>
        <p:sp>
          <p:nvSpPr>
            <p:cNvPr id="8" name="Rectangle 7"/>
            <p:cNvSpPr/>
            <p:nvPr/>
          </p:nvSpPr>
          <p:spPr>
            <a:xfrm>
              <a:off x="7162800" y="2895600"/>
              <a:ext cx="838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9000" y="2971800"/>
              <a:ext cx="6927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FF00"/>
                  </a:solidFill>
                </a:rPr>
                <a:t>Slider</a:t>
              </a:r>
            </a:p>
            <a:p>
              <a:r>
                <a:rPr lang="en-US" sz="1000" b="1" dirty="0" smtClean="0">
                  <a:solidFill>
                    <a:srgbClr val="FFFF00"/>
                  </a:solidFill>
                </a:rPr>
                <a:t>Assembly</a:t>
              </a:r>
              <a:endParaRPr lang="en-US" sz="1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Group 35"/>
          <p:cNvGrpSpPr/>
          <p:nvPr/>
        </p:nvGrpSpPr>
        <p:grpSpPr>
          <a:xfrm>
            <a:off x="8159448" y="1905000"/>
            <a:ext cx="366353" cy="4495800"/>
            <a:chOff x="8167184" y="1905000"/>
            <a:chExt cx="367216" cy="4495800"/>
          </a:xfrm>
        </p:grpSpPr>
        <p:sp>
          <p:nvSpPr>
            <p:cNvPr id="9" name="Rectangle 8"/>
            <p:cNvSpPr/>
            <p:nvPr/>
          </p:nvSpPr>
          <p:spPr>
            <a:xfrm>
              <a:off x="8305800" y="1905000"/>
              <a:ext cx="152400" cy="449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167184" y="2438400"/>
              <a:ext cx="367216" cy="2100383"/>
            </a:xfrm>
            <a:prstGeom prst="rect">
              <a:avLst/>
            </a:prstGeom>
            <a:noFill/>
          </p:spPr>
          <p:txBody>
            <a:bodyPr vert="wordArtVert"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FF00"/>
                  </a:solidFill>
                </a:rPr>
                <a:t>Dosing Tube</a:t>
              </a:r>
              <a:endParaRPr lang="en-US" sz="1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68" name="Down Arrow 67"/>
          <p:cNvSpPr/>
          <p:nvPr/>
        </p:nvSpPr>
        <p:spPr>
          <a:xfrm>
            <a:off x="8001000" y="9906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7239000" y="533400"/>
          <a:ext cx="1135062" cy="407988"/>
        </p:xfrm>
        <a:graphic>
          <a:graphicData uri="http://schemas.openxmlformats.org/presentationml/2006/ole">
            <p:oleObj spid="_x0000_s51205" name="Equation" r:id="rId7" imgW="634680" imgH="228600" progId="">
              <p:embed/>
            </p:oleObj>
          </a:graphicData>
        </a:graphic>
      </p:graphicFrame>
      <p:sp>
        <p:nvSpPr>
          <p:cNvPr id="69" name="Down Arrow 68"/>
          <p:cNvSpPr/>
          <p:nvPr/>
        </p:nvSpPr>
        <p:spPr>
          <a:xfrm>
            <a:off x="6477000" y="9906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5943600" y="609600"/>
          <a:ext cx="588963" cy="407988"/>
        </p:xfrm>
        <a:graphic>
          <a:graphicData uri="http://schemas.openxmlformats.org/presentationml/2006/ole">
            <p:oleObj spid="_x0000_s51206" name="Equation" r:id="rId8" imgW="330120" imgH="228600" progId="">
              <p:embed/>
            </p:oleObj>
          </a:graphicData>
        </a:graphic>
      </p:graphicFrame>
      <p:sp>
        <p:nvSpPr>
          <p:cNvPr id="74" name="TextBox 73"/>
          <p:cNvSpPr txBox="1"/>
          <p:nvPr/>
        </p:nvSpPr>
        <p:spPr>
          <a:xfrm>
            <a:off x="2133600" y="3124200"/>
            <a:ext cx="4695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calibrate the lever arm at maximum dosage.</a:t>
            </a:r>
          </a:p>
          <a:p>
            <a:r>
              <a:rPr lang="en-US" dirty="0" smtClean="0"/>
              <a:t>We find the weight of the Float that gives us the</a:t>
            </a:r>
          </a:p>
          <a:p>
            <a:r>
              <a:rPr lang="en-US" dirty="0"/>
              <a:t>c</a:t>
            </a:r>
            <a:r>
              <a:rPr lang="en-US" dirty="0" smtClean="0"/>
              <a:t>orrect alum at maximum dosage.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8" grpId="0" animBg="1"/>
      <p:bldP spid="69" grpId="0" animBg="1"/>
      <p:bldP spid="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/>
          <p:cNvSpPr/>
          <p:nvPr/>
        </p:nvSpPr>
        <p:spPr>
          <a:xfrm>
            <a:off x="609600" y="1524000"/>
            <a:ext cx="7924800" cy="228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/>
        </p:nvSpPr>
        <p:spPr>
          <a:xfrm>
            <a:off x="7543800" y="1828800"/>
            <a:ext cx="152042" cy="4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7420157" y="2362200"/>
            <a:ext cx="366353" cy="210038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000" b="1" dirty="0" smtClean="0">
                <a:solidFill>
                  <a:srgbClr val="FFFF00"/>
                </a:solidFill>
              </a:rPr>
              <a:t>Dosing Tube</a:t>
            </a:r>
            <a:endParaRPr lang="en-US" sz="1000" b="1" dirty="0">
              <a:solidFill>
                <a:srgbClr val="FFFF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21106392">
            <a:off x="609600" y="1524000"/>
            <a:ext cx="7924800" cy="228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267200" y="990600"/>
            <a:ext cx="609600" cy="7620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sp>
        <p:nvSpPr>
          <p:cNvPr id="7" name="Isosceles Triangle 6"/>
          <p:cNvSpPr/>
          <p:nvPr/>
        </p:nvSpPr>
        <p:spPr>
          <a:xfrm>
            <a:off x="4267200" y="1524000"/>
            <a:ext cx="609600" cy="53340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-350838"/>
            <a:ext cx="2819400" cy="8842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Float Calculation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4267200" y="838200"/>
            <a:ext cx="609600" cy="1524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74"/>
          <p:cNvGrpSpPr/>
          <p:nvPr/>
        </p:nvGrpSpPr>
        <p:grpSpPr>
          <a:xfrm>
            <a:off x="304800" y="1638300"/>
            <a:ext cx="609600" cy="4305300"/>
            <a:chOff x="304800" y="1638300"/>
            <a:chExt cx="609600" cy="4305300"/>
          </a:xfrm>
        </p:grpSpPr>
        <p:sp>
          <p:nvSpPr>
            <p:cNvPr id="16" name="Rounded Rectangle 15"/>
            <p:cNvSpPr/>
            <p:nvPr/>
          </p:nvSpPr>
          <p:spPr>
            <a:xfrm>
              <a:off x="304800" y="4724400"/>
              <a:ext cx="609600" cy="121920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wordArtVert" rtlCol="0" anchor="ctr"/>
            <a:lstStyle/>
            <a:p>
              <a:pPr algn="ctr"/>
              <a:r>
                <a:rPr lang="en-US" sz="1000" b="1" dirty="0" smtClean="0">
                  <a:solidFill>
                    <a:sysClr val="windowText" lastClr="000000"/>
                  </a:solidFill>
                </a:rPr>
                <a:t>FLOAT</a:t>
              </a:r>
              <a:endParaRPr lang="en-US" sz="1000" b="1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19" name="Straight Connector 18"/>
            <p:cNvCxnSpPr>
              <a:stCxn id="71" idx="1"/>
            </p:cNvCxnSpPr>
            <p:nvPr/>
          </p:nvCxnSpPr>
          <p:spPr>
            <a:xfrm rot="10800000" flipV="1">
              <a:off x="609600" y="1638300"/>
              <a:ext cx="0" cy="30861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4191000" y="990600"/>
            <a:ext cx="8034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/>
              <a:t>CONSTANT </a:t>
            </a:r>
          </a:p>
          <a:p>
            <a:pPr algn="ctr"/>
            <a:r>
              <a:rPr lang="en-US" sz="1000" b="1" dirty="0" smtClean="0"/>
              <a:t>HEAD</a:t>
            </a:r>
          </a:p>
          <a:p>
            <a:pPr algn="ctr"/>
            <a:r>
              <a:rPr lang="en-US" sz="1000" b="1" dirty="0" smtClean="0"/>
              <a:t>TANK</a:t>
            </a:r>
            <a:endParaRPr lang="en-US" sz="1000" b="1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0" y="48768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019800" y="4800600"/>
            <a:ext cx="10661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Water Surface</a:t>
            </a:r>
            <a:endParaRPr lang="en-US" sz="1200" dirty="0"/>
          </a:p>
        </p:txBody>
      </p:sp>
      <p:grpSp>
        <p:nvGrpSpPr>
          <p:cNvPr id="4" name="Group 70"/>
          <p:cNvGrpSpPr/>
          <p:nvPr/>
        </p:nvGrpSpPr>
        <p:grpSpPr>
          <a:xfrm>
            <a:off x="533400" y="304800"/>
            <a:ext cx="4038600" cy="306388"/>
            <a:chOff x="533400" y="304800"/>
            <a:chExt cx="4038600" cy="306388"/>
          </a:xfrm>
        </p:grpSpPr>
        <p:cxnSp>
          <p:nvCxnSpPr>
            <p:cNvPr id="59" name="Straight Arrow Connector 58"/>
            <p:cNvCxnSpPr/>
            <p:nvPr/>
          </p:nvCxnSpPr>
          <p:spPr>
            <a:xfrm>
              <a:off x="533400" y="609600"/>
              <a:ext cx="40386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1676400" y="304800"/>
              <a:ext cx="3866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L/2</a:t>
              </a:r>
              <a:endParaRPr lang="en-US" sz="1200" dirty="0"/>
            </a:p>
          </p:txBody>
        </p:sp>
      </p:grpSp>
      <p:grpSp>
        <p:nvGrpSpPr>
          <p:cNvPr id="5" name="Group 71"/>
          <p:cNvGrpSpPr/>
          <p:nvPr/>
        </p:nvGrpSpPr>
        <p:grpSpPr>
          <a:xfrm>
            <a:off x="4572000" y="304800"/>
            <a:ext cx="3048000" cy="306388"/>
            <a:chOff x="4572000" y="304800"/>
            <a:chExt cx="4038600" cy="306388"/>
          </a:xfrm>
        </p:grpSpPr>
        <p:cxnSp>
          <p:nvCxnSpPr>
            <p:cNvPr id="60" name="Straight Arrow Connector 59"/>
            <p:cNvCxnSpPr/>
            <p:nvPr/>
          </p:nvCxnSpPr>
          <p:spPr>
            <a:xfrm>
              <a:off x="4572000" y="609600"/>
              <a:ext cx="40386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6400799" y="304800"/>
              <a:ext cx="5016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 8</a:t>
              </a:r>
              <a:endParaRPr lang="en-US" sz="1200" dirty="0"/>
            </a:p>
          </p:txBody>
        </p:sp>
      </p:grpSp>
      <p:graphicFrame>
        <p:nvGraphicFramePr>
          <p:cNvPr id="63" name="Object 62"/>
          <p:cNvGraphicFramePr>
            <a:graphicFrameLocks noChangeAspect="1"/>
          </p:cNvGraphicFramePr>
          <p:nvPr/>
        </p:nvGraphicFramePr>
        <p:xfrm>
          <a:off x="762000" y="2362200"/>
          <a:ext cx="6705600" cy="990600"/>
        </p:xfrm>
        <a:graphic>
          <a:graphicData uri="http://schemas.openxmlformats.org/presentationml/2006/ole">
            <p:oleObj spid="_x0000_s52226" name="Equation" r:id="rId4" imgW="4470120" imgH="660240" progId="">
              <p:embed/>
            </p:oleObj>
          </a:graphicData>
        </a:graphic>
      </p:graphicFrame>
      <p:sp>
        <p:nvSpPr>
          <p:cNvPr id="64" name="Down Arrow 63"/>
          <p:cNvSpPr/>
          <p:nvPr/>
        </p:nvSpPr>
        <p:spPr>
          <a:xfrm>
            <a:off x="609600" y="41910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39"/>
          <p:cNvGrpSpPr/>
          <p:nvPr/>
        </p:nvGrpSpPr>
        <p:grpSpPr>
          <a:xfrm>
            <a:off x="533400" y="5943600"/>
            <a:ext cx="3119967" cy="533400"/>
            <a:chOff x="609600" y="5562600"/>
            <a:chExt cx="3119967" cy="533400"/>
          </a:xfrm>
        </p:grpSpPr>
        <p:sp>
          <p:nvSpPr>
            <p:cNvPr id="65" name="Down Arrow 64"/>
            <p:cNvSpPr/>
            <p:nvPr/>
          </p:nvSpPr>
          <p:spPr>
            <a:xfrm rot="10800000">
              <a:off x="609600" y="5562600"/>
              <a:ext cx="228600" cy="533400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6" name="Object 65"/>
            <p:cNvGraphicFramePr>
              <a:graphicFrameLocks noChangeAspect="1"/>
            </p:cNvGraphicFramePr>
            <p:nvPr/>
          </p:nvGraphicFramePr>
          <p:xfrm>
            <a:off x="914400" y="5715000"/>
            <a:ext cx="2815167" cy="381000"/>
          </p:xfrm>
          <a:graphic>
            <a:graphicData uri="http://schemas.openxmlformats.org/presentationml/2006/ole">
              <p:oleObj spid="_x0000_s52227" name="Equation" r:id="rId5" imgW="1688760" imgH="228600" progId="">
                <p:embed/>
              </p:oleObj>
            </a:graphicData>
          </a:graphic>
        </p:graphicFrame>
      </p:grpSp>
      <p:graphicFrame>
        <p:nvGraphicFramePr>
          <p:cNvPr id="67" name="Object 66"/>
          <p:cNvGraphicFramePr>
            <a:graphicFrameLocks noChangeAspect="1"/>
          </p:cNvGraphicFramePr>
          <p:nvPr/>
        </p:nvGraphicFramePr>
        <p:xfrm>
          <a:off x="838200" y="4038600"/>
          <a:ext cx="634646" cy="407987"/>
        </p:xfrm>
        <a:graphic>
          <a:graphicData uri="http://schemas.openxmlformats.org/presentationml/2006/ole">
            <p:oleObj spid="_x0000_s52228" name="Equation" r:id="rId6" imgW="355320" imgH="228600" progId="">
              <p:embed/>
            </p:oleObj>
          </a:graphicData>
        </a:graphic>
      </p:graphicFrame>
      <p:sp>
        <p:nvSpPr>
          <p:cNvPr id="68" name="Down Arrow 67"/>
          <p:cNvSpPr/>
          <p:nvPr/>
        </p:nvSpPr>
        <p:spPr>
          <a:xfrm>
            <a:off x="7696200" y="3810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6934200" y="0"/>
          <a:ext cx="1135062" cy="407988"/>
        </p:xfrm>
        <a:graphic>
          <a:graphicData uri="http://schemas.openxmlformats.org/presentationml/2006/ole">
            <p:oleObj spid="_x0000_s52229" name="Equation" r:id="rId7" imgW="634680" imgH="228600" progId="">
              <p:embed/>
            </p:oleObj>
          </a:graphicData>
        </a:graphic>
      </p:graphicFrame>
      <p:sp>
        <p:nvSpPr>
          <p:cNvPr id="69" name="Down Arrow 68"/>
          <p:cNvSpPr/>
          <p:nvPr/>
        </p:nvSpPr>
        <p:spPr>
          <a:xfrm>
            <a:off x="6019800" y="762000"/>
            <a:ext cx="228600" cy="5334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5486400" y="685800"/>
          <a:ext cx="588963" cy="407988"/>
        </p:xfrm>
        <a:graphic>
          <a:graphicData uri="http://schemas.openxmlformats.org/presentationml/2006/ole">
            <p:oleObj spid="_x0000_s52230" name="Equation" r:id="rId8" imgW="330120" imgH="228600" progId="">
              <p:embed/>
            </p:oleObj>
          </a:graphicData>
        </a:graphic>
      </p:graphicFrame>
      <p:cxnSp>
        <p:nvCxnSpPr>
          <p:cNvPr id="43" name="Straight Connector 42"/>
          <p:cNvCxnSpPr/>
          <p:nvPr/>
        </p:nvCxnSpPr>
        <p:spPr>
          <a:xfrm>
            <a:off x="609600" y="1600200"/>
            <a:ext cx="8001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5400000">
            <a:off x="381000" y="1828800"/>
            <a:ext cx="457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055" name="Object 4"/>
          <p:cNvGraphicFramePr>
            <a:graphicFrameLocks noChangeAspect="1"/>
          </p:cNvGraphicFramePr>
          <p:nvPr/>
        </p:nvGraphicFramePr>
        <p:xfrm>
          <a:off x="152400" y="1676400"/>
          <a:ext cx="430213" cy="295275"/>
        </p:xfrm>
        <a:graphic>
          <a:graphicData uri="http://schemas.openxmlformats.org/presentationml/2006/ole">
            <p:oleObj spid="_x0000_s52231" name="Equation" r:id="rId9" imgW="241200" imgH="164880" progId="">
              <p:embed/>
            </p:oleObj>
          </a:graphicData>
        </a:graphic>
      </p:graphicFrame>
      <p:graphicFrame>
        <p:nvGraphicFramePr>
          <p:cNvPr id="51" name="Object 50"/>
          <p:cNvGraphicFramePr>
            <a:graphicFrameLocks noChangeAspect="1"/>
          </p:cNvGraphicFramePr>
          <p:nvPr/>
        </p:nvGraphicFramePr>
        <p:xfrm>
          <a:off x="1916113" y="3352800"/>
          <a:ext cx="3556000" cy="381000"/>
        </p:xfrm>
        <a:graphic>
          <a:graphicData uri="http://schemas.openxmlformats.org/presentationml/2006/ole">
            <p:oleObj spid="_x0000_s52232" name="Equation" r:id="rId10" imgW="2133360" imgH="228600" progId="">
              <p:embed/>
            </p:oleObj>
          </a:graphicData>
        </a:graphic>
      </p:graphicFrame>
      <p:graphicFrame>
        <p:nvGraphicFramePr>
          <p:cNvPr id="2057" name="Object 3"/>
          <p:cNvGraphicFramePr>
            <a:graphicFrameLocks noChangeAspect="1"/>
          </p:cNvGraphicFramePr>
          <p:nvPr/>
        </p:nvGraphicFramePr>
        <p:xfrm>
          <a:off x="1447800" y="3733800"/>
          <a:ext cx="6129338" cy="719137"/>
        </p:xfrm>
        <a:graphic>
          <a:graphicData uri="http://schemas.openxmlformats.org/presentationml/2006/ole">
            <p:oleObj spid="_x0000_s52233" name="Equation" r:id="rId11" imgW="3682800" imgH="431640" progId="">
              <p:embed/>
            </p:oleObj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2438400" y="1524000"/>
          <a:ext cx="225425" cy="317500"/>
        </p:xfrm>
        <a:graphic>
          <a:graphicData uri="http://schemas.openxmlformats.org/presentationml/2006/ole">
            <p:oleObj spid="_x0000_s52234" name="Equation" r:id="rId12" imgW="126720" imgH="177480" progId="">
              <p:embed/>
            </p:oleObj>
          </a:graphicData>
        </a:graphic>
      </p:graphicFrame>
      <p:grpSp>
        <p:nvGrpSpPr>
          <p:cNvPr id="10" name="Group 74"/>
          <p:cNvGrpSpPr/>
          <p:nvPr/>
        </p:nvGrpSpPr>
        <p:grpSpPr>
          <a:xfrm rot="20922137">
            <a:off x="6896534" y="991889"/>
            <a:ext cx="838200" cy="476310"/>
            <a:chOff x="7162800" y="2895600"/>
            <a:chExt cx="838200" cy="476310"/>
          </a:xfrm>
        </p:grpSpPr>
        <p:sp>
          <p:nvSpPr>
            <p:cNvPr id="8" name="Rectangle 7"/>
            <p:cNvSpPr/>
            <p:nvPr/>
          </p:nvSpPr>
          <p:spPr>
            <a:xfrm>
              <a:off x="7162800" y="2895600"/>
              <a:ext cx="838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9000" y="2971800"/>
              <a:ext cx="6927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FF00"/>
                  </a:solidFill>
                </a:rPr>
                <a:t>Slider</a:t>
              </a:r>
            </a:p>
            <a:p>
              <a:r>
                <a:rPr lang="en-US" sz="1000" b="1" dirty="0" smtClean="0">
                  <a:solidFill>
                    <a:srgbClr val="FFFF00"/>
                  </a:solidFill>
                </a:rPr>
                <a:t>Assembly</a:t>
              </a:r>
              <a:endParaRPr lang="en-US" sz="1000" b="1" dirty="0">
                <a:solidFill>
                  <a:srgbClr val="FFFF00"/>
                </a:solidFill>
              </a:endParaRPr>
            </a:p>
          </p:txBody>
        </p:sp>
      </p:grpSp>
      <p:cxnSp>
        <p:nvCxnSpPr>
          <p:cNvPr id="58" name="Straight Arrow Connector 57"/>
          <p:cNvCxnSpPr/>
          <p:nvPr/>
        </p:nvCxnSpPr>
        <p:spPr>
          <a:xfrm rot="5400000">
            <a:off x="1219200" y="5105400"/>
            <a:ext cx="457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0" name="Object 4"/>
          <p:cNvGraphicFramePr>
            <a:graphicFrameLocks noChangeAspect="1"/>
          </p:cNvGraphicFramePr>
          <p:nvPr/>
        </p:nvGraphicFramePr>
        <p:xfrm>
          <a:off x="990600" y="4953000"/>
          <a:ext cx="430213" cy="295275"/>
        </p:xfrm>
        <a:graphic>
          <a:graphicData uri="http://schemas.openxmlformats.org/presentationml/2006/ole">
            <p:oleObj spid="_x0000_s52235" name="Equation" r:id="rId13" imgW="241200" imgH="164880" progId="">
              <p:embed/>
            </p:oleObj>
          </a:graphicData>
        </a:graphic>
      </p:graphicFrame>
      <p:grpSp>
        <p:nvGrpSpPr>
          <p:cNvPr id="14" name="Group 74"/>
          <p:cNvGrpSpPr/>
          <p:nvPr/>
        </p:nvGrpSpPr>
        <p:grpSpPr>
          <a:xfrm>
            <a:off x="6934200" y="1524000"/>
            <a:ext cx="838200" cy="476310"/>
            <a:chOff x="7162800" y="2895600"/>
            <a:chExt cx="838200" cy="476310"/>
          </a:xfrm>
        </p:grpSpPr>
        <p:sp>
          <p:nvSpPr>
            <p:cNvPr id="80" name="Rectangle 79"/>
            <p:cNvSpPr/>
            <p:nvPr/>
          </p:nvSpPr>
          <p:spPr>
            <a:xfrm>
              <a:off x="7162800" y="2895600"/>
              <a:ext cx="8382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239000" y="2971800"/>
              <a:ext cx="6927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solidFill>
                    <a:srgbClr val="FFFF00"/>
                  </a:solidFill>
                </a:rPr>
                <a:t>Slider</a:t>
              </a:r>
            </a:p>
            <a:p>
              <a:r>
                <a:rPr lang="en-US" sz="1000" b="1" dirty="0" smtClean="0">
                  <a:solidFill>
                    <a:srgbClr val="FFFF00"/>
                  </a:solidFill>
                </a:rPr>
                <a:t>Assembly</a:t>
              </a:r>
              <a:endParaRPr lang="en-US" sz="1000" b="1" dirty="0">
                <a:solidFill>
                  <a:srgbClr val="FFFF00"/>
                </a:solidFill>
              </a:endParaRPr>
            </a:p>
          </p:txBody>
        </p:sp>
      </p:grpSp>
      <p:sp>
        <p:nvSpPr>
          <p:cNvPr id="82" name="Rectangle 81"/>
          <p:cNvSpPr/>
          <p:nvPr/>
        </p:nvSpPr>
        <p:spPr>
          <a:xfrm>
            <a:off x="7553577" y="1372889"/>
            <a:ext cx="152042" cy="449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/>
          <p:cNvSpPr txBox="1"/>
          <p:nvPr/>
        </p:nvSpPr>
        <p:spPr>
          <a:xfrm>
            <a:off x="7429934" y="1906289"/>
            <a:ext cx="366353" cy="2100383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en-US" sz="1000" b="1" dirty="0" smtClean="0">
                <a:solidFill>
                  <a:srgbClr val="FFFF00"/>
                </a:solidFill>
              </a:rPr>
              <a:t>Dosing Tube</a:t>
            </a:r>
            <a:endParaRPr lang="en-US" sz="1000" b="1" dirty="0">
              <a:solidFill>
                <a:srgbClr val="FFFF00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905000" y="4953000"/>
            <a:ext cx="29978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Float Diameter=.102 to .152m</a:t>
            </a:r>
          </a:p>
          <a:p>
            <a:r>
              <a:rPr lang="en-US" dirty="0" smtClean="0"/>
              <a:t>Float Height=.305m</a:t>
            </a:r>
          </a:p>
        </p:txBody>
      </p:sp>
      <p:sp>
        <p:nvSpPr>
          <p:cNvPr id="76" name="Rectangle 75"/>
          <p:cNvSpPr/>
          <p:nvPr/>
        </p:nvSpPr>
        <p:spPr>
          <a:xfrm>
            <a:off x="2133600" y="-762000"/>
            <a:ext cx="914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CW</a:t>
            </a:r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09 0.04491 L -0.1276 0.31157 " pathEditMode="relative" ptsTypes="AA">
                                      <p:cBhvr>
                                        <p:cTn id="89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/>
      <p:bldP spid="6" grpId="0" animBg="1"/>
      <p:bldP spid="64" grpId="0" animBg="1"/>
      <p:bldP spid="68" grpId="0" animBg="1"/>
      <p:bldP spid="69" grpId="0" animBg="1"/>
      <p:bldP spid="82" grpId="0" animBg="1"/>
      <p:bldP spid="83" grpId="0"/>
      <p:bldP spid="84" grpId="0"/>
      <p:bldP spid="7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2"/>
                </a:solidFill>
              </a:rPr>
              <a:t>Rapid Mix Tube Construction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Previous rapid mix tube design was completed and designed for the </a:t>
            </a:r>
            <a:r>
              <a:rPr lang="en-US" dirty="0" err="1" smtClean="0"/>
              <a:t>Agalteca</a:t>
            </a:r>
            <a:r>
              <a:rPr lang="en-US" dirty="0" smtClean="0"/>
              <a:t> plant</a:t>
            </a:r>
          </a:p>
          <a:p>
            <a:pPr lvl="1"/>
            <a:r>
              <a:rPr lang="en-US" dirty="0" smtClean="0"/>
              <a:t>General MathCAD design was also completed for future plant implementation</a:t>
            </a:r>
          </a:p>
          <a:p>
            <a:r>
              <a:rPr lang="en-US" dirty="0" smtClean="0"/>
              <a:t>A full-scale model of the rapid mix tube was constructed to test the ease and feasibility of the constructed system</a:t>
            </a:r>
          </a:p>
          <a:p>
            <a:r>
              <a:rPr lang="en-US" dirty="0" smtClean="0"/>
              <a:t>Small scale mixing orifice presented a unique materials problem</a:t>
            </a:r>
          </a:p>
          <a:p>
            <a:pPr lvl="1"/>
            <a:r>
              <a:rPr lang="en-US" dirty="0" smtClean="0"/>
              <a:t>Solution: Bucket Lid material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2"/>
                </a:solidFill>
              </a:rPr>
              <a:t>Rapid Mix Tube Future Experiments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Series of experiments proposed to test the necessity and effect of rapid mix on effluent water turbidity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Alum Accumulation Tank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Change current rapid mix system out for the new design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Is inadequate rapid mix having an adverse effect on effluent turbidity?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 descr="CIMG16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733800"/>
            <a:ext cx="3759200" cy="2819400"/>
          </a:xfrm>
          <a:prstGeom prst="rect">
            <a:avLst/>
          </a:prstGeom>
        </p:spPr>
      </p:pic>
      <p:pic>
        <p:nvPicPr>
          <p:cNvPr id="15" name="Picture 14" descr="CIMG1699.JPG"/>
          <p:cNvPicPr>
            <a:picLocks noChangeAspect="1"/>
          </p:cNvPicPr>
          <p:nvPr/>
        </p:nvPicPr>
        <p:blipFill>
          <a:blip r:embed="rId4" cstate="print"/>
          <a:srcRect l="27459" t="18033" r="25820" b="22950"/>
          <a:stretch>
            <a:fillRect/>
          </a:stretch>
        </p:blipFill>
        <p:spPr>
          <a:xfrm>
            <a:off x="939800" y="4114800"/>
            <a:ext cx="241300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Drawing of Prototype	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/>
      </p:sp>
      <p:pic>
        <p:nvPicPr>
          <p:cNvPr id="97282" name="Picture 2" descr="https://confluence.cornell.edu/download/attachments/114803838/version_d_is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18955"/>
            <a:ext cx="5505450" cy="4529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2600" y="4876800"/>
            <a:ext cx="5526088" cy="1295400"/>
          </a:xfrm>
        </p:spPr>
        <p:txBody>
          <a:bodyPr>
            <a:normAutofit fontScale="92500"/>
          </a:bodyPr>
          <a:lstStyle/>
          <a:p>
            <a:pPr algn="ctr"/>
            <a:r>
              <a:rPr lang="en-US" sz="3200" dirty="0" smtClean="0">
                <a:solidFill>
                  <a:schemeClr val="tx2"/>
                </a:solidFill>
                <a:latin typeface="+mj-lt"/>
              </a:rPr>
              <a:t>Assembled </a:t>
            </a:r>
            <a:r>
              <a:rPr lang="en-US" sz="3200" dirty="0" err="1" smtClean="0">
                <a:solidFill>
                  <a:schemeClr val="tx2"/>
                </a:solidFill>
                <a:latin typeface="+mj-lt"/>
              </a:rPr>
              <a:t>Doser</a:t>
            </a:r>
            <a:r>
              <a:rPr lang="en-US" sz="3200" dirty="0" smtClean="0">
                <a:solidFill>
                  <a:schemeClr val="tx2"/>
                </a:solidFill>
                <a:latin typeface="+mj-lt"/>
              </a:rPr>
              <a:t> with Hydraulic Components Attached</a:t>
            </a:r>
            <a:endParaRPr lang="en-US" sz="3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Picture Placeholder 4" descr="doser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tretch>
            <a:fillRect/>
          </a:stretch>
        </p:blipFill>
        <p:spPr>
          <a:xfrm>
            <a:off x="2819400" y="150283"/>
            <a:ext cx="3316288" cy="4421717"/>
          </a:xfrm>
          <a:prstGeom prst="round2SameRect">
            <a:avLst>
              <a:gd name="adj1" fmla="val 7101"/>
              <a:gd name="adj2" fmla="val 7317"/>
            </a:avLst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4953000"/>
            <a:ext cx="5526088" cy="137160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chemeClr val="tx2"/>
                </a:solidFill>
                <a:latin typeface="+mj-lt"/>
              </a:rPr>
              <a:t>Close up of dosing orifice</a:t>
            </a:r>
            <a:endParaRPr lang="en-US" sz="28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" name="Picture Placeholder 4" descr="CIMG1767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52600" y="0"/>
            <a:ext cx="5486400" cy="4114800"/>
          </a:xfrm>
        </p:spPr>
      </p:pic>
      <p:sp>
        <p:nvSpPr>
          <p:cNvPr id="7" name="Isosceles Triangle 6"/>
          <p:cNvSpPr/>
          <p:nvPr/>
        </p:nvSpPr>
        <p:spPr>
          <a:xfrm rot="19200000">
            <a:off x="4099153" y="2257133"/>
            <a:ext cx="2990425" cy="4121938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IMG1763.jpg"/>
          <p:cNvPicPr>
            <a:picLocks noChangeAspect="1"/>
          </p:cNvPicPr>
          <p:nvPr/>
        </p:nvPicPr>
        <p:blipFill>
          <a:blip r:embed="rId4"/>
          <a:srcRect l="13933" r="24987" b="26471"/>
          <a:stretch>
            <a:fillRect/>
          </a:stretch>
        </p:blipFill>
        <p:spPr>
          <a:xfrm>
            <a:off x="5594366" y="4953000"/>
            <a:ext cx="2514600" cy="190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421312"/>
            <a:ext cx="7315200" cy="522288"/>
          </a:xfrm>
        </p:spPr>
        <p:txBody>
          <a:bodyPr/>
          <a:lstStyle/>
          <a:p>
            <a:pPr algn="ctr"/>
            <a:r>
              <a:rPr lang="en-US" dirty="0" smtClean="0"/>
              <a:t>THE END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>
          <a:xfrm>
            <a:off x="0" y="0"/>
            <a:ext cx="9001873" cy="4581525"/>
          </a:xfrm>
        </p:spPr>
      </p:sp>
      <p:pic>
        <p:nvPicPr>
          <p:cNvPr id="5" name="Picture 2" descr="http://www.maybevideodoes.de/mfa/2007/interrobang.jpg"/>
          <p:cNvPicPr>
            <a:picLocks noChangeAspect="1" noChangeArrowheads="1"/>
          </p:cNvPicPr>
          <p:nvPr/>
        </p:nvPicPr>
        <p:blipFill>
          <a:blip r:embed="rId3"/>
          <a:srcRect b="20984"/>
          <a:stretch>
            <a:fillRect/>
          </a:stretch>
        </p:blipFill>
        <p:spPr bwMode="auto">
          <a:xfrm>
            <a:off x="2362200" y="205140"/>
            <a:ext cx="4267200" cy="43668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sp>
        <p:nvSpPr>
          <p:cNvPr id="6" name="Rectangle 5"/>
          <p:cNvSpPr/>
          <p:nvPr/>
        </p:nvSpPr>
        <p:spPr>
          <a:xfrm>
            <a:off x="2362200" y="4419600"/>
            <a:ext cx="3352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Watch our video!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Clogging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Problems with dosing in current plants</a:t>
            </a:r>
          </a:p>
          <a:p>
            <a:pPr lvl="1"/>
            <a:r>
              <a:rPr lang="en-US" dirty="0" smtClean="0"/>
              <a:t>Constant head tank orifice is clogging</a:t>
            </a:r>
          </a:p>
          <a:p>
            <a:pPr lvl="1"/>
            <a:r>
              <a:rPr lang="en-US" dirty="0" smtClean="0"/>
              <a:t>Is it precipitate, foreign material, or influent water chemistry?</a:t>
            </a:r>
          </a:p>
          <a:p>
            <a:r>
              <a:rPr lang="en-US" dirty="0" smtClean="0"/>
              <a:t>New orifices</a:t>
            </a:r>
          </a:p>
          <a:p>
            <a:pPr lvl="1"/>
            <a:r>
              <a:rPr lang="en-US" dirty="0" smtClean="0"/>
              <a:t>New design utilizes multiple orifices </a:t>
            </a:r>
          </a:p>
          <a:p>
            <a:pPr lvl="1"/>
            <a:r>
              <a:rPr lang="en-US" dirty="0" smtClean="0"/>
              <a:t>Small orifice size</a:t>
            </a:r>
            <a:endParaRPr lang="en-US" dirty="0"/>
          </a:p>
        </p:txBody>
      </p:sp>
      <p:pic>
        <p:nvPicPr>
          <p:cNvPr id="4" name="Picture 3" descr="CIMG1763.jpg"/>
          <p:cNvPicPr>
            <a:picLocks noChangeAspect="1"/>
          </p:cNvPicPr>
          <p:nvPr/>
        </p:nvPicPr>
        <p:blipFill>
          <a:blip r:embed="rId3"/>
          <a:srcRect l="13933" r="24987" b="26471"/>
          <a:stretch>
            <a:fillRect/>
          </a:stretch>
        </p:blipFill>
        <p:spPr>
          <a:xfrm>
            <a:off x="4989576" y="3733801"/>
            <a:ext cx="3621024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Clogging Experiment</a:t>
            </a:r>
            <a:endParaRPr lang="en-US" dirty="0"/>
          </a:p>
        </p:txBody>
      </p:sp>
      <p:pic>
        <p:nvPicPr>
          <p:cNvPr id="1026" name="Picture 2" descr="C:\Users\Akta\Desktop\Experi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371600"/>
            <a:ext cx="6197600" cy="3683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33600" y="5180618"/>
            <a:ext cx="5791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-</a:t>
            </a:r>
            <a:r>
              <a:rPr lang="en-US" sz="2800" dirty="0" smtClean="0"/>
              <a:t>0.1 cm diameter orifice</a:t>
            </a:r>
            <a:endParaRPr lang="en-US" sz="1100" dirty="0" smtClean="0"/>
          </a:p>
          <a:p>
            <a:r>
              <a:rPr lang="en-US" sz="2800" dirty="0" smtClean="0"/>
              <a:t>-Alum at 125 g/L</a:t>
            </a:r>
          </a:p>
          <a:p>
            <a:r>
              <a:rPr lang="en-US" sz="2800" dirty="0" smtClean="0"/>
              <a:t>-38.6 </a:t>
            </a:r>
            <a:r>
              <a:rPr lang="en-US" sz="2800" dirty="0" err="1" smtClean="0"/>
              <a:t>mL</a:t>
            </a:r>
            <a:r>
              <a:rPr lang="en-US" sz="2800" dirty="0" smtClean="0"/>
              <a:t>/s or 7 cm head difference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Experiment - Water</a:t>
            </a:r>
            <a:endParaRPr lang="en-US" dirty="0"/>
          </a:p>
        </p:txBody>
      </p:sp>
      <p:pic>
        <p:nvPicPr>
          <p:cNvPr id="2051" name="Picture 3" descr="C:\Users\Akta\Desktop\w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447800"/>
            <a:ext cx="6629399" cy="4818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24-Hour Alum Experiment</a:t>
            </a:r>
            <a:endParaRPr lang="en-US" dirty="0"/>
          </a:p>
        </p:txBody>
      </p:sp>
      <p:pic>
        <p:nvPicPr>
          <p:cNvPr id="3074" name="Picture 2" descr="C:\Users\Akta\Desktop\REALAL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828800"/>
            <a:ext cx="6049221" cy="3952875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057400" y="6000690"/>
            <a:ext cx="52385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+mj-lt"/>
              </a:rPr>
              <a:t>Spike </a:t>
            </a:r>
            <a:r>
              <a:rPr lang="en-US" sz="2000" dirty="0" smtClean="0">
                <a:latin typeface="+mj-lt"/>
              </a:rPr>
              <a:t>indicates the possible presence of a clog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Alum Experiment #2</a:t>
            </a:r>
            <a:endParaRPr lang="en-US" dirty="0"/>
          </a:p>
        </p:txBody>
      </p:sp>
      <p:pic>
        <p:nvPicPr>
          <p:cNvPr id="4" name="Picture 2" descr="C:\Users\Akta\Desktop\Dec3-24hr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4677" y="1752600"/>
            <a:ext cx="5345723" cy="3886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676400" y="5791200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</a:rPr>
              <a:t>-Some inconclusive evidence for clogging, which makes it difficult to estimate the frequency of clogging.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Clogging Experiment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47800"/>
            <a:ext cx="8077200" cy="4572000"/>
          </a:xfrm>
        </p:spPr>
        <p:txBody>
          <a:bodyPr/>
          <a:lstStyle/>
          <a:p>
            <a:r>
              <a:rPr lang="en-US" dirty="0" smtClean="0"/>
              <a:t>Next Step</a:t>
            </a:r>
          </a:p>
          <a:p>
            <a:pPr lvl="1"/>
            <a:r>
              <a:rPr lang="en-US" dirty="0" smtClean="0"/>
              <a:t>Inconclusive evidence of a clog</a:t>
            </a:r>
          </a:p>
          <a:p>
            <a:pPr lvl="1"/>
            <a:r>
              <a:rPr lang="en-US" dirty="0" smtClean="0"/>
              <a:t>Change orifice size: 1.01, 2.28 mm diameter to 1.587, 3.175 mm</a:t>
            </a:r>
          </a:p>
          <a:p>
            <a:pPr lvl="1"/>
            <a:r>
              <a:rPr lang="en-US" dirty="0" smtClean="0"/>
              <a:t>Recommend lower dose of alum: 125 g/L to 51 g/L</a:t>
            </a:r>
          </a:p>
          <a:p>
            <a:pPr lvl="1"/>
            <a:r>
              <a:rPr lang="en-US" dirty="0" smtClean="0"/>
              <a:t>Stock tank will have to be refilled more often</a:t>
            </a:r>
            <a:endParaRPr lang="en-US" dirty="0"/>
          </a:p>
        </p:txBody>
      </p:sp>
      <p:pic>
        <p:nvPicPr>
          <p:cNvPr id="4" name="Picture 4" descr="http://www.mcmaster.com/catalog/115/gfx/large/orifice2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495800"/>
            <a:ext cx="1828800" cy="1524000"/>
          </a:xfrm>
          <a:prstGeom prst="rect">
            <a:avLst/>
          </a:prstGeom>
          <a:noFill/>
        </p:spPr>
      </p:pic>
      <p:pic>
        <p:nvPicPr>
          <p:cNvPr id="6" name="Picture 5" descr="CIMG17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47800" y="3733800"/>
            <a:ext cx="3733800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762000" y="609600"/>
          <a:ext cx="7696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2743200" y="5943600"/>
            <a:ext cx="3429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Recommend </a:t>
            </a:r>
            <a:r>
              <a:rPr lang="en-US" dirty="0" smtClean="0">
                <a:latin typeface="+mj-lt"/>
              </a:rPr>
              <a:t>using the 25 Kg bag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342</TotalTime>
  <Words>520</Words>
  <Application>Microsoft Office PowerPoint</Application>
  <PresentationFormat>On-screen Show (4:3)</PresentationFormat>
  <Paragraphs>153</Paragraphs>
  <Slides>18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Equity</vt:lpstr>
      <vt:lpstr>Equation</vt:lpstr>
      <vt:lpstr>Non-Linear Chemical Dose Controller</vt:lpstr>
      <vt:lpstr>Watch our video!</vt:lpstr>
      <vt:lpstr>Clogging Experiment</vt:lpstr>
      <vt:lpstr>Clogging Experiment</vt:lpstr>
      <vt:lpstr>Control Experiment - Water</vt:lpstr>
      <vt:lpstr>24-Hour Alum Experiment</vt:lpstr>
      <vt:lpstr>Alum Experiment #2</vt:lpstr>
      <vt:lpstr>Clogging Experiment</vt:lpstr>
      <vt:lpstr>Slide 9</vt:lpstr>
      <vt:lpstr>Orifice and Dual Scale Design</vt:lpstr>
      <vt:lpstr>Float Calculation</vt:lpstr>
      <vt:lpstr>Float Calculation</vt:lpstr>
      <vt:lpstr>Rapid Mix Tube Construction</vt:lpstr>
      <vt:lpstr>Rapid Mix Tube Future Experiments</vt:lpstr>
      <vt:lpstr>AutoCAD Drawing of Prototype </vt:lpstr>
      <vt:lpstr>Slide 16</vt:lpstr>
      <vt:lpstr>Slide 17</vt:lpstr>
      <vt:lpstr>THE END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Orifice and Dual Scale Design</dc:title>
  <dc:creator>yyc6</dc:creator>
  <cp:lastModifiedBy> Karen Swetland</cp:lastModifiedBy>
  <cp:revision>50</cp:revision>
  <dcterms:created xsi:type="dcterms:W3CDTF">2009-12-09T18:19:03Z</dcterms:created>
  <dcterms:modified xsi:type="dcterms:W3CDTF">2009-12-12T17:52:12Z</dcterms:modified>
</cp:coreProperties>
</file>