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7" d="100"/>
          <a:sy n="97" d="100"/>
        </p:scale>
        <p:origin x="-108" y="-21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1AE21D1-E528-429D-ACA7-2598A09F6CAC}" type="datetimeFigureOut">
              <a:rPr lang="en-US" smtClean="0"/>
              <a:pPr/>
              <a:t>12/14/2009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7FFCF8-B71B-42F0-ACDE-B0151830496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1AE21D1-E528-429D-ACA7-2598A09F6CAC}" type="datetimeFigureOut">
              <a:rPr lang="en-US" smtClean="0"/>
              <a:pPr/>
              <a:t>12/14/2009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7FFCF8-B71B-42F0-ACDE-B0151830496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1AE21D1-E528-429D-ACA7-2598A09F6CAC}" type="datetimeFigureOut">
              <a:rPr lang="en-US" smtClean="0"/>
              <a:pPr/>
              <a:t>12/14/2009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7FFCF8-B71B-42F0-ACDE-B0151830496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1AE21D1-E528-429D-ACA7-2598A09F6CAC}" type="datetimeFigureOut">
              <a:rPr lang="en-US" smtClean="0"/>
              <a:pPr/>
              <a:t>12/14/2009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7FFCF8-B71B-42F0-ACDE-B0151830496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1AE21D1-E528-429D-ACA7-2598A09F6CAC}" type="datetimeFigureOut">
              <a:rPr lang="en-US" smtClean="0"/>
              <a:pPr/>
              <a:t>12/14/2009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7FFCF8-B71B-42F0-ACDE-B0151830496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1AE21D1-E528-429D-ACA7-2598A09F6CAC}" type="datetimeFigureOut">
              <a:rPr lang="en-US" smtClean="0"/>
              <a:pPr/>
              <a:t>12/14/2009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7FFCF8-B71B-42F0-ACDE-B0151830496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1AE21D1-E528-429D-ACA7-2598A09F6CAC}" type="datetimeFigureOut">
              <a:rPr lang="en-US" smtClean="0"/>
              <a:pPr/>
              <a:t>12/14/2009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37FFCF8-B71B-42F0-ACDE-B0151830496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1AE21D1-E528-429D-ACA7-2598A09F6CAC}" type="datetimeFigureOut">
              <a:rPr lang="en-US" smtClean="0"/>
              <a:pPr/>
              <a:t>12/14/2009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37FFCF8-B71B-42F0-ACDE-B0151830496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AE21D1-E528-429D-ACA7-2598A09F6CAC}" type="datetimeFigureOut">
              <a:rPr lang="en-US" smtClean="0"/>
              <a:pPr/>
              <a:t>12/14/2009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37FFCF8-B71B-42F0-ACDE-B0151830496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1AE21D1-E528-429D-ACA7-2598A09F6CAC}" type="datetimeFigureOut">
              <a:rPr lang="en-US" smtClean="0"/>
              <a:pPr/>
              <a:t>12/14/2009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7FFCF8-B71B-42F0-ACDE-B0151830496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1AE21D1-E528-429D-ACA7-2598A09F6CAC}" type="datetimeFigureOut">
              <a:rPr lang="en-US" smtClean="0"/>
              <a:pPr/>
              <a:t>12/14/2009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7FFCF8-B71B-42F0-ACDE-B0151830496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AE21D1-E528-429D-ACA7-2598A09F6CAC}" type="datetimeFigureOut">
              <a:rPr lang="en-US" smtClean="0"/>
              <a:pPr/>
              <a:t>12/14/2009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7FFCF8-B71B-42F0-ACDE-B0151830496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14400" y="381000"/>
            <a:ext cx="7467600" cy="762000"/>
          </a:xfrm>
        </p:spPr>
        <p:txBody>
          <a:bodyPr>
            <a:normAutofit/>
          </a:bodyPr>
          <a:lstStyle/>
          <a:p>
            <a:pPr algn="l"/>
            <a:r>
              <a:rPr lang="en-US" sz="2800" smtClean="0">
                <a:solidFill>
                  <a:srgbClr val="002060"/>
                </a:solidFill>
              </a:rPr>
              <a:t>CORPORATE </a:t>
            </a:r>
            <a:r>
              <a:rPr lang="en-US" sz="2800" dirty="0" smtClean="0">
                <a:solidFill>
                  <a:srgbClr val="002060"/>
                </a:solidFill>
              </a:rPr>
              <a:t>FUNDRAISING STRATEGIES - </a:t>
            </a:r>
            <a:r>
              <a:rPr lang="en-US" sz="2800" dirty="0" smtClean="0">
                <a:solidFill>
                  <a:schemeClr val="tx1">
                    <a:lumMod val="75000"/>
                    <a:lumOff val="25000"/>
                  </a:schemeClr>
                </a:solidFill>
              </a:rPr>
              <a:t>Basics</a:t>
            </a:r>
            <a:endParaRPr lang="en-US" sz="2800" dirty="0">
              <a:solidFill>
                <a:schemeClr val="tx1">
                  <a:lumMod val="75000"/>
                  <a:lumOff val="25000"/>
                </a:schemeClr>
              </a:solidFill>
            </a:endParaRPr>
          </a:p>
        </p:txBody>
      </p:sp>
      <p:sp>
        <p:nvSpPr>
          <p:cNvPr id="4" name="Rectangle 3"/>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2"/>
          <p:cNvSpPr txBox="1">
            <a:spLocks/>
          </p:cNvSpPr>
          <p:nvPr/>
        </p:nvSpPr>
        <p:spPr>
          <a:xfrm>
            <a:off x="914400" y="1143000"/>
            <a:ext cx="7467600" cy="4876800"/>
          </a:xfrm>
          <a:prstGeom prst="rect">
            <a:avLst/>
          </a:prstGeom>
        </p:spPr>
        <p:txBody>
          <a:bodyPr vert="horz" lIns="91440" tIns="45720" rIns="91440" bIns="45720" rtlCol="0">
            <a:noAutofit/>
          </a:bodyPr>
          <a:lstStyle/>
          <a:p>
            <a:pPr marL="463550" marR="0" lvl="0" indent="-463550" defTabSz="914400" rtl="0" eaLnBrk="1" fontAlgn="auto" latinLnBrk="0" hangingPunct="1">
              <a:lnSpc>
                <a:spcPct val="100000"/>
              </a:lnSpc>
              <a:spcBef>
                <a:spcPct val="20000"/>
              </a:spcBef>
              <a:spcAft>
                <a:spcPts val="0"/>
              </a:spcAft>
              <a:buClr>
                <a:schemeClr val="accent1">
                  <a:lumMod val="50000"/>
                </a:schemeClr>
              </a:buClr>
              <a:buSzTx/>
              <a:buFont typeface="Arial" pitchFamily="34" charset="0"/>
              <a:buChar char="•"/>
              <a:tabLst/>
              <a:defRPr/>
            </a:pPr>
            <a:r>
              <a:rPr kumimoji="0" lang="en-US" sz="20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rPr>
              <a:t>Are companies altruistic? Most likely not</a:t>
            </a:r>
          </a:p>
          <a:p>
            <a:pPr marL="463550" marR="0" lvl="0" indent="-463550" defTabSz="914400" rtl="0" eaLnBrk="1" fontAlgn="auto" latinLnBrk="0" hangingPunct="1">
              <a:lnSpc>
                <a:spcPct val="100000"/>
              </a:lnSpc>
              <a:spcBef>
                <a:spcPct val="20000"/>
              </a:spcBef>
              <a:spcAft>
                <a:spcPts val="0"/>
              </a:spcAft>
              <a:buClr>
                <a:schemeClr val="accent1">
                  <a:lumMod val="50000"/>
                </a:schemeClr>
              </a:buClr>
              <a:buSzTx/>
              <a:buFont typeface="Arial" pitchFamily="34" charset="0"/>
              <a:buChar char="•"/>
              <a:tabLst/>
              <a:defRPr/>
            </a:pPr>
            <a:endParaRPr kumimoji="0" lang="en-US" sz="20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endParaRPr>
          </a:p>
          <a:p>
            <a:pPr marL="463550" marR="0" lvl="0" indent="-463550" defTabSz="914400" rtl="0" eaLnBrk="1" fontAlgn="auto" latinLnBrk="0" hangingPunct="1">
              <a:lnSpc>
                <a:spcPct val="100000"/>
              </a:lnSpc>
              <a:spcBef>
                <a:spcPct val="20000"/>
              </a:spcBef>
              <a:spcAft>
                <a:spcPts val="0"/>
              </a:spcAft>
              <a:buClr>
                <a:schemeClr val="accent1">
                  <a:lumMod val="50000"/>
                </a:schemeClr>
              </a:buClr>
              <a:buSzTx/>
              <a:buFont typeface="Arial" pitchFamily="34" charset="0"/>
              <a:buChar char="•"/>
              <a:tabLst/>
              <a:defRPr/>
            </a:pPr>
            <a:r>
              <a:rPr kumimoji="0" lang="en-US" sz="20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rPr>
              <a:t>Appeal to their self interests</a:t>
            </a:r>
          </a:p>
          <a:p>
            <a:pPr marL="920750" lvl="2" indent="-463550">
              <a:spcBef>
                <a:spcPct val="20000"/>
              </a:spcBef>
              <a:buClr>
                <a:schemeClr val="accent1">
                  <a:lumMod val="50000"/>
                </a:schemeClr>
              </a:buClr>
              <a:buFont typeface="Wingdings" pitchFamily="2" charset="2"/>
              <a:buChar char="Ø"/>
            </a:pPr>
            <a:r>
              <a:rPr lang="en-US" sz="2000" dirty="0" smtClean="0">
                <a:solidFill>
                  <a:schemeClr val="tx1">
                    <a:lumMod val="75000"/>
                    <a:lumOff val="25000"/>
                  </a:schemeClr>
                </a:solidFill>
              </a:rPr>
              <a:t>a</a:t>
            </a:r>
            <a:r>
              <a:rPr kumimoji="0" lang="en-US" sz="2000" b="0" i="0" u="none" strike="noStrike" kern="1200" cap="none" spc="0" normalizeH="0" baseline="0" noProof="0" dirty="0" err="1" smtClean="0">
                <a:ln>
                  <a:noFill/>
                </a:ln>
                <a:solidFill>
                  <a:schemeClr val="tx1">
                    <a:lumMod val="75000"/>
                    <a:lumOff val="25000"/>
                  </a:schemeClr>
                </a:solidFill>
                <a:effectLst/>
                <a:uLnTx/>
                <a:uFillTx/>
                <a:latin typeface="+mn-lt"/>
                <a:ea typeface="+mn-ea"/>
                <a:cs typeface="+mn-cs"/>
              </a:rPr>
              <a:t>pproach</a:t>
            </a:r>
            <a:r>
              <a:rPr kumimoji="0" lang="en-US" sz="20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rPr>
              <a:t> companies</a:t>
            </a:r>
            <a:r>
              <a:rPr kumimoji="0" lang="en-US" sz="2000" b="0" i="0" u="none" strike="noStrike" kern="1200" cap="none" spc="0" normalizeH="0" noProof="0" dirty="0" smtClean="0">
                <a:ln>
                  <a:noFill/>
                </a:ln>
                <a:solidFill>
                  <a:schemeClr val="tx1">
                    <a:lumMod val="75000"/>
                    <a:lumOff val="25000"/>
                  </a:schemeClr>
                </a:solidFill>
                <a:effectLst/>
                <a:uLnTx/>
                <a:uFillTx/>
                <a:latin typeface="+mn-lt"/>
                <a:ea typeface="+mn-ea"/>
                <a:cs typeface="+mn-cs"/>
              </a:rPr>
              <a:t> with a strategy</a:t>
            </a:r>
            <a:endParaRPr kumimoji="0" lang="en-US" sz="20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endParaRPr>
          </a:p>
          <a:p>
            <a:pPr marL="920750" lvl="2" indent="-463550">
              <a:spcBef>
                <a:spcPct val="20000"/>
              </a:spcBef>
              <a:buClr>
                <a:schemeClr val="accent1">
                  <a:lumMod val="50000"/>
                </a:schemeClr>
              </a:buClr>
              <a:buFont typeface="Wingdings" pitchFamily="2" charset="2"/>
              <a:buChar char="Ø"/>
            </a:pPr>
            <a:r>
              <a:rPr kumimoji="0" lang="en-US" sz="20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rPr>
              <a:t>green marketing</a:t>
            </a:r>
          </a:p>
          <a:p>
            <a:pPr marL="920750" lvl="2" indent="-463550">
              <a:spcBef>
                <a:spcPct val="20000"/>
              </a:spcBef>
              <a:buClr>
                <a:schemeClr val="accent1">
                  <a:lumMod val="50000"/>
                </a:schemeClr>
              </a:buClr>
              <a:buFont typeface="Wingdings" pitchFamily="2" charset="2"/>
              <a:buChar char="Ø"/>
            </a:pPr>
            <a:r>
              <a:rPr lang="en-US" sz="2000" dirty="0" smtClean="0">
                <a:solidFill>
                  <a:schemeClr val="tx1">
                    <a:lumMod val="75000"/>
                    <a:lumOff val="25000"/>
                  </a:schemeClr>
                </a:solidFill>
              </a:rPr>
              <a:t>supporting AguaClara may improve </a:t>
            </a:r>
            <a:r>
              <a:rPr kumimoji="0" lang="en-US" sz="20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rPr>
              <a:t>their image</a:t>
            </a:r>
          </a:p>
          <a:p>
            <a:pPr marL="920750" lvl="2" indent="-463550">
              <a:spcBef>
                <a:spcPct val="20000"/>
              </a:spcBef>
              <a:buClr>
                <a:schemeClr val="accent1">
                  <a:lumMod val="50000"/>
                </a:schemeClr>
              </a:buClr>
              <a:buFont typeface="Wingdings" pitchFamily="2" charset="2"/>
              <a:buChar char="Ø"/>
            </a:pPr>
            <a:r>
              <a:rPr lang="en-US" sz="2000" dirty="0" smtClean="0">
                <a:solidFill>
                  <a:schemeClr val="tx1">
                    <a:lumMod val="75000"/>
                    <a:lumOff val="25000"/>
                  </a:schemeClr>
                </a:solidFill>
              </a:rPr>
              <a:t>supporting AguaClara may improve sales</a:t>
            </a:r>
            <a:endParaRPr kumimoji="0" lang="en-US" sz="20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endParaRPr>
          </a:p>
          <a:p>
            <a:pPr marL="920750" lvl="2" indent="-463550">
              <a:spcBef>
                <a:spcPct val="20000"/>
              </a:spcBef>
              <a:buClr>
                <a:schemeClr val="accent1">
                  <a:lumMod val="50000"/>
                </a:schemeClr>
              </a:buClr>
              <a:buFont typeface="Wingdings" pitchFamily="2" charset="2"/>
              <a:buChar char="Ø"/>
            </a:pPr>
            <a:r>
              <a:rPr lang="en-US" sz="2000" dirty="0" smtClean="0">
                <a:solidFill>
                  <a:schemeClr val="tx1">
                    <a:lumMod val="75000"/>
                    <a:lumOff val="25000"/>
                  </a:schemeClr>
                </a:solidFill>
              </a:rPr>
              <a:t>be creative, b</a:t>
            </a:r>
            <a:r>
              <a:rPr kumimoji="0" lang="en-US" sz="20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rPr>
              <a:t>e aggressive, this is a sales pitch!</a:t>
            </a:r>
          </a:p>
          <a:p>
            <a:pPr marL="463550" marR="0" lvl="0" indent="-463550" defTabSz="914400" rtl="0" eaLnBrk="1" fontAlgn="auto" latinLnBrk="0" hangingPunct="1">
              <a:lnSpc>
                <a:spcPct val="100000"/>
              </a:lnSpc>
              <a:spcBef>
                <a:spcPct val="20000"/>
              </a:spcBef>
              <a:spcAft>
                <a:spcPts val="0"/>
              </a:spcAft>
              <a:buClr>
                <a:schemeClr val="accent1">
                  <a:lumMod val="50000"/>
                </a:schemeClr>
              </a:buClr>
              <a:buSzTx/>
              <a:buFont typeface="Arial" pitchFamily="34" charset="0"/>
              <a:buChar char="•"/>
              <a:tabLst/>
              <a:defRPr/>
            </a:pPr>
            <a:endParaRPr kumimoji="0" lang="en-US" sz="20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endParaRPr>
          </a:p>
          <a:p>
            <a:pPr marL="463550" marR="0" lvl="0" indent="-463550" defTabSz="914400" rtl="0" eaLnBrk="1" fontAlgn="auto" latinLnBrk="0" hangingPunct="1">
              <a:lnSpc>
                <a:spcPct val="100000"/>
              </a:lnSpc>
              <a:spcBef>
                <a:spcPct val="20000"/>
              </a:spcBef>
              <a:spcAft>
                <a:spcPts val="0"/>
              </a:spcAft>
              <a:buClr>
                <a:schemeClr val="accent1">
                  <a:lumMod val="50000"/>
                </a:schemeClr>
              </a:buClr>
              <a:buSzTx/>
              <a:buFont typeface="Arial" pitchFamily="34" charset="0"/>
              <a:buChar char="•"/>
              <a:tabLst/>
              <a:defRPr/>
            </a:pPr>
            <a:r>
              <a:rPr kumimoji="0" lang="en-US" sz="20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rPr>
              <a:t>Identify companies that</a:t>
            </a:r>
            <a:r>
              <a:rPr kumimoji="0" lang="en-US" sz="2000" b="0" i="0" u="none" strike="noStrike" kern="1200" cap="none" spc="0" normalizeH="0" noProof="0" dirty="0" smtClean="0">
                <a:ln>
                  <a:noFill/>
                </a:ln>
                <a:solidFill>
                  <a:schemeClr val="tx1">
                    <a:lumMod val="75000"/>
                    <a:lumOff val="25000"/>
                  </a:schemeClr>
                </a:solidFill>
                <a:effectLst/>
                <a:uLnTx/>
                <a:uFillTx/>
                <a:latin typeface="+mn-lt"/>
                <a:ea typeface="+mn-ea"/>
                <a:cs typeface="+mn-cs"/>
              </a:rPr>
              <a:t> need </a:t>
            </a:r>
            <a:r>
              <a:rPr kumimoji="0" lang="en-US" sz="20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rPr>
              <a:t>to improve their image e.g., chemical companies, oil companies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2"/>
          <p:cNvSpPr txBox="1">
            <a:spLocks/>
          </p:cNvSpPr>
          <p:nvPr/>
        </p:nvSpPr>
        <p:spPr>
          <a:xfrm>
            <a:off x="914400" y="1143000"/>
            <a:ext cx="7848600" cy="4572000"/>
          </a:xfrm>
          <a:prstGeom prst="rect">
            <a:avLst/>
          </a:prstGeom>
        </p:spPr>
        <p:txBody>
          <a:bodyPr vert="horz" lIns="91440" tIns="45720" rIns="91440" bIns="45720" rtlCol="0">
            <a:normAutofit/>
          </a:bodyPr>
          <a:lstStyle/>
          <a:p>
            <a:pPr marL="463550" lvl="0" indent="-463550">
              <a:spcBef>
                <a:spcPct val="20000"/>
              </a:spcBef>
              <a:buClr>
                <a:schemeClr val="accent1">
                  <a:lumMod val="50000"/>
                </a:schemeClr>
              </a:buClr>
              <a:buFont typeface="Arial" pitchFamily="34" charset="0"/>
              <a:buChar char="•"/>
            </a:pPr>
            <a:r>
              <a:rPr lang="en-US" sz="2000" dirty="0" smtClean="0">
                <a:solidFill>
                  <a:schemeClr val="tx1">
                    <a:lumMod val="75000"/>
                    <a:lumOff val="25000"/>
                  </a:schemeClr>
                </a:solidFill>
              </a:rPr>
              <a:t>Examples of strategic identification</a:t>
            </a:r>
          </a:p>
          <a:p>
            <a:pPr marL="920750" lvl="1" indent="-463550">
              <a:spcBef>
                <a:spcPct val="20000"/>
              </a:spcBef>
              <a:buClr>
                <a:schemeClr val="accent1">
                  <a:lumMod val="50000"/>
                </a:schemeClr>
              </a:buClr>
              <a:buFont typeface="Wingdings" pitchFamily="2" charset="2"/>
              <a:buChar char="Ø"/>
            </a:pPr>
            <a:r>
              <a:rPr lang="en-US" sz="2000" dirty="0" err="1" smtClean="0">
                <a:solidFill>
                  <a:schemeClr val="tx1">
                    <a:lumMod val="75000"/>
                    <a:lumOff val="25000"/>
                  </a:schemeClr>
                </a:solidFill>
              </a:rPr>
              <a:t>Viamericas</a:t>
            </a:r>
            <a:r>
              <a:rPr lang="en-US" sz="2500" dirty="0" smtClean="0">
                <a:solidFill>
                  <a:schemeClr val="tx1">
                    <a:lumMod val="75000"/>
                    <a:lumOff val="25000"/>
                  </a:schemeClr>
                </a:solidFill>
              </a:rPr>
              <a:t> </a:t>
            </a:r>
            <a:r>
              <a:rPr lang="en-US" sz="1500" dirty="0" smtClean="0">
                <a:solidFill>
                  <a:schemeClr val="tx1">
                    <a:lumMod val="75000"/>
                    <a:lumOff val="25000"/>
                  </a:schemeClr>
                </a:solidFill>
              </a:rPr>
              <a:t>– Honduran CEO, Leading money transferring company (remittances) </a:t>
            </a:r>
          </a:p>
          <a:p>
            <a:pPr marL="920750" lvl="1" indent="-463550">
              <a:spcBef>
                <a:spcPct val="20000"/>
              </a:spcBef>
              <a:buClr>
                <a:schemeClr val="accent1">
                  <a:lumMod val="50000"/>
                </a:schemeClr>
              </a:buClr>
              <a:buFont typeface="Wingdings" pitchFamily="2" charset="2"/>
              <a:buChar char="Ø"/>
            </a:pPr>
            <a:r>
              <a:rPr lang="en-US" sz="2000" dirty="0" smtClean="0">
                <a:solidFill>
                  <a:schemeClr val="tx1">
                    <a:lumMod val="75000"/>
                    <a:lumOff val="25000"/>
                  </a:schemeClr>
                </a:solidFill>
              </a:rPr>
              <a:t>Chiquita brands </a:t>
            </a:r>
            <a:r>
              <a:rPr lang="en-US" sz="1500" dirty="0" smtClean="0">
                <a:solidFill>
                  <a:schemeClr val="tx1">
                    <a:lumMod val="75000"/>
                    <a:lumOff val="25000"/>
                  </a:schemeClr>
                </a:solidFill>
              </a:rPr>
              <a:t>– Honduras is a large agricultural supplier</a:t>
            </a:r>
          </a:p>
          <a:p>
            <a:pPr marL="920750" lvl="1" indent="-463550">
              <a:spcBef>
                <a:spcPct val="20000"/>
              </a:spcBef>
              <a:buClr>
                <a:schemeClr val="accent1">
                  <a:lumMod val="50000"/>
                </a:schemeClr>
              </a:buClr>
              <a:buFont typeface="Wingdings" pitchFamily="2" charset="2"/>
              <a:buChar char="Ø"/>
            </a:pPr>
            <a:r>
              <a:rPr lang="en-US" sz="2000" dirty="0" smtClean="0">
                <a:solidFill>
                  <a:schemeClr val="tx1">
                    <a:lumMod val="75000"/>
                    <a:lumOff val="25000"/>
                  </a:schemeClr>
                </a:solidFill>
              </a:rPr>
              <a:t>Dole Foods </a:t>
            </a:r>
            <a:r>
              <a:rPr lang="en-US" sz="1500" dirty="0" smtClean="0">
                <a:solidFill>
                  <a:schemeClr val="tx1">
                    <a:lumMod val="75000"/>
                    <a:lumOff val="25000"/>
                  </a:schemeClr>
                </a:solidFill>
              </a:rPr>
              <a:t>– Honduras is a large agricultural supplier</a:t>
            </a:r>
          </a:p>
          <a:p>
            <a:pPr marL="920750" lvl="1" indent="-463550">
              <a:spcBef>
                <a:spcPct val="20000"/>
              </a:spcBef>
              <a:buClr>
                <a:schemeClr val="accent1">
                  <a:lumMod val="50000"/>
                </a:schemeClr>
              </a:buClr>
              <a:buFont typeface="Wingdings" pitchFamily="2" charset="2"/>
              <a:buChar char="Ø"/>
            </a:pPr>
            <a:r>
              <a:rPr lang="en-US" sz="2000" dirty="0" smtClean="0">
                <a:solidFill>
                  <a:schemeClr val="tx1">
                    <a:lumMod val="75000"/>
                    <a:lumOff val="25000"/>
                  </a:schemeClr>
                </a:solidFill>
              </a:rPr>
              <a:t>Corning, Inc </a:t>
            </a:r>
            <a:r>
              <a:rPr lang="en-US" sz="1500" dirty="0" smtClean="0">
                <a:solidFill>
                  <a:schemeClr val="tx1">
                    <a:lumMod val="75000"/>
                    <a:lumOff val="25000"/>
                  </a:schemeClr>
                </a:solidFill>
              </a:rPr>
              <a:t>– Local company, proximity, familiarity with Cornell</a:t>
            </a:r>
          </a:p>
          <a:p>
            <a:pPr marL="920750" lvl="1" indent="-463550">
              <a:spcBef>
                <a:spcPct val="20000"/>
              </a:spcBef>
              <a:buClr>
                <a:schemeClr val="accent1">
                  <a:lumMod val="50000"/>
                </a:schemeClr>
              </a:buClr>
              <a:buFont typeface="Wingdings" pitchFamily="2" charset="2"/>
              <a:buChar char="Ø"/>
            </a:pPr>
            <a:endParaRPr lang="en-US" sz="2500" dirty="0" smtClean="0">
              <a:solidFill>
                <a:schemeClr val="tx1">
                  <a:lumMod val="75000"/>
                  <a:lumOff val="25000"/>
                </a:schemeClr>
              </a:solidFill>
            </a:endParaRPr>
          </a:p>
          <a:p>
            <a:pPr marL="463550" lvl="0" indent="-463550">
              <a:spcBef>
                <a:spcPct val="20000"/>
              </a:spcBef>
              <a:buClr>
                <a:schemeClr val="accent1">
                  <a:lumMod val="50000"/>
                </a:schemeClr>
              </a:buClr>
              <a:buFont typeface="Arial" pitchFamily="34" charset="0"/>
              <a:buChar char="•"/>
            </a:pPr>
            <a:r>
              <a:rPr lang="en-US" sz="2000" dirty="0" smtClean="0">
                <a:solidFill>
                  <a:schemeClr val="tx1">
                    <a:lumMod val="75000"/>
                    <a:lumOff val="25000"/>
                  </a:schemeClr>
                </a:solidFill>
              </a:rPr>
              <a:t>Outside the box thinking is also important, 3 examples</a:t>
            </a:r>
          </a:p>
          <a:p>
            <a:pPr marL="920750" lvl="1" indent="-463550">
              <a:spcBef>
                <a:spcPct val="20000"/>
              </a:spcBef>
              <a:buClr>
                <a:schemeClr val="accent1">
                  <a:lumMod val="50000"/>
                </a:schemeClr>
              </a:buClr>
              <a:buFont typeface="Wingdings" pitchFamily="2" charset="2"/>
              <a:buChar char="Ø"/>
            </a:pPr>
            <a:r>
              <a:rPr lang="en-US" sz="2000" dirty="0" smtClean="0">
                <a:solidFill>
                  <a:schemeClr val="tx1">
                    <a:lumMod val="75000"/>
                    <a:lumOff val="25000"/>
                  </a:schemeClr>
                </a:solidFill>
              </a:rPr>
              <a:t>Toronto FC - Amado Guevara </a:t>
            </a:r>
            <a:r>
              <a:rPr lang="en-US" sz="1500" dirty="0" smtClean="0">
                <a:solidFill>
                  <a:schemeClr val="tx1">
                    <a:lumMod val="75000"/>
                    <a:lumOff val="25000"/>
                  </a:schemeClr>
                </a:solidFill>
              </a:rPr>
              <a:t>– Captain of Honduran National Team</a:t>
            </a:r>
          </a:p>
          <a:p>
            <a:pPr marL="920750" lvl="1" indent="-463550">
              <a:spcBef>
                <a:spcPct val="20000"/>
              </a:spcBef>
              <a:buClr>
                <a:schemeClr val="accent1">
                  <a:lumMod val="50000"/>
                </a:schemeClr>
              </a:buClr>
              <a:buFont typeface="Wingdings" pitchFamily="2" charset="2"/>
              <a:buChar char="Ø"/>
            </a:pPr>
            <a:r>
              <a:rPr lang="en-US" sz="2000" dirty="0" smtClean="0">
                <a:solidFill>
                  <a:schemeClr val="tx1">
                    <a:lumMod val="75000"/>
                    <a:lumOff val="25000"/>
                  </a:schemeClr>
                </a:solidFill>
              </a:rPr>
              <a:t>Allan </a:t>
            </a:r>
            <a:r>
              <a:rPr lang="en-US" sz="2000" dirty="0" err="1" smtClean="0">
                <a:solidFill>
                  <a:schemeClr val="tx1">
                    <a:lumMod val="75000"/>
                    <a:lumOff val="25000"/>
                  </a:schemeClr>
                </a:solidFill>
              </a:rPr>
              <a:t>Boornstein</a:t>
            </a:r>
            <a:r>
              <a:rPr lang="en-US" sz="2000" dirty="0" smtClean="0">
                <a:solidFill>
                  <a:schemeClr val="tx1">
                    <a:lumMod val="75000"/>
                    <a:lumOff val="25000"/>
                  </a:schemeClr>
                </a:solidFill>
              </a:rPr>
              <a:t> </a:t>
            </a:r>
            <a:r>
              <a:rPr lang="en-US" sz="1500" dirty="0" smtClean="0">
                <a:solidFill>
                  <a:schemeClr val="tx1">
                    <a:lumMod val="75000"/>
                    <a:lumOff val="25000"/>
                  </a:schemeClr>
                </a:solidFill>
              </a:rPr>
              <a:t>– Random meeting on campus with prominent Cornell Donor</a:t>
            </a:r>
          </a:p>
          <a:p>
            <a:pPr marL="920750" lvl="1" indent="-463550">
              <a:spcBef>
                <a:spcPct val="20000"/>
              </a:spcBef>
              <a:buClr>
                <a:schemeClr val="accent1">
                  <a:lumMod val="50000"/>
                </a:schemeClr>
              </a:buClr>
              <a:buFont typeface="Wingdings" pitchFamily="2" charset="2"/>
              <a:buChar char="Ø"/>
            </a:pPr>
            <a:r>
              <a:rPr lang="en-US" sz="2000" dirty="0" smtClean="0">
                <a:solidFill>
                  <a:schemeClr val="tx1">
                    <a:lumMod val="75000"/>
                    <a:lumOff val="25000"/>
                  </a:schemeClr>
                </a:solidFill>
              </a:rPr>
              <a:t>Leverage personal connections </a:t>
            </a:r>
            <a:r>
              <a:rPr lang="en-US" sz="1500" dirty="0" smtClean="0">
                <a:solidFill>
                  <a:schemeClr val="tx1">
                    <a:lumMod val="75000"/>
                    <a:lumOff val="25000"/>
                  </a:schemeClr>
                </a:solidFill>
              </a:rPr>
              <a:t>– Don’t shy away from people you know</a:t>
            </a:r>
          </a:p>
        </p:txBody>
      </p:sp>
      <p:sp>
        <p:nvSpPr>
          <p:cNvPr id="7" name="Subtitle 2"/>
          <p:cNvSpPr txBox="1">
            <a:spLocks/>
          </p:cNvSpPr>
          <p:nvPr/>
        </p:nvSpPr>
        <p:spPr>
          <a:xfrm>
            <a:off x="914400" y="381000"/>
            <a:ext cx="7467600" cy="762000"/>
          </a:xfrm>
          <a:prstGeom prst="rect">
            <a:avLst/>
          </a:prstGeom>
        </p:spPr>
        <p:txBody>
          <a:bodyPr vert="horz" lIns="91440" tIns="45720" rIns="91440" bIns="45720" rtlCol="0">
            <a:norm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800" b="0" i="0" u="none" strike="noStrike" kern="1200" cap="none" spc="0" normalizeH="0" baseline="0" noProof="0" dirty="0" smtClean="0">
                <a:ln>
                  <a:noFill/>
                </a:ln>
                <a:solidFill>
                  <a:srgbClr val="002060"/>
                </a:solidFill>
                <a:effectLst/>
                <a:uLnTx/>
                <a:uFillTx/>
                <a:latin typeface="+mn-lt"/>
                <a:ea typeface="+mn-ea"/>
                <a:cs typeface="+mn-cs"/>
              </a:rPr>
              <a:t>CORPORATE </a:t>
            </a:r>
            <a:r>
              <a:rPr kumimoji="0" lang="en-US" sz="2800" b="0" i="0" u="none" strike="noStrike" kern="1200" cap="none" spc="0" normalizeH="0" baseline="0" noProof="0" dirty="0" smtClean="0">
                <a:ln>
                  <a:noFill/>
                </a:ln>
                <a:solidFill>
                  <a:srgbClr val="002060"/>
                </a:solidFill>
                <a:effectLst/>
                <a:uLnTx/>
                <a:uFillTx/>
                <a:latin typeface="+mn-lt"/>
                <a:ea typeface="+mn-ea"/>
                <a:cs typeface="+mn-cs"/>
              </a:rPr>
              <a:t>FUNDRAISING STRATEGIES - </a:t>
            </a:r>
            <a:r>
              <a:rPr kumimoji="0" lang="en-US" sz="28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rPr>
              <a:t>Tips</a:t>
            </a:r>
            <a:endParaRPr kumimoji="0" lang="en-US" sz="2800" b="0" i="0" u="none" strike="noStrike" kern="1200" cap="none" spc="0" normalizeH="0" baseline="0" noProof="0" dirty="0">
              <a:ln>
                <a:noFill/>
              </a:ln>
              <a:solidFill>
                <a:schemeClr val="tx1">
                  <a:lumMod val="75000"/>
                  <a:lumOff val="25000"/>
                </a:schemeClr>
              </a:solidFill>
              <a:effectLst/>
              <a:uLnTx/>
              <a:uFillTx/>
              <a:latin typeface="+mn-lt"/>
              <a:ea typeface="+mn-ea"/>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2"/>
          <p:cNvSpPr txBox="1">
            <a:spLocks/>
          </p:cNvSpPr>
          <p:nvPr/>
        </p:nvSpPr>
        <p:spPr>
          <a:xfrm>
            <a:off x="914400" y="1143000"/>
            <a:ext cx="7848600" cy="4953000"/>
          </a:xfrm>
          <a:prstGeom prst="rect">
            <a:avLst/>
          </a:prstGeom>
        </p:spPr>
        <p:txBody>
          <a:bodyPr vert="horz" lIns="91440" tIns="45720" rIns="91440" bIns="45720" rtlCol="0">
            <a:noAutofit/>
          </a:bodyPr>
          <a:lstStyle/>
          <a:p>
            <a:pPr marL="463550" lvl="0" indent="-463550">
              <a:spcBef>
                <a:spcPct val="20000"/>
              </a:spcBef>
              <a:buClr>
                <a:schemeClr val="accent1">
                  <a:lumMod val="50000"/>
                </a:schemeClr>
              </a:buClr>
              <a:buFont typeface="Arial" pitchFamily="34" charset="0"/>
              <a:buChar char="•"/>
            </a:pPr>
            <a:r>
              <a:rPr lang="en-US" sz="2000" dirty="0" smtClean="0">
                <a:solidFill>
                  <a:schemeClr val="tx1">
                    <a:lumMod val="75000"/>
                    <a:lumOff val="25000"/>
                  </a:schemeClr>
                </a:solidFill>
              </a:rPr>
              <a:t>Initiating contact</a:t>
            </a:r>
          </a:p>
          <a:p>
            <a:pPr marL="920750" lvl="1" indent="-463550">
              <a:spcBef>
                <a:spcPct val="20000"/>
              </a:spcBef>
              <a:buClr>
                <a:schemeClr val="accent1">
                  <a:lumMod val="50000"/>
                </a:schemeClr>
              </a:buClr>
              <a:buFont typeface="Wingdings" pitchFamily="2" charset="2"/>
              <a:buChar char="Ø"/>
            </a:pPr>
            <a:r>
              <a:rPr lang="en-US" sz="2000" dirty="0" smtClean="0">
                <a:solidFill>
                  <a:schemeClr val="tx1">
                    <a:lumMod val="75000"/>
                    <a:lumOff val="25000"/>
                  </a:schemeClr>
                </a:solidFill>
              </a:rPr>
              <a:t>Obtaining an email contact will be rare, so calling is best</a:t>
            </a:r>
          </a:p>
          <a:p>
            <a:pPr marL="920750" lvl="1" indent="-463550">
              <a:spcBef>
                <a:spcPct val="20000"/>
              </a:spcBef>
              <a:buClr>
                <a:schemeClr val="accent1">
                  <a:lumMod val="50000"/>
                </a:schemeClr>
              </a:buClr>
              <a:buFont typeface="Wingdings" pitchFamily="2" charset="2"/>
              <a:buChar char="Ø"/>
            </a:pPr>
            <a:r>
              <a:rPr lang="en-US" sz="2000" dirty="0" smtClean="0">
                <a:solidFill>
                  <a:schemeClr val="tx1">
                    <a:lumMod val="75000"/>
                    <a:lumOff val="25000"/>
                  </a:schemeClr>
                </a:solidFill>
              </a:rPr>
              <a:t>On the first call, it is always best to request to speak with someone specific otherwise people will think you are cold calling, which you are but the point is to appear otherwise so think creatively to work around this initial barrier.</a:t>
            </a:r>
          </a:p>
          <a:p>
            <a:pPr marL="920750" lvl="1" indent="-463550">
              <a:spcBef>
                <a:spcPct val="20000"/>
              </a:spcBef>
              <a:buClr>
                <a:schemeClr val="accent1">
                  <a:lumMod val="50000"/>
                </a:schemeClr>
              </a:buClr>
              <a:buFont typeface="Wingdings" pitchFamily="2" charset="2"/>
              <a:buChar char="Ø"/>
            </a:pPr>
            <a:r>
              <a:rPr lang="en-US" sz="2000" dirty="0" smtClean="0">
                <a:solidFill>
                  <a:schemeClr val="tx1">
                    <a:lumMod val="75000"/>
                    <a:lumOff val="25000"/>
                  </a:schemeClr>
                </a:solidFill>
              </a:rPr>
              <a:t>Ask to speak with someone in </a:t>
            </a:r>
          </a:p>
          <a:p>
            <a:pPr marL="1377950" lvl="2" indent="-463550">
              <a:spcBef>
                <a:spcPct val="20000"/>
              </a:spcBef>
              <a:buClr>
                <a:schemeClr val="accent1">
                  <a:lumMod val="50000"/>
                </a:schemeClr>
              </a:buClr>
              <a:buFont typeface="Wingdings" pitchFamily="2" charset="2"/>
              <a:buChar char="v"/>
            </a:pPr>
            <a:r>
              <a:rPr lang="en-US" sz="2000" dirty="0" smtClean="0">
                <a:solidFill>
                  <a:schemeClr val="tx1">
                    <a:lumMod val="75000"/>
                    <a:lumOff val="25000"/>
                  </a:schemeClr>
                </a:solidFill>
              </a:rPr>
              <a:t>Corporate giving (or)</a:t>
            </a:r>
          </a:p>
          <a:p>
            <a:pPr marL="1377950" lvl="2" indent="-463550">
              <a:spcBef>
                <a:spcPct val="20000"/>
              </a:spcBef>
              <a:buClr>
                <a:schemeClr val="accent1">
                  <a:lumMod val="50000"/>
                </a:schemeClr>
              </a:buClr>
              <a:buFont typeface="Wingdings" pitchFamily="2" charset="2"/>
              <a:buChar char="v"/>
            </a:pPr>
            <a:r>
              <a:rPr lang="en-US" sz="2000" dirty="0" smtClean="0">
                <a:solidFill>
                  <a:schemeClr val="tx1">
                    <a:lumMod val="75000"/>
                    <a:lumOff val="25000"/>
                  </a:schemeClr>
                </a:solidFill>
              </a:rPr>
              <a:t>Some senior executive in management whom you can pick from the annual report or website.  Finding the right person to speak with is a challenge and it is easier to work down the corporate ladder than working up, </a:t>
            </a:r>
            <a:r>
              <a:rPr lang="en-US" sz="2000" dirty="0" err="1" smtClean="0">
                <a:solidFill>
                  <a:schemeClr val="tx1">
                    <a:lumMod val="75000"/>
                    <a:lumOff val="25000"/>
                  </a:schemeClr>
                </a:solidFill>
              </a:rPr>
              <a:t>i.e</a:t>
            </a:r>
            <a:r>
              <a:rPr lang="en-US" sz="2000" dirty="0" smtClean="0">
                <a:solidFill>
                  <a:schemeClr val="tx1">
                    <a:lumMod val="75000"/>
                    <a:lumOff val="25000"/>
                  </a:schemeClr>
                </a:solidFill>
              </a:rPr>
              <a:t> don’t start your pitch with the receptionist.</a:t>
            </a:r>
          </a:p>
          <a:p>
            <a:pPr marL="1377950" lvl="2" indent="-463550">
              <a:spcBef>
                <a:spcPct val="20000"/>
              </a:spcBef>
              <a:buClr>
                <a:schemeClr val="accent1">
                  <a:lumMod val="50000"/>
                </a:schemeClr>
              </a:buClr>
              <a:buFont typeface="Wingdings" pitchFamily="2" charset="2"/>
              <a:buChar char="v"/>
            </a:pPr>
            <a:r>
              <a:rPr lang="en-US" sz="2000" dirty="0" smtClean="0">
                <a:solidFill>
                  <a:schemeClr val="tx1">
                    <a:lumMod val="75000"/>
                    <a:lumOff val="25000"/>
                  </a:schemeClr>
                </a:solidFill>
              </a:rPr>
              <a:t>When you have the right person, clearly and succinctly explain who you are and why you are calling.  Ask for help.  People will usually comply. </a:t>
            </a:r>
          </a:p>
        </p:txBody>
      </p:sp>
      <p:sp>
        <p:nvSpPr>
          <p:cNvPr id="7" name="Subtitle 2"/>
          <p:cNvSpPr txBox="1">
            <a:spLocks/>
          </p:cNvSpPr>
          <p:nvPr/>
        </p:nvSpPr>
        <p:spPr>
          <a:xfrm>
            <a:off x="914400" y="381000"/>
            <a:ext cx="7467600" cy="762000"/>
          </a:xfrm>
          <a:prstGeom prst="rect">
            <a:avLst/>
          </a:prstGeom>
        </p:spPr>
        <p:txBody>
          <a:bodyPr vert="horz" lIns="91440" tIns="45720" rIns="91440" bIns="45720" rtlCol="0">
            <a:normAutofit fontScale="92500"/>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800" b="0" i="0" u="none" strike="noStrike" kern="1200" cap="none" spc="0" normalizeH="0" baseline="0" noProof="0" dirty="0" smtClean="0">
                <a:ln>
                  <a:noFill/>
                </a:ln>
                <a:solidFill>
                  <a:srgbClr val="002060"/>
                </a:solidFill>
                <a:effectLst/>
                <a:uLnTx/>
                <a:uFillTx/>
                <a:latin typeface="+mn-lt"/>
                <a:ea typeface="+mn-ea"/>
                <a:cs typeface="+mn-cs"/>
              </a:rPr>
              <a:t>CORPORATE </a:t>
            </a:r>
            <a:r>
              <a:rPr kumimoji="0" lang="en-US" sz="2800" b="0" i="0" u="none" strike="noStrike" kern="1200" cap="none" spc="0" normalizeH="0" baseline="0" noProof="0" dirty="0" smtClean="0">
                <a:ln>
                  <a:noFill/>
                </a:ln>
                <a:solidFill>
                  <a:srgbClr val="002060"/>
                </a:solidFill>
                <a:effectLst/>
                <a:uLnTx/>
                <a:uFillTx/>
                <a:latin typeface="+mn-lt"/>
                <a:ea typeface="+mn-ea"/>
                <a:cs typeface="+mn-cs"/>
              </a:rPr>
              <a:t>FUNDRAISING STRATEGIES – </a:t>
            </a:r>
            <a:r>
              <a:rPr lang="en-US" sz="2800" dirty="0" smtClean="0">
                <a:solidFill>
                  <a:schemeClr val="tx1">
                    <a:lumMod val="75000"/>
                    <a:lumOff val="25000"/>
                  </a:schemeClr>
                </a:solidFill>
              </a:rPr>
              <a:t>Execution</a:t>
            </a:r>
            <a:endParaRPr kumimoji="0" lang="en-US" sz="2800" b="0" i="0" u="none" strike="noStrike" kern="1200" cap="none" spc="0" normalizeH="0" baseline="0" noProof="0" dirty="0">
              <a:ln>
                <a:noFill/>
              </a:ln>
              <a:solidFill>
                <a:schemeClr val="tx1">
                  <a:lumMod val="75000"/>
                  <a:lumOff val="25000"/>
                </a:schemeClr>
              </a:solidFill>
              <a:effectLst/>
              <a:uLnTx/>
              <a:uFillTx/>
              <a:latin typeface="+mn-lt"/>
              <a:ea typeface="+mn-ea"/>
              <a:cs typeface="+mn-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2"/>
          <p:cNvSpPr txBox="1">
            <a:spLocks/>
          </p:cNvSpPr>
          <p:nvPr/>
        </p:nvSpPr>
        <p:spPr>
          <a:xfrm>
            <a:off x="914400" y="1371600"/>
            <a:ext cx="7620000" cy="4876800"/>
          </a:xfrm>
          <a:prstGeom prst="rect">
            <a:avLst/>
          </a:prstGeom>
        </p:spPr>
        <p:txBody>
          <a:bodyPr vert="horz" lIns="91440" tIns="45720" rIns="91440" bIns="45720" rtlCol="0">
            <a:noAutofit/>
          </a:bodyPr>
          <a:lstStyle/>
          <a:p>
            <a:pPr marL="463550" lvl="0" indent="-463550">
              <a:spcBef>
                <a:spcPct val="20000"/>
              </a:spcBef>
              <a:buClr>
                <a:schemeClr val="accent1">
                  <a:lumMod val="50000"/>
                </a:schemeClr>
              </a:buClr>
              <a:buFont typeface="Arial" pitchFamily="34" charset="0"/>
              <a:buChar char="•"/>
            </a:pPr>
            <a:r>
              <a:rPr lang="en-US" sz="2000" dirty="0" smtClean="0">
                <a:solidFill>
                  <a:schemeClr val="tx1">
                    <a:lumMod val="75000"/>
                    <a:lumOff val="25000"/>
                  </a:schemeClr>
                </a:solidFill>
              </a:rPr>
              <a:t>Following up</a:t>
            </a:r>
          </a:p>
          <a:p>
            <a:pPr marL="920750" lvl="1" indent="-463550">
              <a:spcBef>
                <a:spcPct val="20000"/>
              </a:spcBef>
              <a:buClr>
                <a:schemeClr val="accent1">
                  <a:lumMod val="50000"/>
                </a:schemeClr>
              </a:buClr>
              <a:buFont typeface="Wingdings" pitchFamily="2" charset="2"/>
              <a:buChar char="Ø"/>
            </a:pPr>
            <a:r>
              <a:rPr lang="en-US" sz="2000" dirty="0" smtClean="0">
                <a:solidFill>
                  <a:schemeClr val="tx1">
                    <a:lumMod val="75000"/>
                    <a:lumOff val="25000"/>
                  </a:schemeClr>
                </a:solidFill>
              </a:rPr>
              <a:t>It is rare that someone will ask where to cut a check on the first phone call, they will probably need to think about it or get back to you and that is completely acceptable.</a:t>
            </a:r>
          </a:p>
          <a:p>
            <a:pPr marL="920750" lvl="1" indent="-463550">
              <a:spcBef>
                <a:spcPct val="20000"/>
              </a:spcBef>
              <a:buClr>
                <a:schemeClr val="accent1">
                  <a:lumMod val="50000"/>
                </a:schemeClr>
              </a:buClr>
              <a:buFont typeface="Wingdings" pitchFamily="2" charset="2"/>
              <a:buChar char="Ø"/>
            </a:pPr>
            <a:r>
              <a:rPr lang="en-US" sz="2000" dirty="0" smtClean="0">
                <a:solidFill>
                  <a:schemeClr val="tx1">
                    <a:lumMod val="75000"/>
                    <a:lumOff val="25000"/>
                  </a:schemeClr>
                </a:solidFill>
              </a:rPr>
              <a:t>Your challenge is in the follow up. </a:t>
            </a:r>
          </a:p>
          <a:p>
            <a:pPr marL="920750" lvl="1" indent="-463550">
              <a:spcBef>
                <a:spcPct val="20000"/>
              </a:spcBef>
              <a:buClr>
                <a:schemeClr val="accent1">
                  <a:lumMod val="50000"/>
                </a:schemeClr>
              </a:buClr>
              <a:buFont typeface="Wingdings" pitchFamily="2" charset="2"/>
              <a:buChar char="Ø"/>
            </a:pPr>
            <a:r>
              <a:rPr lang="en-US" sz="2000" dirty="0" smtClean="0">
                <a:solidFill>
                  <a:schemeClr val="tx1">
                    <a:lumMod val="75000"/>
                    <a:lumOff val="25000"/>
                  </a:schemeClr>
                </a:solidFill>
              </a:rPr>
              <a:t>Before hanging up, conclude the conversation with something like “is it alright to touch base with you next week?”</a:t>
            </a:r>
          </a:p>
          <a:p>
            <a:pPr marL="463550" indent="-463550">
              <a:spcBef>
                <a:spcPct val="20000"/>
              </a:spcBef>
              <a:buClr>
                <a:schemeClr val="accent1">
                  <a:lumMod val="50000"/>
                </a:schemeClr>
              </a:buClr>
              <a:buFont typeface="Arial" pitchFamily="34" charset="0"/>
              <a:buChar char="•"/>
            </a:pPr>
            <a:endParaRPr lang="en-US" sz="2000" dirty="0" smtClean="0">
              <a:solidFill>
                <a:schemeClr val="tx1">
                  <a:lumMod val="75000"/>
                  <a:lumOff val="25000"/>
                </a:schemeClr>
              </a:solidFill>
            </a:endParaRPr>
          </a:p>
          <a:p>
            <a:pPr marL="463550" indent="-463550">
              <a:spcBef>
                <a:spcPct val="20000"/>
              </a:spcBef>
              <a:buClr>
                <a:schemeClr val="accent1">
                  <a:lumMod val="50000"/>
                </a:schemeClr>
              </a:buClr>
              <a:buFont typeface="Arial" pitchFamily="34" charset="0"/>
              <a:buChar char="•"/>
            </a:pPr>
            <a:r>
              <a:rPr lang="en-US" sz="2000" dirty="0" smtClean="0">
                <a:solidFill>
                  <a:schemeClr val="tx1">
                    <a:lumMod val="75000"/>
                    <a:lumOff val="25000"/>
                  </a:schemeClr>
                </a:solidFill>
              </a:rPr>
              <a:t>Know when to cut your losses and move on </a:t>
            </a:r>
          </a:p>
          <a:p>
            <a:pPr marL="920750" lvl="1" indent="-463550">
              <a:spcBef>
                <a:spcPct val="20000"/>
              </a:spcBef>
              <a:buClr>
                <a:schemeClr val="accent1">
                  <a:lumMod val="50000"/>
                </a:schemeClr>
              </a:buClr>
              <a:buFont typeface="Wingdings" pitchFamily="2" charset="2"/>
              <a:buChar char="Ø"/>
            </a:pPr>
            <a:r>
              <a:rPr lang="en-US" sz="2000" dirty="0" smtClean="0">
                <a:solidFill>
                  <a:schemeClr val="tx1">
                    <a:lumMod val="75000"/>
                    <a:lumOff val="25000"/>
                  </a:schemeClr>
                </a:solidFill>
              </a:rPr>
              <a:t>You don’t want to be a pest</a:t>
            </a:r>
          </a:p>
          <a:p>
            <a:pPr marL="920750" lvl="1" indent="-463550">
              <a:spcBef>
                <a:spcPct val="20000"/>
              </a:spcBef>
              <a:buClr>
                <a:schemeClr val="accent1">
                  <a:lumMod val="50000"/>
                </a:schemeClr>
              </a:buClr>
              <a:buFont typeface="Wingdings" pitchFamily="2" charset="2"/>
              <a:buChar char="Ø"/>
            </a:pPr>
            <a:r>
              <a:rPr lang="en-US" sz="2000" dirty="0" smtClean="0">
                <a:solidFill>
                  <a:schemeClr val="tx1">
                    <a:lumMod val="75000"/>
                    <a:lumOff val="25000"/>
                  </a:schemeClr>
                </a:solidFill>
              </a:rPr>
              <a:t>Exercise good judgment and common sense</a:t>
            </a:r>
          </a:p>
          <a:p>
            <a:pPr marL="920750" lvl="1" indent="-463550">
              <a:spcBef>
                <a:spcPct val="20000"/>
              </a:spcBef>
              <a:buClr>
                <a:schemeClr val="accent1">
                  <a:lumMod val="50000"/>
                </a:schemeClr>
              </a:buClr>
              <a:buFont typeface="Wingdings" pitchFamily="2" charset="2"/>
              <a:buChar char="Ø"/>
            </a:pPr>
            <a:r>
              <a:rPr lang="en-US" sz="2000" dirty="0" smtClean="0">
                <a:solidFill>
                  <a:schemeClr val="tx1">
                    <a:lumMod val="75000"/>
                    <a:lumOff val="25000"/>
                  </a:schemeClr>
                </a:solidFill>
              </a:rPr>
              <a:t>Remember you are representing Cornell, AguaClara and so as with all things, proceed carefully.</a:t>
            </a:r>
          </a:p>
        </p:txBody>
      </p:sp>
      <p:sp>
        <p:nvSpPr>
          <p:cNvPr id="7" name="Subtitle 2"/>
          <p:cNvSpPr txBox="1">
            <a:spLocks/>
          </p:cNvSpPr>
          <p:nvPr/>
        </p:nvSpPr>
        <p:spPr>
          <a:xfrm>
            <a:off x="914400" y="381000"/>
            <a:ext cx="7467600" cy="762000"/>
          </a:xfrm>
          <a:prstGeom prst="rect">
            <a:avLst/>
          </a:prstGeom>
        </p:spPr>
        <p:txBody>
          <a:bodyPr vert="horz" lIns="91440" tIns="45720" rIns="91440" bIns="45720" rtlCol="0">
            <a:normAutofit fontScale="92500" lnSpcReduction="20000"/>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800" b="0" i="0" u="none" strike="noStrike" kern="1200" cap="none" spc="0" normalizeH="0" baseline="0" noProof="0" dirty="0" smtClean="0">
                <a:ln>
                  <a:noFill/>
                </a:ln>
                <a:solidFill>
                  <a:srgbClr val="002060"/>
                </a:solidFill>
                <a:effectLst/>
                <a:uLnTx/>
                <a:uFillTx/>
                <a:latin typeface="+mn-lt"/>
                <a:ea typeface="+mn-ea"/>
                <a:cs typeface="+mn-cs"/>
              </a:rPr>
              <a:t>CORPORATE </a:t>
            </a:r>
            <a:r>
              <a:rPr kumimoji="0" lang="en-US" sz="2800" b="0" i="0" u="none" strike="noStrike" kern="1200" cap="none" spc="0" normalizeH="0" baseline="0" noProof="0" dirty="0" smtClean="0">
                <a:ln>
                  <a:noFill/>
                </a:ln>
                <a:solidFill>
                  <a:srgbClr val="002060"/>
                </a:solidFill>
                <a:effectLst/>
                <a:uLnTx/>
                <a:uFillTx/>
                <a:latin typeface="+mn-lt"/>
                <a:ea typeface="+mn-ea"/>
                <a:cs typeface="+mn-cs"/>
              </a:rPr>
              <a:t>FUNDRAISING STRATEGIES – </a:t>
            </a:r>
            <a:r>
              <a:rPr lang="en-US" sz="2800" dirty="0" smtClean="0">
                <a:solidFill>
                  <a:schemeClr val="tx1">
                    <a:lumMod val="75000"/>
                    <a:lumOff val="25000"/>
                  </a:schemeClr>
                </a:solidFill>
              </a:rPr>
              <a:t>Execution cont.</a:t>
            </a:r>
            <a:endParaRPr kumimoji="0" lang="en-US" sz="2800" b="0" i="0" u="none" strike="noStrike" kern="1200" cap="none" spc="0" normalizeH="0" baseline="0" noProof="0" dirty="0">
              <a:ln>
                <a:noFill/>
              </a:ln>
              <a:solidFill>
                <a:schemeClr val="tx1">
                  <a:lumMod val="75000"/>
                  <a:lumOff val="25000"/>
                </a:schemeClr>
              </a:solidFill>
              <a:effectLst/>
              <a:uLnTx/>
              <a:uFillTx/>
              <a:latin typeface="+mn-lt"/>
              <a:ea typeface="+mn-ea"/>
              <a:cs typeface="+mn-cs"/>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122</TotalTime>
  <Words>424</Words>
  <Application>Microsoft Office PowerPoint</Application>
  <PresentationFormat>On-screen Show (4:3)</PresentationFormat>
  <Paragraphs>40</Paragraphs>
  <Slides>4</Slides>
  <Notes>0</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Slide 1</vt:lpstr>
      <vt:lpstr>Slide 2</vt:lpstr>
      <vt:lpstr>Slide 3</vt:lpstr>
      <vt:lpstr>Slide 4</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 </dc:creator>
  <cp:lastModifiedBy>Cornell University Library</cp:lastModifiedBy>
  <cp:revision>25</cp:revision>
  <dcterms:created xsi:type="dcterms:W3CDTF">2009-11-06T02:27:58Z</dcterms:created>
  <dcterms:modified xsi:type="dcterms:W3CDTF">2009-12-14T22:03:53Z</dcterms:modified>
</cp:coreProperties>
</file>