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9"/>
  </p:notesMasterIdLst>
  <p:sldIdLst>
    <p:sldId id="256" r:id="rId2"/>
    <p:sldId id="257" r:id="rId3"/>
    <p:sldId id="292" r:id="rId4"/>
    <p:sldId id="258" r:id="rId5"/>
    <p:sldId id="331" r:id="rId6"/>
    <p:sldId id="268" r:id="rId7"/>
    <p:sldId id="269" r:id="rId8"/>
    <p:sldId id="270" r:id="rId9"/>
    <p:sldId id="340" r:id="rId10"/>
    <p:sldId id="259" r:id="rId11"/>
    <p:sldId id="271" r:id="rId12"/>
    <p:sldId id="272" r:id="rId13"/>
    <p:sldId id="274" r:id="rId14"/>
    <p:sldId id="275" r:id="rId15"/>
    <p:sldId id="276" r:id="rId16"/>
    <p:sldId id="291" r:id="rId17"/>
    <p:sldId id="329" r:id="rId18"/>
    <p:sldId id="286" r:id="rId19"/>
    <p:sldId id="317" r:id="rId20"/>
    <p:sldId id="262" r:id="rId21"/>
    <p:sldId id="293" r:id="rId22"/>
    <p:sldId id="318" r:id="rId23"/>
    <p:sldId id="281" r:id="rId24"/>
    <p:sldId id="287" r:id="rId25"/>
    <p:sldId id="290" r:id="rId26"/>
    <p:sldId id="288" r:id="rId27"/>
    <p:sldId id="289" r:id="rId28"/>
    <p:sldId id="326" r:id="rId29"/>
    <p:sldId id="327" r:id="rId30"/>
    <p:sldId id="332" r:id="rId31"/>
    <p:sldId id="334" r:id="rId32"/>
    <p:sldId id="263" r:id="rId33"/>
    <p:sldId id="302" r:id="rId34"/>
    <p:sldId id="267" r:id="rId35"/>
    <p:sldId id="330" r:id="rId36"/>
    <p:sldId id="341" r:id="rId37"/>
    <p:sldId id="342" r:id="rId38"/>
  </p:sldIdLst>
  <p:sldSz cx="9144000" cy="6858000" type="screen4x3"/>
  <p:notesSz cx="6858000" cy="9144000"/>
  <p:defaultTextStyle>
    <a:defPPr>
      <a:defRPr lang="en-US"/>
    </a:defPPr>
    <a:lvl1pPr algn="l" rtl="0" eaLnBrk="0" fontAlgn="base" hangingPunct="0">
      <a:spcBef>
        <a:spcPct val="0"/>
      </a:spcBef>
      <a:spcAft>
        <a:spcPct val="0"/>
      </a:spcAft>
      <a:defRPr sz="28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11" autoAdjust="0"/>
    <p:restoredTop sz="89465" autoAdjust="0"/>
  </p:normalViewPr>
  <p:slideViewPr>
    <p:cSldViewPr>
      <p:cViewPr varScale="1">
        <p:scale>
          <a:sx n="105" d="100"/>
          <a:sy n="105" d="100"/>
        </p:scale>
        <p:origin x="-112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68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atin typeface="Arial" charset="0"/>
              </a:defRPr>
            </a:lvl1pPr>
          </a:lstStyle>
          <a:p>
            <a:pPr>
              <a:defRPr/>
            </a:pPr>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endParaRPr lang="en-US"/>
          </a:p>
        </p:txBody>
      </p:sp>
      <p:sp>
        <p:nvSpPr>
          <p:cNvPr id="4710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defRPr>
            </a:lvl1pPr>
          </a:lstStyle>
          <a:p>
            <a:pPr>
              <a:defRPr/>
            </a:pPr>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4E658F50-4500-47B4-9E11-D38102283F7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C7794360-6C72-4160-8131-B048641BFEF0}" type="slidenum">
              <a:rPr lang="en-US"/>
              <a:pPr/>
              <a:t>1</a:t>
            </a:fld>
            <a:endParaRPr lang="en-US"/>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1DE7FE40-F035-467F-AEED-4909D65F02C6}" type="slidenum">
              <a:rPr lang="en-US"/>
              <a:pPr/>
              <a:t>11</a:t>
            </a:fld>
            <a:endParaRPr lang="en-US"/>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r>
              <a:rPr lang="en-US" smtClean="0"/>
              <a:t>http://www.usaid.gov/locations/latin_america_caribbean/democracy/honduras_profile.pdf</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484E8C38-8C7B-46F1-B194-19C3E00DF062}" type="slidenum">
              <a:rPr lang="en-US"/>
              <a:pPr/>
              <a:t>12</a:t>
            </a:fld>
            <a:endParaRPr lang="en-US"/>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n-US" smtClean="0"/>
              <a:t>http://www.usaid.gov/locations/latin_america_caribbean/democracy/honduras_profile.pdf</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9F13309B-2FA1-4200-A213-425A2B066DD0}" type="slidenum">
              <a:rPr lang="en-US"/>
              <a:pPr/>
              <a:t>13</a:t>
            </a:fld>
            <a:endParaRPr lang="en-US"/>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r>
              <a:rPr lang="en-US" smtClean="0"/>
              <a:t>http://www.usaid.gov/locations/latin_america_caribbean/democracy/honduras_profile.pdf</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FA2ABE97-65A2-46EA-97A1-AEA66AF4D1A4}" type="slidenum">
              <a:rPr lang="en-US"/>
              <a:pPr/>
              <a:t>14</a:t>
            </a:fld>
            <a:endParaRPr lang="en-US"/>
          </a:p>
        </p:txBody>
      </p:sp>
      <p:sp>
        <p:nvSpPr>
          <p:cNvPr id="60419" name="Rectangle 2"/>
          <p:cNvSpPr>
            <a:spLocks noRo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r>
              <a:rPr lang="en-US" smtClean="0"/>
              <a:t>http://www.usaid.gov/locations/latin_america_caribbean/democracy/honduras_profile.pdf</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83344D26-3BEE-41F5-A04C-257A9413669F}" type="slidenum">
              <a:rPr lang="en-US"/>
              <a:pPr/>
              <a:t>15</a:t>
            </a:fld>
            <a:endParaRPr lang="en-US"/>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r>
              <a:rPr lang="en-US" dirty="0" smtClean="0"/>
              <a:t>http://www.nisat.org/publications/Honduras/Honduras-%20Violence%20in%20Numbers.doc</a:t>
            </a:r>
          </a:p>
          <a:p>
            <a:pPr eaLnBrk="1" hangingPunct="1"/>
            <a:r>
              <a:rPr lang="en-US" dirty="0" smtClean="0"/>
              <a:t>http://www.disastercenter.com/crime/uscrime.htm for us crime statistics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FB6C8933-C221-442F-BC39-B2CD6750CC8D}" type="slidenum">
              <a:rPr lang="en-US"/>
              <a:pPr/>
              <a:t>16</a:t>
            </a:fld>
            <a:endParaRPr lang="en-US"/>
          </a:p>
        </p:txBody>
      </p:sp>
      <p:sp>
        <p:nvSpPr>
          <p:cNvPr id="62467" name="Rectangle 2"/>
          <p:cNvSpPr>
            <a:spLocks noRo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en-US" smtClean="0"/>
              <a:t>http://www.marrder.com/htw/travel.htm</a:t>
            </a:r>
          </a:p>
          <a:p>
            <a:pPr eaLnBrk="1" hangingPunct="1"/>
            <a:r>
              <a:rPr lang="en-US" smtClean="0"/>
              <a:t>Monday, July 17, 2006 Online Edition 26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DA7E1052-6883-400F-89E4-5527E40C070B}" type="slidenum">
              <a:rPr lang="en-US"/>
              <a:pPr/>
              <a:t>17</a:t>
            </a:fld>
            <a:endParaRPr lang="en-US"/>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7DE8CD16-3566-4532-B6BC-1AA127D0F2FB}" type="slidenum">
              <a:rPr lang="en-US"/>
              <a:pPr/>
              <a:t>18</a:t>
            </a:fld>
            <a:endParaRPr lang="en-US"/>
          </a:p>
        </p:txBody>
      </p:sp>
      <p:sp>
        <p:nvSpPr>
          <p:cNvPr id="64515" name="Rectangle 2"/>
          <p:cNvSpPr>
            <a:spLocks noRo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7C9B77EC-4E61-4F6E-A32A-C18EAA1C6206}" type="slidenum">
              <a:rPr lang="en-US"/>
              <a:pPr/>
              <a:t>19</a:t>
            </a:fld>
            <a:endParaRPr lang="en-US"/>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1D24365B-A18A-4DC6-8149-DB3D67614F5D}" type="slidenum">
              <a:rPr lang="en-US"/>
              <a:pPr/>
              <a:t>20</a:t>
            </a:fld>
            <a:endParaRPr lang="en-US"/>
          </a:p>
        </p:txBody>
      </p:sp>
      <p:sp>
        <p:nvSpPr>
          <p:cNvPr id="66563" name="Rectangle 2"/>
          <p:cNvSpPr>
            <a:spLocks noRo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482080B-7936-4DF6-A842-6FA934AA9E3B}" type="slidenum">
              <a:rPr lang="en-US"/>
              <a:pPr/>
              <a:t>2</a:t>
            </a:fld>
            <a:endParaRPr lang="en-US"/>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7DD00CB9-1E1A-416E-82AB-9B5E8EB2E63D}" type="slidenum">
              <a:rPr lang="en-US"/>
              <a:pPr/>
              <a:t>21</a:t>
            </a:fld>
            <a:endParaRPr lang="en-US"/>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200741DE-9C4F-4047-8B1B-4521FB7C126E}" type="slidenum">
              <a:rPr lang="en-US"/>
              <a:pPr/>
              <a:t>22</a:t>
            </a:fld>
            <a:endParaRPr lang="en-US"/>
          </a:p>
        </p:txBody>
      </p:sp>
      <p:sp>
        <p:nvSpPr>
          <p:cNvPr id="68611" name="Rectangle 2"/>
          <p:cNvSpPr>
            <a:spLocks noRo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780EF657-A227-4F16-94CC-558795A21574}" type="slidenum">
              <a:rPr lang="en-US"/>
              <a:pPr/>
              <a:t>23</a:t>
            </a:fld>
            <a:endParaRPr lang="en-US"/>
          </a:p>
        </p:txBody>
      </p:sp>
      <p:sp>
        <p:nvSpPr>
          <p:cNvPr id="69635" name="Rectangle 2"/>
          <p:cNvSpPr>
            <a:spLocks noRo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1F4305F-5AEB-45C7-A140-874BC016A47F}" type="slidenum">
              <a:rPr lang="en-US"/>
              <a:pPr/>
              <a:t>24</a:t>
            </a:fld>
            <a:endParaRPr lang="en-US"/>
          </a:p>
        </p:txBody>
      </p:sp>
      <p:sp>
        <p:nvSpPr>
          <p:cNvPr id="70659" name="Rectangle 2"/>
          <p:cNvSpPr>
            <a:spLocks noRo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27101F2C-2C3A-47C8-8CB0-839F2E37C00A}" type="slidenum">
              <a:rPr lang="en-US"/>
              <a:pPr/>
              <a:t>25</a:t>
            </a:fld>
            <a:endParaRPr lang="en-US"/>
          </a:p>
        </p:txBody>
      </p:sp>
      <p:sp>
        <p:nvSpPr>
          <p:cNvPr id="71683" name="Rectangle 2"/>
          <p:cNvSpPr>
            <a:spLocks noRo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8FCC6788-42E1-4079-A0E0-1EFDA0AC6398}" type="slidenum">
              <a:rPr lang="en-US"/>
              <a:pPr/>
              <a:t>26</a:t>
            </a:fld>
            <a:endParaRPr lang="en-US"/>
          </a:p>
        </p:txBody>
      </p:sp>
      <p:sp>
        <p:nvSpPr>
          <p:cNvPr id="72707" name="Rectangle 2"/>
          <p:cNvSpPr>
            <a:spLocks noRo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092BC2B8-49B7-4A62-9FA9-FF1A208C0548}" type="slidenum">
              <a:rPr lang="en-US"/>
              <a:pPr/>
              <a:t>27</a:t>
            </a:fld>
            <a:endParaRPr lang="en-US"/>
          </a:p>
        </p:txBody>
      </p:sp>
      <p:sp>
        <p:nvSpPr>
          <p:cNvPr id="73731" name="Rectangle 2"/>
          <p:cNvSpPr>
            <a:spLocks noRo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4B2F0572-B54D-47E8-8A07-9D21D2C1EF1D}" type="slidenum">
              <a:rPr lang="en-US"/>
              <a:pPr/>
              <a:t>28</a:t>
            </a:fld>
            <a:endParaRPr lang="en-US"/>
          </a:p>
        </p:txBody>
      </p:sp>
      <p:sp>
        <p:nvSpPr>
          <p:cNvPr id="74755" name="Rectangle 2"/>
          <p:cNvSpPr>
            <a:spLocks noRo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AF3096B7-BBBC-45D3-BA7D-93038C8D4CD4}" type="slidenum">
              <a:rPr lang="en-US"/>
              <a:pPr/>
              <a:t>29</a:t>
            </a:fld>
            <a:endParaRPr lang="en-US"/>
          </a:p>
        </p:txBody>
      </p:sp>
      <p:sp>
        <p:nvSpPr>
          <p:cNvPr id="75779" name="Rectangle 2"/>
          <p:cNvSpPr>
            <a:spLocks noRo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9024FE95-5AE7-41C2-BFF2-CA226FAEF4F0}" type="slidenum">
              <a:rPr lang="en-US"/>
              <a:pPr/>
              <a:t>30</a:t>
            </a:fld>
            <a:endParaRPr lang="en-US"/>
          </a:p>
        </p:txBody>
      </p:sp>
      <p:sp>
        <p:nvSpPr>
          <p:cNvPr id="76803" name="Rectangle 2"/>
          <p:cNvSpPr>
            <a:spLocks noRo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153D611B-1CB4-49AA-9FDA-E33F425443D4}" type="slidenum">
              <a:rPr lang="en-US"/>
              <a:pPr/>
              <a:t>3</a:t>
            </a:fld>
            <a:endParaRPr lang="en-US"/>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US" dirty="0" smtClean="0"/>
              <a:t>Comment on reading through what they wrote when applying for the trip. Incredible wealth of knowledge and </a:t>
            </a:r>
            <a:r>
              <a:rPr lang="en-US" dirty="0" smtClean="0"/>
              <a:t>experience.</a:t>
            </a:r>
            <a:r>
              <a:rPr lang="en-US" baseline="0" dirty="0" smtClean="0"/>
              <a:t> </a:t>
            </a:r>
            <a:r>
              <a:rPr lang="en-US" baseline="0" dirty="0" err="1" smtClean="0"/>
              <a:t>I</a:t>
            </a:r>
            <a:r>
              <a:rPr lang="en-US" dirty="0" err="1" smtClean="0"/>
              <a:t>it</a:t>
            </a:r>
            <a:r>
              <a:rPr lang="en-US" dirty="0" smtClean="0"/>
              <a:t> </a:t>
            </a:r>
            <a:r>
              <a:rPr lang="en-US" dirty="0" smtClean="0"/>
              <a:t>is a total pleasure to be meeting with a group of students who don’t see a conflict of interest between making the world a better place and furthering your education!</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75570C72-2F2F-491A-8D53-5477B1A23E7C}" type="slidenum">
              <a:rPr lang="en-US"/>
              <a:pPr/>
              <a:t>32</a:t>
            </a:fld>
            <a:endParaRPr lang="en-US"/>
          </a:p>
        </p:txBody>
      </p:sp>
      <p:sp>
        <p:nvSpPr>
          <p:cNvPr id="77827" name="Rectangle 2"/>
          <p:cNvSpPr>
            <a:spLocks noRo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1CDB8886-71B6-4FE2-B121-BFAE3F824B60}" type="slidenum">
              <a:rPr lang="en-US"/>
              <a:pPr/>
              <a:t>33</a:t>
            </a:fld>
            <a:endParaRPr lang="en-US"/>
          </a:p>
        </p:txBody>
      </p:sp>
      <p:sp>
        <p:nvSpPr>
          <p:cNvPr id="78851" name="Rectangle 2"/>
          <p:cNvSpPr>
            <a:spLocks noRo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FF317581-351C-4DB3-B964-E39C45F3EFC5}" type="slidenum">
              <a:rPr lang="en-US"/>
              <a:pPr/>
              <a:t>34</a:t>
            </a:fld>
            <a:endParaRPr lang="en-US"/>
          </a:p>
        </p:txBody>
      </p:sp>
      <p:sp>
        <p:nvSpPr>
          <p:cNvPr id="79875" name="Rectangle 2"/>
          <p:cNvSpPr>
            <a:spLocks noRo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7D8891E4-D63D-43DE-9637-D65E34850603}" type="slidenum">
              <a:rPr lang="en-US"/>
              <a:pPr/>
              <a:t>35</a:t>
            </a:fld>
            <a:endParaRPr lang="en-US"/>
          </a:p>
        </p:txBody>
      </p:sp>
      <p:sp>
        <p:nvSpPr>
          <p:cNvPr id="86019" name="Rectangle 2"/>
          <p:cNvSpPr>
            <a:spLocks noRo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AF33FE9F-BF2E-4508-BFEF-67C897F74B4E}" type="slidenum">
              <a:rPr lang="en-US"/>
              <a:pPr/>
              <a:t>4</a:t>
            </a:fld>
            <a:endParaRPr lang="en-US"/>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F1D1A268-BBD8-4D20-BF27-25BB888CB0BF}" type="slidenum">
              <a:rPr lang="en-US"/>
              <a:pPr/>
              <a:t>5</a:t>
            </a:fld>
            <a:endParaRPr lang="en-US"/>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9A3BC1E7-4BB7-4B82-8B4B-83FA23651664}" type="slidenum">
              <a:rPr lang="en-US"/>
              <a:pPr/>
              <a:t>6</a:t>
            </a:fld>
            <a:endParaRPr lang="en-US"/>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smtClean="0"/>
              <a:t>http://www.cdc.gov/ncidod/dbmd/diseaseinfo/travelersdiarrhea_g.htm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364EFE5-F1CF-4489-B0E9-617535643135}" type="slidenum">
              <a:rPr lang="en-US"/>
              <a:pPr/>
              <a:t>7</a:t>
            </a:fld>
            <a:endParaRPr lang="en-US"/>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r>
              <a:rPr lang="en-US" smtClean="0"/>
              <a:t>http://www.cdc.gov/ncidod/dbmd/diseaseinfo/travelersdiarrhea_g.htm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E6A1F650-C8B4-4BD8-A8AC-968725103FA5}" type="slidenum">
              <a:rPr lang="en-US"/>
              <a:pPr/>
              <a:t>8</a:t>
            </a:fld>
            <a:endParaRPr lang="en-US"/>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smtClean="0"/>
              <a:t>http://www.cdc.gov/ncidod/dbmd/diseaseinfo/travelersdiarrhea_g.htm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51BB9599-6511-4959-8FB9-B934CB98D8AF}" type="slidenum">
              <a:rPr lang="en-US"/>
              <a:pPr/>
              <a:t>10</a:t>
            </a:fld>
            <a:endParaRPr lang="en-US"/>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smtClean="0"/>
              <a:t>http://www.usaid.gov/locations/latin_america_caribbean/democracy/honduras_profile.pdf</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cee.cornell.edu/faculty/info.cfm?abbrev=faculty&amp;shorttitle=bio&amp;netid=mw24" TargetMode="External"/><Relationship Id="rId7" Type="http://schemas.openxmlformats.org/officeDocument/2006/relationships/image" Target="../media/image2.png"/><Relationship Id="rId2" Type="http://schemas.openxmlformats.org/officeDocument/2006/relationships/hyperlink" Target="http://ceeserver.cee.cornell.edu/mw24/Default.htm" TargetMode="External"/><Relationship Id="rId1" Type="http://schemas.openxmlformats.org/officeDocument/2006/relationships/slideMaster" Target="../slideMasters/slideMaster1.xml"/><Relationship Id="rId6" Type="http://schemas.openxmlformats.org/officeDocument/2006/relationships/hyperlink" Target="http://www.cornell.edu/" TargetMode="External"/><Relationship Id="rId5" Type="http://schemas.openxmlformats.org/officeDocument/2006/relationships/hyperlink" Target="http://www.cee.cornell.edu/index.cfm" TargetMode="External"/><Relationship Id="rId4"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ltGray">
          <a:xfrm>
            <a:off x="0" y="3200400"/>
            <a:ext cx="9131300" cy="114300"/>
          </a:xfrm>
          <a:prstGeom prst="rect">
            <a:avLst/>
          </a:prstGeom>
          <a:gradFill rotWithShape="0">
            <a:gsLst>
              <a:gs pos="0">
                <a:schemeClr val="bg2"/>
              </a:gs>
              <a:gs pos="50000">
                <a:schemeClr val="tx2"/>
              </a:gs>
              <a:gs pos="100000">
                <a:schemeClr val="bg2"/>
              </a:gs>
            </a:gsLst>
            <a:lin ang="0" scaled="1"/>
          </a:gradFill>
          <a:ln w="9525">
            <a:noFill/>
            <a:miter lim="800000"/>
            <a:headEnd/>
            <a:tailEnd/>
          </a:ln>
          <a:effectLst/>
        </p:spPr>
        <p:txBody>
          <a:bodyPr wrap="none" anchor="ctr"/>
          <a:lstStyle/>
          <a:p>
            <a:pPr>
              <a:defRPr/>
            </a:pPr>
            <a:endParaRPr lang="en-US"/>
          </a:p>
        </p:txBody>
      </p:sp>
      <p:sp>
        <p:nvSpPr>
          <p:cNvPr id="5" name="Rectangle 3"/>
          <p:cNvSpPr>
            <a:spLocks noChangeArrowheads="1"/>
          </p:cNvSpPr>
          <p:nvPr/>
        </p:nvSpPr>
        <p:spPr bwMode="ltGray">
          <a:xfrm>
            <a:off x="0" y="3409950"/>
            <a:ext cx="9131300" cy="38100"/>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wrap="none" anchor="ctr"/>
          <a:lstStyle/>
          <a:p>
            <a:pPr>
              <a:defRPr/>
            </a:pPr>
            <a:endParaRPr lang="en-US"/>
          </a:p>
        </p:txBody>
      </p:sp>
      <p:sp>
        <p:nvSpPr>
          <p:cNvPr id="6" name="Rectangle 9"/>
          <p:cNvSpPr>
            <a:spLocks noChangeArrowheads="1"/>
          </p:cNvSpPr>
          <p:nvPr/>
        </p:nvSpPr>
        <p:spPr bwMode="auto">
          <a:xfrm>
            <a:off x="609600" y="6451600"/>
            <a:ext cx="3276600" cy="381000"/>
          </a:xfrm>
          <a:prstGeom prst="rect">
            <a:avLst/>
          </a:prstGeom>
          <a:noFill/>
          <a:ln w="12700">
            <a:noFill/>
            <a:miter lim="800000"/>
            <a:headEnd type="none" w="lg" len="med"/>
            <a:tailEnd type="none" w="lg" len="med"/>
          </a:ln>
          <a:effectLst/>
        </p:spPr>
        <p:txBody>
          <a:bodyPr/>
          <a:lstStyle/>
          <a:p>
            <a:pPr>
              <a:defRPr/>
            </a:pPr>
            <a:r>
              <a:rPr lang="en-US" sz="2000">
                <a:hlinkClick r:id="rId2"/>
              </a:rPr>
              <a:t>Monroe L. Weber-Shirk </a:t>
            </a:r>
            <a:endParaRPr lang="en-US" sz="2000"/>
          </a:p>
        </p:txBody>
      </p:sp>
      <p:sp>
        <p:nvSpPr>
          <p:cNvPr id="7" name="Rectangle 10"/>
          <p:cNvSpPr>
            <a:spLocks noChangeArrowheads="1"/>
          </p:cNvSpPr>
          <p:nvPr/>
        </p:nvSpPr>
        <p:spPr bwMode="auto">
          <a:xfrm>
            <a:off x="1117600" y="1520825"/>
            <a:ext cx="9144000" cy="0"/>
          </a:xfrm>
          <a:prstGeom prst="rect">
            <a:avLst/>
          </a:prstGeom>
          <a:noFill/>
          <a:ln w="12700">
            <a:noFill/>
            <a:miter lim="800000"/>
            <a:headEnd type="none" w="lg" len="med"/>
            <a:tailEnd type="none" w="lg" len="med"/>
          </a:ln>
          <a:effectLst/>
        </p:spPr>
        <p:txBody>
          <a:bodyPr>
            <a:spAutoFit/>
          </a:bodyPr>
          <a:lstStyle/>
          <a:p>
            <a:pPr>
              <a:defRPr/>
            </a:pPr>
            <a:endParaRPr lang="en-US"/>
          </a:p>
        </p:txBody>
      </p:sp>
      <p:pic>
        <p:nvPicPr>
          <p:cNvPr id="8" name="Picture 11" descr="mw24 photo">
            <a:hlinkClick r:id="rId3"/>
          </p:cNvPr>
          <p:cNvPicPr>
            <a:picLocks noChangeAspect="1" noChangeArrowheads="1"/>
          </p:cNvPicPr>
          <p:nvPr/>
        </p:nvPicPr>
        <p:blipFill>
          <a:blip r:embed="rId4" cstate="print"/>
          <a:srcRect/>
          <a:stretch>
            <a:fillRect/>
          </a:stretch>
        </p:blipFill>
        <p:spPr bwMode="auto">
          <a:xfrm>
            <a:off x="0" y="6061075"/>
            <a:ext cx="542925" cy="796925"/>
          </a:xfrm>
          <a:prstGeom prst="rect">
            <a:avLst/>
          </a:prstGeom>
          <a:noFill/>
          <a:ln w="9525">
            <a:noFill/>
            <a:miter lim="800000"/>
            <a:headEnd/>
            <a:tailEnd/>
          </a:ln>
        </p:spPr>
      </p:pic>
      <p:sp>
        <p:nvSpPr>
          <p:cNvPr id="9" name="Rectangle 12"/>
          <p:cNvSpPr>
            <a:spLocks noChangeArrowheads="1"/>
          </p:cNvSpPr>
          <p:nvPr/>
        </p:nvSpPr>
        <p:spPr bwMode="auto">
          <a:xfrm>
            <a:off x="-485775" y="2957513"/>
            <a:ext cx="9144000" cy="0"/>
          </a:xfrm>
          <a:prstGeom prst="rect">
            <a:avLst/>
          </a:prstGeom>
          <a:noFill/>
          <a:ln w="12700">
            <a:noFill/>
            <a:miter lim="800000"/>
            <a:headEnd type="none" w="lg" len="med"/>
            <a:tailEnd type="none" w="lg" len="med"/>
          </a:ln>
          <a:effectLst/>
        </p:spPr>
        <p:txBody>
          <a:bodyPr>
            <a:spAutoFit/>
          </a:bodyPr>
          <a:lstStyle/>
          <a:p>
            <a:pPr>
              <a:defRPr/>
            </a:pPr>
            <a:endParaRPr lang="en-US"/>
          </a:p>
        </p:txBody>
      </p:sp>
      <p:sp>
        <p:nvSpPr>
          <p:cNvPr id="10" name="Text Box 13"/>
          <p:cNvSpPr txBox="1">
            <a:spLocks noChangeArrowheads="1"/>
          </p:cNvSpPr>
          <p:nvPr/>
        </p:nvSpPr>
        <p:spPr bwMode="auto">
          <a:xfrm>
            <a:off x="3568700" y="6156325"/>
            <a:ext cx="3124200" cy="701675"/>
          </a:xfrm>
          <a:prstGeom prst="rect">
            <a:avLst/>
          </a:prstGeom>
          <a:noFill/>
          <a:ln w="12700">
            <a:noFill/>
            <a:miter lim="800000"/>
            <a:headEnd type="none" w="lg" len="med"/>
            <a:tailEnd type="none" w="lg" len="med"/>
          </a:ln>
          <a:effectLst/>
        </p:spPr>
        <p:txBody>
          <a:bodyPr>
            <a:spAutoFit/>
          </a:bodyPr>
          <a:lstStyle/>
          <a:p>
            <a:pPr algn="ctr">
              <a:defRPr/>
            </a:pPr>
            <a:r>
              <a:rPr lang="en-US" sz="2000">
                <a:hlinkClick r:id="rId5"/>
              </a:rPr>
              <a:t>S</a:t>
            </a:r>
            <a:r>
              <a:rPr lang="en-US" sz="1400">
                <a:hlinkClick r:id="rId5"/>
              </a:rPr>
              <a:t>chool of </a:t>
            </a:r>
            <a:r>
              <a:rPr lang="en-US" sz="2000">
                <a:hlinkClick r:id="rId5"/>
              </a:rPr>
              <a:t>Civil </a:t>
            </a:r>
            <a:r>
              <a:rPr lang="en-US" sz="1400">
                <a:hlinkClick r:id="rId5"/>
              </a:rPr>
              <a:t>and</a:t>
            </a:r>
            <a:r>
              <a:rPr lang="en-US" sz="2000">
                <a:hlinkClick r:id="rId5"/>
              </a:rPr>
              <a:t> Environmental Engineering</a:t>
            </a:r>
            <a:endParaRPr lang="en-US" sz="2000"/>
          </a:p>
        </p:txBody>
      </p:sp>
      <p:pic>
        <p:nvPicPr>
          <p:cNvPr id="11" name="Picture 14" descr="culogo_web_60red">
            <a:hlinkClick r:id="rId6"/>
          </p:cNvPr>
          <p:cNvPicPr>
            <a:picLocks noChangeAspect="1" noChangeArrowheads="1"/>
          </p:cNvPicPr>
          <p:nvPr/>
        </p:nvPicPr>
        <p:blipFill>
          <a:blip r:embed="rId7" cstate="print"/>
          <a:srcRect/>
          <a:stretch>
            <a:fillRect/>
          </a:stretch>
        </p:blipFill>
        <p:spPr bwMode="auto">
          <a:xfrm>
            <a:off x="6638925" y="6134100"/>
            <a:ext cx="2505075" cy="723900"/>
          </a:xfrm>
          <a:prstGeom prst="rect">
            <a:avLst/>
          </a:prstGeom>
          <a:noFill/>
          <a:ln w="9525">
            <a:noFill/>
            <a:miter lim="800000"/>
            <a:headEnd/>
            <a:tailEnd/>
          </a:ln>
        </p:spPr>
      </p:pic>
      <p:sp>
        <p:nvSpPr>
          <p:cNvPr id="5124" name="Rectangle 4"/>
          <p:cNvSpPr>
            <a:spLocks noGrp="1" noChangeArrowheads="1"/>
          </p:cNvSpPr>
          <p:nvPr>
            <p:ph type="ctrTitle" sz="quarter"/>
          </p:nvPr>
        </p:nvSpPr>
        <p:spPr>
          <a:xfrm>
            <a:off x="762000" y="1905000"/>
            <a:ext cx="7772400" cy="1143000"/>
          </a:xfrm>
        </p:spPr>
        <p:txBody>
          <a:bodyPr/>
          <a:lstStyle>
            <a:lvl1pPr>
              <a:defRPr/>
            </a:lvl1pPr>
          </a:lstStyle>
          <a:p>
            <a:r>
              <a:rPr lang="en-US" smtClean="0"/>
              <a:t>Click to edit Master title style</a:t>
            </a:r>
            <a:endParaRPr lang="en-US"/>
          </a:p>
        </p:txBody>
      </p:sp>
      <p:sp>
        <p:nvSpPr>
          <p:cNvPr id="5125" name="Rectangle 5"/>
          <p:cNvSpPr>
            <a:spLocks noGrp="1" noChangeArrowheads="1"/>
          </p:cNvSpPr>
          <p:nvPr>
            <p:ph type="subTitle" sz="quarter" idx="1"/>
          </p:nvPr>
        </p:nvSpPr>
        <p:spPr>
          <a:xfrm>
            <a:off x="1839913" y="3886200"/>
            <a:ext cx="6400800" cy="17526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12" name="Rectangle 6"/>
          <p:cNvSpPr>
            <a:spLocks noGrp="1" noChangeArrowheads="1"/>
          </p:cNvSpPr>
          <p:nvPr>
            <p:ph type="dt" sz="quarter" idx="10"/>
          </p:nvPr>
        </p:nvSpPr>
        <p:spPr>
          <a:xfrm>
            <a:off x="1212850" y="6232525"/>
            <a:ext cx="1905000" cy="457200"/>
          </a:xfrm>
        </p:spPr>
        <p:txBody>
          <a:bodyPr/>
          <a:lstStyle>
            <a:lvl1pPr>
              <a:defRPr/>
            </a:lvl1pPr>
          </a:lstStyle>
          <a:p>
            <a:pPr>
              <a:defRPr/>
            </a:pPr>
            <a:endParaRPr lang="en-US"/>
          </a:p>
        </p:txBody>
      </p:sp>
      <p:sp>
        <p:nvSpPr>
          <p:cNvPr id="13" name="Rectangle 7"/>
          <p:cNvSpPr>
            <a:spLocks noGrp="1" noChangeArrowheads="1"/>
          </p:cNvSpPr>
          <p:nvPr>
            <p:ph type="ftr" sz="quarter" idx="11"/>
          </p:nvPr>
        </p:nvSpPr>
        <p:spPr>
          <a:xfrm>
            <a:off x="3651250" y="6232525"/>
            <a:ext cx="2895600" cy="457200"/>
          </a:xfrm>
        </p:spPr>
        <p:txBody>
          <a:bodyPr/>
          <a:lstStyle>
            <a:lvl1pPr>
              <a:defRPr/>
            </a:lvl1pPr>
          </a:lstStyle>
          <a:p>
            <a:pPr>
              <a:defRPr/>
            </a:pPr>
            <a:endParaRPr lang="en-US"/>
          </a:p>
        </p:txBody>
      </p:sp>
      <p:sp>
        <p:nvSpPr>
          <p:cNvPr id="14" name="Rectangle 8"/>
          <p:cNvSpPr>
            <a:spLocks noGrp="1" noChangeArrowheads="1"/>
          </p:cNvSpPr>
          <p:nvPr>
            <p:ph type="sldNum" sz="quarter" idx="12"/>
          </p:nvPr>
        </p:nvSpPr>
        <p:spPr>
          <a:xfrm>
            <a:off x="7080250" y="6232525"/>
            <a:ext cx="1905000" cy="457200"/>
          </a:xfrm>
        </p:spPr>
        <p:txBody>
          <a:bodyPr/>
          <a:lstStyle>
            <a:lvl1pPr>
              <a:defRPr smtClean="0"/>
            </a:lvl1pPr>
          </a:lstStyle>
          <a:p>
            <a:pPr>
              <a:defRPr/>
            </a:pPr>
            <a:fld id="{A330F3D4-AA2D-4FB1-9C0F-445D58DAC3F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8D090C80-CE5B-487D-ACFA-64C91FB36E4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45D226F9-EF03-4C2D-98DC-BBE51161768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304800"/>
            <a:ext cx="7772400" cy="579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158DDC4D-D059-4ED7-B7EB-12C5B590006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3C6E87F0-B74C-4C36-AF62-F0726556D6C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3D92DC02-991E-47CE-966A-4D10A26F567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FDE2AA24-D52B-4299-A095-CCE72112781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
        <p:nvSpPr>
          <p:cNvPr id="9" name="Rectangle 8"/>
          <p:cNvSpPr>
            <a:spLocks noGrp="1" noChangeArrowheads="1"/>
          </p:cNvSpPr>
          <p:nvPr>
            <p:ph type="sldNum" sz="quarter" idx="12"/>
          </p:nvPr>
        </p:nvSpPr>
        <p:spPr>
          <a:ln/>
        </p:spPr>
        <p:txBody>
          <a:bodyPr/>
          <a:lstStyle>
            <a:lvl1pPr>
              <a:defRPr/>
            </a:lvl1pPr>
          </a:lstStyle>
          <a:p>
            <a:pPr>
              <a:defRPr/>
            </a:pPr>
            <a:fld id="{388F251C-CBD5-4319-9FFE-E83A88F929A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B537DA0E-4971-486A-8D61-D3AF5DE978A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
        <p:nvSpPr>
          <p:cNvPr id="4" name="Rectangle 8"/>
          <p:cNvSpPr>
            <a:spLocks noGrp="1" noChangeArrowheads="1"/>
          </p:cNvSpPr>
          <p:nvPr>
            <p:ph type="sldNum" sz="quarter" idx="12"/>
          </p:nvPr>
        </p:nvSpPr>
        <p:spPr>
          <a:ln/>
        </p:spPr>
        <p:txBody>
          <a:bodyPr/>
          <a:lstStyle>
            <a:lvl1pPr>
              <a:defRPr/>
            </a:lvl1pPr>
          </a:lstStyle>
          <a:p>
            <a:pPr>
              <a:defRPr/>
            </a:pPr>
            <a:fld id="{E86F9F1C-2548-4BA4-A0A5-45EDFF63431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973CCB50-4FB2-46ED-8546-3541E6B28C6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A36988F0-4C84-4725-880F-DC4B7A8B008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ltGray">
          <a:xfrm>
            <a:off x="0" y="1524000"/>
            <a:ext cx="9131300" cy="114300"/>
          </a:xfrm>
          <a:prstGeom prst="rect">
            <a:avLst/>
          </a:prstGeom>
          <a:gradFill rotWithShape="0">
            <a:gsLst>
              <a:gs pos="0">
                <a:schemeClr val="bg2"/>
              </a:gs>
              <a:gs pos="50000">
                <a:schemeClr val="tx2"/>
              </a:gs>
              <a:gs pos="100000">
                <a:schemeClr val="bg2"/>
              </a:gs>
            </a:gsLst>
            <a:lin ang="0" scaled="1"/>
          </a:gradFill>
          <a:ln w="9525">
            <a:noFill/>
            <a:miter lim="800000"/>
            <a:headEnd/>
            <a:tailEnd/>
          </a:ln>
          <a:effectLst/>
        </p:spPr>
        <p:txBody>
          <a:bodyPr wrap="none" anchor="ctr"/>
          <a:lstStyle/>
          <a:p>
            <a:pPr>
              <a:defRPr/>
            </a:pPr>
            <a:endParaRPr lang="en-US"/>
          </a:p>
        </p:txBody>
      </p:sp>
      <p:sp>
        <p:nvSpPr>
          <p:cNvPr id="4099" name="Rectangle 3"/>
          <p:cNvSpPr>
            <a:spLocks noChangeArrowheads="1"/>
          </p:cNvSpPr>
          <p:nvPr/>
        </p:nvSpPr>
        <p:spPr bwMode="ltGray">
          <a:xfrm>
            <a:off x="0" y="1733550"/>
            <a:ext cx="9131300" cy="38100"/>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wrap="none" anchor="ctr"/>
          <a:lstStyle/>
          <a:p>
            <a:pPr>
              <a:defRPr/>
            </a:pPr>
            <a:endParaRPr lang="en-US"/>
          </a:p>
        </p:txBody>
      </p:sp>
      <p:sp>
        <p:nvSpPr>
          <p:cNvPr id="4100" name="Rectangle 4"/>
          <p:cNvSpPr>
            <a:spLocks noGrp="1" noChangeArrowheads="1"/>
          </p:cNvSpPr>
          <p:nvPr>
            <p:ph type="title"/>
          </p:nvPr>
        </p:nvSpPr>
        <p:spPr bwMode="auto">
          <a:xfrm>
            <a:off x="685800" y="304800"/>
            <a:ext cx="7772400" cy="1143000"/>
          </a:xfrm>
          <a:prstGeom prst="rect">
            <a:avLst/>
          </a:prstGeom>
          <a:noFill/>
          <a:ln w="9525">
            <a:noFill/>
            <a:miter lim="800000"/>
            <a:headEnd/>
            <a:tailEnd/>
          </a:ln>
          <a:effectLst>
            <a:outerShdw dist="13470" dir="2700000" algn="ctr" rotWithShape="0">
              <a:schemeClr val="bg2"/>
            </a:outerShdw>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053" name="Rectangle 5"/>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spcBef>
                <a:spcPct val="0"/>
              </a:spcBef>
              <a:defRPr sz="1400">
                <a:effectLst>
                  <a:outerShdw blurRad="38100" dist="38100" dir="2700000" algn="tl">
                    <a:srgbClr val="C0C0C0"/>
                  </a:outerShdw>
                </a:effectLst>
                <a:latin typeface="Arial" charset="0"/>
              </a:defRPr>
            </a:lvl1pPr>
          </a:lstStyle>
          <a:p>
            <a:pPr>
              <a:defRPr/>
            </a:pPr>
            <a:endParaRPr lang="en-US"/>
          </a:p>
        </p:txBody>
      </p:sp>
      <p:sp>
        <p:nvSpPr>
          <p:cNvPr id="4103"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spcBef>
                <a:spcPct val="0"/>
              </a:spcBef>
              <a:defRPr sz="1400">
                <a:effectLst>
                  <a:outerShdw blurRad="38100" dist="38100" dir="2700000" algn="tl">
                    <a:srgbClr val="C0C0C0"/>
                  </a:outerShdw>
                </a:effectLst>
                <a:latin typeface="Arial" charset="0"/>
              </a:defRPr>
            </a:lvl1pPr>
          </a:lstStyle>
          <a:p>
            <a:pPr>
              <a:defRPr/>
            </a:pPr>
            <a:endParaRPr lang="en-US"/>
          </a:p>
        </p:txBody>
      </p:sp>
      <p:sp>
        <p:nvSpPr>
          <p:cNvPr id="4104"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spcBef>
                <a:spcPct val="0"/>
              </a:spcBef>
              <a:defRPr sz="1400" smtClean="0">
                <a:effectLst>
                  <a:outerShdw blurRad="38100" dist="38100" dir="2700000" algn="tl">
                    <a:srgbClr val="C0C0C0"/>
                  </a:outerShdw>
                </a:effectLst>
                <a:latin typeface="Arial" charset="0"/>
              </a:defRPr>
            </a:lvl1pPr>
          </a:lstStyle>
          <a:p>
            <a:pPr>
              <a:defRPr/>
            </a:pPr>
            <a:fld id="{D238F6C0-13A3-4F6C-A010-28595356A4A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6"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1"/>
        </a:buClr>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Clr>
          <a:schemeClr val="accent1"/>
        </a:buClr>
        <a:buFont typeface="Wingdings" pitchFamily="2" charset="2"/>
        <a:buChar char="Ø"/>
        <a:defRPr sz="2800">
          <a:solidFill>
            <a:schemeClr val="tx1"/>
          </a:solidFill>
          <a:latin typeface="+mn-lt"/>
        </a:defRPr>
      </a:lvl2pPr>
      <a:lvl3pPr marL="1143000" indent="-228600" algn="l" rtl="0" fontAlgn="base">
        <a:spcBef>
          <a:spcPct val="20000"/>
        </a:spcBef>
        <a:spcAft>
          <a:spcPct val="0"/>
        </a:spcAft>
        <a:buClr>
          <a:schemeClr val="accent1"/>
        </a:buClr>
        <a:buFont typeface="Wingdings" pitchFamily="2" charset="2"/>
        <a:buChar char="Ø"/>
        <a:defRPr sz="24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Ø"/>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Microsoft_Office_Excel_Chart1.xls"/><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confluence.cornell.edu/display/AGUACLARA/journals11"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confluence.cornell.edu/display/AGUACLARA/Packing+tips"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confluence.cornell.edu/display/AGUACLARA/Team+Trips"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12700">
            <a:noFill/>
            <a:miter lim="800000"/>
            <a:headEnd type="none" w="lg" len="med"/>
            <a:tailEnd type="none" w="lg" len="med"/>
          </a:ln>
        </p:spPr>
      </p:pic>
      <p:sp>
        <p:nvSpPr>
          <p:cNvPr id="2050" name="Rectangle 2"/>
          <p:cNvSpPr>
            <a:spLocks noGrp="1" noChangeArrowheads="1"/>
          </p:cNvSpPr>
          <p:nvPr>
            <p:ph type="ctrTitle" sz="quarter"/>
          </p:nvPr>
        </p:nvSpPr>
        <p:spPr/>
        <p:txBody>
          <a:bodyPr/>
          <a:lstStyle/>
          <a:p>
            <a:pPr>
              <a:defRPr/>
            </a:pPr>
            <a:r>
              <a:rPr lang="en-US" dirty="0" smtClean="0"/>
              <a:t>AguaClara </a:t>
            </a:r>
            <a:r>
              <a:rPr lang="en-US" dirty="0" err="1" smtClean="0"/>
              <a:t>PreTrip</a:t>
            </a:r>
            <a:r>
              <a:rPr lang="en-US" dirty="0" smtClean="0"/>
              <a:t> </a:t>
            </a:r>
            <a:r>
              <a:rPr lang="en-US" dirty="0"/>
              <a:t>Meeting</a:t>
            </a:r>
          </a:p>
        </p:txBody>
      </p:sp>
      <p:sp>
        <p:nvSpPr>
          <p:cNvPr id="4100" name="Rectangle 3"/>
          <p:cNvSpPr>
            <a:spLocks noGrp="1" noChangeArrowheads="1"/>
          </p:cNvSpPr>
          <p:nvPr>
            <p:ph type="subTitle" sz="quarter" idx="1"/>
          </p:nvPr>
        </p:nvSpPr>
        <p:spPr/>
        <p:txBody>
          <a:bodyPr/>
          <a:lstStyle/>
          <a:p>
            <a:r>
              <a:rPr lang="en-US" dirty="0" smtClean="0">
                <a:solidFill>
                  <a:schemeClr val="bg2"/>
                </a:solidFill>
              </a:rPr>
              <a:t>Fall </a:t>
            </a:r>
            <a:r>
              <a:rPr lang="en-US" dirty="0" smtClean="0">
                <a:solidFill>
                  <a:schemeClr val="bg2"/>
                </a:solidFill>
              </a:rPr>
              <a:t>2010</a:t>
            </a:r>
            <a:endParaRPr lang="en-US" dirty="0" smtClean="0">
              <a:solidFill>
                <a:schemeClr val="bg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defRPr/>
            </a:pPr>
            <a:r>
              <a:rPr lang="en-US"/>
              <a:t>Personal Safety</a:t>
            </a:r>
          </a:p>
        </p:txBody>
      </p:sp>
      <p:sp>
        <p:nvSpPr>
          <p:cNvPr id="12291" name="Rectangle 3"/>
          <p:cNvSpPr>
            <a:spLocks noGrp="1" noChangeArrowheads="1"/>
          </p:cNvSpPr>
          <p:nvPr>
            <p:ph idx="1"/>
          </p:nvPr>
        </p:nvSpPr>
        <p:spPr/>
        <p:txBody>
          <a:bodyPr/>
          <a:lstStyle/>
          <a:p>
            <a:r>
              <a:rPr lang="en-US" smtClean="0"/>
              <a:t>Gangs</a:t>
            </a:r>
          </a:p>
          <a:p>
            <a:r>
              <a:rPr lang="en-US" smtClean="0"/>
              <a:t>Petty theft</a:t>
            </a:r>
          </a:p>
          <a:p>
            <a:r>
              <a:rPr lang="en-US" smtClean="0"/>
              <a:t>Unwanted attention</a:t>
            </a:r>
          </a:p>
          <a:p>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defRPr/>
            </a:pPr>
            <a:r>
              <a:rPr lang="en-US"/>
              <a:t>Gangs – US exported Violence</a:t>
            </a:r>
          </a:p>
        </p:txBody>
      </p:sp>
      <p:sp>
        <p:nvSpPr>
          <p:cNvPr id="13315" name="Rectangle 3"/>
          <p:cNvSpPr>
            <a:spLocks noGrp="1" noChangeArrowheads="1"/>
          </p:cNvSpPr>
          <p:nvPr>
            <p:ph idx="1"/>
          </p:nvPr>
        </p:nvSpPr>
        <p:spPr/>
        <p:txBody>
          <a:bodyPr/>
          <a:lstStyle/>
          <a:p>
            <a:pPr>
              <a:lnSpc>
                <a:spcPct val="90000"/>
              </a:lnSpc>
              <a:spcBef>
                <a:spcPct val="0"/>
              </a:spcBef>
            </a:pPr>
            <a:r>
              <a:rPr lang="en-US" sz="2400" smtClean="0"/>
              <a:t>The current level of youth violence in Honduras is among the worst in Central America. </a:t>
            </a:r>
          </a:p>
          <a:p>
            <a:pPr>
              <a:lnSpc>
                <a:spcPct val="90000"/>
              </a:lnSpc>
              <a:spcBef>
                <a:spcPct val="0"/>
              </a:spcBef>
            </a:pPr>
            <a:r>
              <a:rPr lang="en-US" sz="2400" smtClean="0"/>
              <a:t>The gang phenomenon is considered by many as one of the biggest problems affecting Honduras. According to police statistics, at the end of 2003, there were 36,000 gang members in Honduras.</a:t>
            </a:r>
          </a:p>
          <a:p>
            <a:pPr>
              <a:lnSpc>
                <a:spcPct val="90000"/>
              </a:lnSpc>
              <a:spcBef>
                <a:spcPct val="0"/>
              </a:spcBef>
            </a:pPr>
            <a:r>
              <a:rPr lang="en-US" sz="2400" smtClean="0"/>
              <a:t>4 Gangs established themselves in Tegucigalpa in the 1980s. MS-13 became prominent in Honduras in 1989; 18th Street became prominent in 1993. </a:t>
            </a:r>
          </a:p>
          <a:p>
            <a:pPr>
              <a:lnSpc>
                <a:spcPct val="90000"/>
              </a:lnSpc>
              <a:spcBef>
                <a:spcPct val="0"/>
              </a:spcBef>
            </a:pPr>
            <a:r>
              <a:rPr lang="en-US" sz="2400" smtClean="0"/>
              <a:t>These two gangs are now well entrenched, particularly in Tegucigalpa and San Pedro Sula, where they are responsible for many crimes.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defRPr/>
            </a:pPr>
            <a:r>
              <a:rPr lang="en-US"/>
              <a:t>Gangs</a:t>
            </a:r>
          </a:p>
        </p:txBody>
      </p:sp>
      <p:sp>
        <p:nvSpPr>
          <p:cNvPr id="14339" name="Rectangle 3"/>
          <p:cNvSpPr>
            <a:spLocks noGrp="1" noChangeArrowheads="1"/>
          </p:cNvSpPr>
          <p:nvPr>
            <p:ph idx="1"/>
          </p:nvPr>
        </p:nvSpPr>
        <p:spPr/>
        <p:txBody>
          <a:bodyPr/>
          <a:lstStyle/>
          <a:p>
            <a:pPr>
              <a:lnSpc>
                <a:spcPct val="80000"/>
              </a:lnSpc>
            </a:pPr>
            <a:r>
              <a:rPr lang="en-US" sz="2400" smtClean="0"/>
              <a:t>In 1992, the United States Immigration and Naturalization Service (INS) began to deport these youths in earnest. As one INS official explained, “If a gang member is out on the street and the police can’t make a charge, we will go out and deport them for being here illegally if they fit that criteria.” </a:t>
            </a:r>
          </a:p>
          <a:p>
            <a:pPr>
              <a:lnSpc>
                <a:spcPct val="80000"/>
              </a:lnSpc>
            </a:pPr>
            <a:r>
              <a:rPr lang="en-US" sz="2400" smtClean="0"/>
              <a:t>Many people who work with gangs cite 1995 as a year of massive deportations of gang members to Honduras. Deportees who returned to Honduras were instrumental in the proliferation of the two dominant gangs there. </a:t>
            </a:r>
          </a:p>
          <a:p>
            <a:pPr>
              <a:lnSpc>
                <a:spcPct val="80000"/>
              </a:lnSpc>
            </a:pPr>
            <a:r>
              <a:rPr lang="en-US" sz="2400" smtClean="0"/>
              <a:t>At the outset of 1995, there was a significant assimilation of small-scale street gangs into the MS-13 and 18th Street gangs in Honduras.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defRPr/>
            </a:pPr>
            <a:r>
              <a:rPr lang="en-US"/>
              <a:t>How many gang members?</a:t>
            </a:r>
          </a:p>
        </p:txBody>
      </p:sp>
      <p:sp>
        <p:nvSpPr>
          <p:cNvPr id="15363" name="Rectangle 3"/>
          <p:cNvSpPr>
            <a:spLocks noGrp="1" noChangeArrowheads="1"/>
          </p:cNvSpPr>
          <p:nvPr>
            <p:ph idx="1"/>
          </p:nvPr>
        </p:nvSpPr>
        <p:spPr/>
        <p:txBody>
          <a:bodyPr/>
          <a:lstStyle/>
          <a:p>
            <a:pPr>
              <a:spcBef>
                <a:spcPct val="0"/>
              </a:spcBef>
            </a:pPr>
            <a:r>
              <a:rPr lang="en-US" smtClean="0"/>
              <a:t>Based on interviews, a USAID field team estimated that the number of gang members in 2006 in Honduras to be between 5,000 to 70,000. </a:t>
            </a:r>
          </a:p>
          <a:p>
            <a:r>
              <a:rPr lang="en-US" smtClean="0"/>
              <a:t>Honduras population is 7,300,000 </a:t>
            </a:r>
          </a:p>
          <a:p>
            <a:r>
              <a:rPr lang="en-US" smtClean="0"/>
              <a:t>So somewhere between 1/1000 and 1/100 Hondurans are gang members</a:t>
            </a:r>
          </a:p>
        </p:txBody>
      </p:sp>
      <p:pic>
        <p:nvPicPr>
          <p:cNvPr id="15364" name="Picture 5" descr="Las pandillas juveniles o maras son un problema presente en Guatemala, El Salvador y Honduras. Costa Rica se prepara para enfrentarlo."/>
          <p:cNvPicPr>
            <a:picLocks noChangeAspect="1" noChangeArrowheads="1"/>
          </p:cNvPicPr>
          <p:nvPr/>
        </p:nvPicPr>
        <p:blipFill>
          <a:blip r:embed="rId3" cstate="print"/>
          <a:srcRect/>
          <a:stretch>
            <a:fillRect/>
          </a:stretch>
        </p:blipFill>
        <p:spPr bwMode="auto">
          <a:xfrm>
            <a:off x="6572250" y="5133975"/>
            <a:ext cx="2571750" cy="1724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defRPr/>
            </a:pPr>
            <a:r>
              <a:rPr lang="en-US"/>
              <a:t>How many guns?</a:t>
            </a:r>
          </a:p>
        </p:txBody>
      </p:sp>
      <p:sp>
        <p:nvSpPr>
          <p:cNvPr id="16387" name="Rectangle 3"/>
          <p:cNvSpPr>
            <a:spLocks noGrp="1" noChangeArrowheads="1"/>
          </p:cNvSpPr>
          <p:nvPr>
            <p:ph idx="1"/>
          </p:nvPr>
        </p:nvSpPr>
        <p:spPr/>
        <p:txBody>
          <a:bodyPr/>
          <a:lstStyle/>
          <a:p>
            <a:pPr>
              <a:lnSpc>
                <a:spcPct val="90000"/>
              </a:lnSpc>
              <a:spcBef>
                <a:spcPct val="0"/>
              </a:spcBef>
            </a:pPr>
            <a:r>
              <a:rPr lang="en-US" smtClean="0"/>
              <a:t>The proliferation of weapons, many left over from the conflicts of the 1980s in Central America, has contributed to the gang violence. </a:t>
            </a:r>
          </a:p>
          <a:p>
            <a:pPr>
              <a:lnSpc>
                <a:spcPct val="90000"/>
              </a:lnSpc>
              <a:spcBef>
                <a:spcPct val="0"/>
              </a:spcBef>
            </a:pPr>
            <a:r>
              <a:rPr lang="en-US" smtClean="0"/>
              <a:t>During the 1990s, it became possible to buy an AK-47 for very little money. </a:t>
            </a:r>
          </a:p>
          <a:p>
            <a:pPr>
              <a:lnSpc>
                <a:spcPct val="90000"/>
              </a:lnSpc>
              <a:spcBef>
                <a:spcPct val="0"/>
              </a:spcBef>
            </a:pPr>
            <a:r>
              <a:rPr lang="en-US" smtClean="0"/>
              <a:t>The Honduran Attorney General’s Office declared in the mid 1990s, </a:t>
            </a:r>
            <a:r>
              <a:rPr lang="en-US" b="1" u="sng" smtClean="0"/>
              <a:t>that there were 67,000 AK-47s in circulation</a:t>
            </a:r>
          </a:p>
        </p:txBody>
      </p:sp>
      <p:sp>
        <p:nvSpPr>
          <p:cNvPr id="41988" name="Text Box 4"/>
          <p:cNvSpPr txBox="1">
            <a:spLocks noChangeArrowheads="1"/>
          </p:cNvSpPr>
          <p:nvPr/>
        </p:nvSpPr>
        <p:spPr bwMode="auto">
          <a:xfrm>
            <a:off x="2117725" y="6162675"/>
            <a:ext cx="5524500" cy="519113"/>
          </a:xfrm>
          <a:prstGeom prst="rect">
            <a:avLst/>
          </a:prstGeom>
          <a:noFill/>
          <a:ln w="12700">
            <a:noFill/>
            <a:miter lim="800000"/>
            <a:headEnd type="none" w="lg" len="med"/>
            <a:tailEnd type="none" w="lg" len="med"/>
          </a:ln>
        </p:spPr>
        <p:txBody>
          <a:bodyPr wrap="none">
            <a:spAutoFit/>
          </a:bodyPr>
          <a:lstStyle/>
          <a:p>
            <a:r>
              <a:rPr lang="en-US"/>
              <a:t>1 person in 100 could have an AK-47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10" name="Picture 6"/>
          <p:cNvPicPr>
            <a:picLocks noChangeAspect="1" noChangeArrowheads="1"/>
          </p:cNvPicPr>
          <p:nvPr/>
        </p:nvPicPr>
        <p:blipFill>
          <a:blip r:embed="rId4" cstate="print">
            <a:lum bright="30000"/>
          </a:blip>
          <a:srcRect/>
          <a:stretch>
            <a:fillRect/>
          </a:stretch>
        </p:blipFill>
        <p:spPr bwMode="auto">
          <a:xfrm>
            <a:off x="0" y="0"/>
            <a:ext cx="9144000" cy="6858000"/>
          </a:xfrm>
          <a:prstGeom prst="rect">
            <a:avLst/>
          </a:prstGeom>
          <a:noFill/>
          <a:ln w="12700">
            <a:noFill/>
            <a:miter lim="800000"/>
            <a:headEnd type="none" w="lg" len="med"/>
            <a:tailEnd type="none" w="lg" len="med"/>
          </a:ln>
        </p:spPr>
      </p:pic>
      <p:sp>
        <p:nvSpPr>
          <p:cNvPr id="47106" name="Rectangle 2"/>
          <p:cNvSpPr>
            <a:spLocks noGrp="1" noChangeArrowheads="1"/>
          </p:cNvSpPr>
          <p:nvPr>
            <p:ph type="title"/>
          </p:nvPr>
        </p:nvSpPr>
        <p:spPr/>
        <p:txBody>
          <a:bodyPr/>
          <a:lstStyle/>
          <a:p>
            <a:pPr>
              <a:defRPr/>
            </a:pPr>
            <a:r>
              <a:rPr lang="en-US"/>
              <a:t>How many Homicides?</a:t>
            </a:r>
          </a:p>
        </p:txBody>
      </p:sp>
      <p:graphicFrame>
        <p:nvGraphicFramePr>
          <p:cNvPr id="1026" name="Object 5"/>
          <p:cNvGraphicFramePr>
            <a:graphicFrameLocks noChangeAspect="1"/>
          </p:cNvGraphicFramePr>
          <p:nvPr/>
        </p:nvGraphicFramePr>
        <p:xfrm>
          <a:off x="762000" y="1828800"/>
          <a:ext cx="6659563" cy="5029200"/>
        </p:xfrm>
        <a:graphic>
          <a:graphicData uri="http://schemas.openxmlformats.org/presentationml/2006/ole">
            <p:oleObj spid="_x0000_s1026" name="Chart" r:id="rId5" imgW="4400635" imgH="3457483"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a:defRPr/>
            </a:pPr>
            <a:r>
              <a:rPr lang="en-US"/>
              <a:t>Risk Factors</a:t>
            </a:r>
          </a:p>
        </p:txBody>
      </p:sp>
      <p:sp>
        <p:nvSpPr>
          <p:cNvPr id="17411" name="Rectangle 3"/>
          <p:cNvSpPr>
            <a:spLocks noGrp="1" noChangeArrowheads="1"/>
          </p:cNvSpPr>
          <p:nvPr>
            <p:ph idx="1"/>
          </p:nvPr>
        </p:nvSpPr>
        <p:spPr/>
        <p:txBody>
          <a:bodyPr/>
          <a:lstStyle/>
          <a:p>
            <a:r>
              <a:rPr lang="en-US" smtClean="0"/>
              <a:t>60% of homicides in Honduras occurred on weekends between 9 pm and midnight with 91.7 % of victims being men. </a:t>
            </a:r>
          </a:p>
        </p:txBody>
      </p:sp>
      <p:sp>
        <p:nvSpPr>
          <p:cNvPr id="81924" name="Text Box 4"/>
          <p:cNvSpPr txBox="1">
            <a:spLocks noChangeArrowheads="1"/>
          </p:cNvSpPr>
          <p:nvPr/>
        </p:nvSpPr>
        <p:spPr bwMode="auto">
          <a:xfrm>
            <a:off x="304800" y="4191000"/>
            <a:ext cx="8675688" cy="946150"/>
          </a:xfrm>
          <a:prstGeom prst="rect">
            <a:avLst/>
          </a:prstGeom>
          <a:noFill/>
          <a:ln w="12700">
            <a:noFill/>
            <a:miter lim="800000"/>
            <a:headEnd type="none" w="lg" len="med"/>
            <a:tailEnd type="none" w="lg" len="med"/>
          </a:ln>
        </p:spPr>
        <p:txBody>
          <a:bodyPr wrap="none">
            <a:spAutoFit/>
          </a:bodyPr>
          <a:lstStyle/>
          <a:p>
            <a:r>
              <a:rPr lang="en-US"/>
              <a:t>Alcohol, guns, nighttime, and men make a bad combination</a:t>
            </a:r>
          </a:p>
          <a:p>
            <a:r>
              <a:rPr lang="en-US"/>
              <a:t>Avoid mixtures!!!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pPr>
              <a:defRPr/>
            </a:pPr>
            <a:r>
              <a:rPr lang="en-US"/>
              <a:t>HIV AIDS</a:t>
            </a:r>
          </a:p>
        </p:txBody>
      </p:sp>
      <p:sp>
        <p:nvSpPr>
          <p:cNvPr id="18435" name="Rectangle 3"/>
          <p:cNvSpPr>
            <a:spLocks noGrp="1" noChangeArrowheads="1"/>
          </p:cNvSpPr>
          <p:nvPr>
            <p:ph idx="1"/>
          </p:nvPr>
        </p:nvSpPr>
        <p:spPr/>
        <p:txBody>
          <a:bodyPr/>
          <a:lstStyle/>
          <a:p>
            <a:r>
              <a:rPr lang="en-US" smtClean="0"/>
              <a:t>Honduras has highest rate of HIV AIDS in Central America</a:t>
            </a:r>
          </a:p>
          <a:p>
            <a:r>
              <a:rPr lang="en-US" smtClean="0"/>
              <a:t>28,000 people living with HIV/AIDS (0.7% of the population).</a:t>
            </a:r>
          </a:p>
          <a:p>
            <a:r>
              <a:rPr lang="en-US" smtClean="0"/>
              <a:t>1800 deaths in 2007</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a:defRPr/>
            </a:pPr>
            <a:r>
              <a:rPr lang="en-US" sz="4000"/>
              <a:t>Recommendations for Personal Safety</a:t>
            </a:r>
          </a:p>
        </p:txBody>
      </p:sp>
      <p:sp>
        <p:nvSpPr>
          <p:cNvPr id="19459" name="Rectangle 3"/>
          <p:cNvSpPr>
            <a:spLocks noGrp="1" noChangeArrowheads="1"/>
          </p:cNvSpPr>
          <p:nvPr>
            <p:ph idx="1"/>
          </p:nvPr>
        </p:nvSpPr>
        <p:spPr/>
        <p:txBody>
          <a:bodyPr/>
          <a:lstStyle/>
          <a:p>
            <a:r>
              <a:rPr lang="en-US" smtClean="0"/>
              <a:t>Travel in small groups rather than alone</a:t>
            </a:r>
          </a:p>
          <a:p>
            <a:r>
              <a:rPr lang="en-US" smtClean="0"/>
              <a:t>Don’t display wealth</a:t>
            </a:r>
          </a:p>
          <a:p>
            <a:r>
              <a:rPr lang="en-US" smtClean="0"/>
              <a:t>Learn what places to avoid from our hosts</a:t>
            </a:r>
          </a:p>
          <a:p>
            <a:r>
              <a:rPr lang="en-US" smtClean="0"/>
              <a:t>Make sure that the “team head counters” always know where you are</a:t>
            </a:r>
          </a:p>
          <a:p>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pPr>
              <a:defRPr/>
            </a:pPr>
            <a:r>
              <a:rPr lang="en-US" sz="4000"/>
              <a:t>Unwanted Attention: Advice column from Roslyn Odum</a:t>
            </a:r>
          </a:p>
        </p:txBody>
      </p:sp>
      <p:sp>
        <p:nvSpPr>
          <p:cNvPr id="20483" name="Text Box 4"/>
          <p:cNvSpPr txBox="1">
            <a:spLocks noChangeArrowheads="1"/>
          </p:cNvSpPr>
          <p:nvPr/>
        </p:nvSpPr>
        <p:spPr bwMode="auto">
          <a:xfrm>
            <a:off x="228600" y="2063750"/>
            <a:ext cx="8550275" cy="4108450"/>
          </a:xfrm>
          <a:prstGeom prst="rect">
            <a:avLst/>
          </a:prstGeom>
          <a:noFill/>
          <a:ln w="12700">
            <a:noFill/>
            <a:miter lim="800000"/>
            <a:headEnd type="none" w="lg" len="med"/>
            <a:tailEnd type="none" w="lg" len="med"/>
          </a:ln>
        </p:spPr>
        <p:txBody>
          <a:bodyPr>
            <a:spAutoFit/>
          </a:bodyPr>
          <a:lstStyle/>
          <a:p>
            <a:r>
              <a:rPr lang="en-US" sz="2400"/>
              <a:t>CLOTHING: Most of the time, but especially in the cities, I would wear extremely modest and sort of unattractive clothing. As a woman, you will get attention regardless, and as a gringo, you really don't want to look like you've got money. Buy a cheap watch if you wear one, don't do the jewelry thing, and don't wear short shorts or tight pants (ha! I always found it funny that the Honduran women would wear such revealing clothing while I was working on the polar opposite)... common sense things to draw as little attention as possible. Be smart about where you keep your money, don't flash around American dollars, don't carry loose purses, travel with a compañero...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defRPr/>
            </a:pPr>
            <a:r>
              <a:rPr lang="en-US"/>
              <a:t>Agenda</a:t>
            </a:r>
          </a:p>
        </p:txBody>
      </p:sp>
      <p:sp>
        <p:nvSpPr>
          <p:cNvPr id="5123" name="Rectangle 3"/>
          <p:cNvSpPr>
            <a:spLocks noGrp="1" noChangeArrowheads="1"/>
          </p:cNvSpPr>
          <p:nvPr>
            <p:ph idx="1"/>
          </p:nvPr>
        </p:nvSpPr>
        <p:spPr/>
        <p:txBody>
          <a:bodyPr/>
          <a:lstStyle/>
          <a:p>
            <a:pPr>
              <a:lnSpc>
                <a:spcPct val="80000"/>
              </a:lnSpc>
            </a:pPr>
            <a:r>
              <a:rPr lang="en-US" sz="2800" dirty="0" smtClean="0"/>
              <a:t>Introductions</a:t>
            </a:r>
            <a:endParaRPr lang="en-US" sz="2800" dirty="0" smtClean="0"/>
          </a:p>
          <a:p>
            <a:pPr>
              <a:lnSpc>
                <a:spcPct val="80000"/>
              </a:lnSpc>
            </a:pPr>
            <a:r>
              <a:rPr lang="en-US" sz="2800" dirty="0" smtClean="0"/>
              <a:t>Health </a:t>
            </a:r>
          </a:p>
          <a:p>
            <a:pPr>
              <a:lnSpc>
                <a:spcPct val="80000"/>
              </a:lnSpc>
            </a:pPr>
            <a:r>
              <a:rPr lang="en-US" sz="2800" dirty="0" smtClean="0"/>
              <a:t>and Safety</a:t>
            </a:r>
          </a:p>
          <a:p>
            <a:pPr>
              <a:lnSpc>
                <a:spcPct val="80000"/>
              </a:lnSpc>
            </a:pPr>
            <a:r>
              <a:rPr lang="en-US" sz="2800" dirty="0" smtClean="0"/>
              <a:t>Personal budgets</a:t>
            </a:r>
          </a:p>
          <a:p>
            <a:pPr>
              <a:lnSpc>
                <a:spcPct val="80000"/>
              </a:lnSpc>
            </a:pPr>
            <a:r>
              <a:rPr lang="en-US" sz="2800" dirty="0" smtClean="0"/>
              <a:t>Reflections on traveling in a group</a:t>
            </a:r>
          </a:p>
          <a:p>
            <a:pPr>
              <a:lnSpc>
                <a:spcPct val="80000"/>
              </a:lnSpc>
            </a:pPr>
            <a:r>
              <a:rPr lang="en-US" sz="2800" dirty="0" smtClean="0"/>
              <a:t>Tasks</a:t>
            </a:r>
          </a:p>
          <a:p>
            <a:pPr>
              <a:lnSpc>
                <a:spcPct val="80000"/>
              </a:lnSpc>
            </a:pPr>
            <a:r>
              <a:rPr lang="en-US" sz="2800" dirty="0" smtClean="0"/>
              <a:t>Packing </a:t>
            </a:r>
            <a:r>
              <a:rPr lang="en-US" sz="2800" dirty="0" smtClean="0"/>
              <a:t>List</a:t>
            </a:r>
          </a:p>
          <a:p>
            <a:pPr>
              <a:lnSpc>
                <a:spcPct val="80000"/>
              </a:lnSpc>
            </a:pPr>
            <a:r>
              <a:rPr lang="en-US" sz="2800" dirty="0" smtClean="0"/>
              <a:t>Itinerary</a:t>
            </a:r>
            <a:endParaRPr lang="en-US" sz="2800" dirty="0" smtClean="0"/>
          </a:p>
          <a:p>
            <a:pPr>
              <a:lnSpc>
                <a:spcPct val="80000"/>
              </a:lnSpc>
            </a:pPr>
            <a:r>
              <a:rPr lang="en-US" sz="2800" dirty="0" smtClean="0"/>
              <a:t>Fundraising and pledges</a:t>
            </a:r>
          </a:p>
          <a:p>
            <a:pPr>
              <a:lnSpc>
                <a:spcPct val="80000"/>
              </a:lnSpc>
            </a:pPr>
            <a:endParaRPr lang="en-US"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defRPr/>
            </a:pPr>
            <a:r>
              <a:rPr lang="en-US"/>
              <a:t>Personal budgets</a:t>
            </a:r>
          </a:p>
        </p:txBody>
      </p:sp>
      <p:sp>
        <p:nvSpPr>
          <p:cNvPr id="21507" name="Rectangle 3"/>
          <p:cNvSpPr>
            <a:spLocks noGrp="1" noChangeArrowheads="1"/>
          </p:cNvSpPr>
          <p:nvPr>
            <p:ph idx="1"/>
          </p:nvPr>
        </p:nvSpPr>
        <p:spPr/>
        <p:txBody>
          <a:bodyPr/>
          <a:lstStyle/>
          <a:p>
            <a:pPr>
              <a:lnSpc>
                <a:spcPct val="90000"/>
              </a:lnSpc>
            </a:pPr>
            <a:r>
              <a:rPr lang="en-US" sz="2800" dirty="0" smtClean="0"/>
              <a:t>Lempira! Stable exchange rate of 19 L/US$</a:t>
            </a:r>
          </a:p>
          <a:p>
            <a:pPr>
              <a:lnSpc>
                <a:spcPct val="90000"/>
              </a:lnSpc>
            </a:pPr>
            <a:r>
              <a:rPr lang="en-US" sz="2800" dirty="0" smtClean="0"/>
              <a:t>Food 225 L/day </a:t>
            </a:r>
          </a:p>
          <a:p>
            <a:pPr>
              <a:lnSpc>
                <a:spcPct val="90000"/>
              </a:lnSpc>
            </a:pPr>
            <a:r>
              <a:rPr lang="en-US" sz="2800" dirty="0" smtClean="0"/>
              <a:t>Total for food 3375L or $175</a:t>
            </a:r>
          </a:p>
          <a:p>
            <a:pPr>
              <a:lnSpc>
                <a:spcPct val="90000"/>
              </a:lnSpc>
            </a:pPr>
            <a:r>
              <a:rPr lang="en-US" sz="2800" dirty="0" smtClean="0"/>
              <a:t>Tourist activities $40-80 (some might be payable in $)</a:t>
            </a:r>
          </a:p>
          <a:p>
            <a:pPr>
              <a:lnSpc>
                <a:spcPct val="90000"/>
              </a:lnSpc>
            </a:pPr>
            <a:r>
              <a:rPr lang="en-US" sz="2800" dirty="0" smtClean="0"/>
              <a:t>Suggest that </a:t>
            </a:r>
            <a:r>
              <a:rPr lang="en-US" sz="2800" dirty="0" smtClean="0"/>
              <a:t>you convert </a:t>
            </a:r>
            <a:r>
              <a:rPr lang="en-US" sz="2800" dirty="0" smtClean="0"/>
              <a:t>$</a:t>
            </a:r>
            <a:r>
              <a:rPr lang="en-US" sz="2800" dirty="0" smtClean="0"/>
              <a:t>200 into Lempira at the SPS </a:t>
            </a:r>
            <a:r>
              <a:rPr lang="en-US" sz="2800" dirty="0" smtClean="0"/>
              <a:t>airport or use the ATM machine there to get Lempira</a:t>
            </a:r>
            <a:endParaRPr lang="en-US" sz="2800" dirty="0" smtClean="0"/>
          </a:p>
          <a:p>
            <a:pPr>
              <a:lnSpc>
                <a:spcPct val="90000"/>
              </a:lnSpc>
            </a:pPr>
            <a:r>
              <a:rPr lang="en-US" sz="2800" dirty="0" smtClean="0"/>
              <a:t>Exit fee of approximately $35 (can be paid in Lempira </a:t>
            </a:r>
            <a:r>
              <a:rPr lang="en-US" sz="2800" dirty="0" smtClean="0"/>
              <a:t>and/or </a:t>
            </a:r>
            <a:r>
              <a:rPr lang="en-US" sz="2800" dirty="0" smtClean="0"/>
              <a:t>in USD)</a:t>
            </a:r>
          </a:p>
          <a:p>
            <a:pPr>
              <a:lnSpc>
                <a:spcPct val="90000"/>
              </a:lnSpc>
            </a:pPr>
            <a:endParaRPr lang="en-US" sz="28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a:defRPr/>
            </a:pPr>
            <a:r>
              <a:rPr lang="en-US"/>
              <a:t>Group Tools</a:t>
            </a:r>
          </a:p>
        </p:txBody>
      </p:sp>
      <p:sp>
        <p:nvSpPr>
          <p:cNvPr id="22531" name="Rectangle 3"/>
          <p:cNvSpPr>
            <a:spLocks noGrp="1" noChangeArrowheads="1"/>
          </p:cNvSpPr>
          <p:nvPr>
            <p:ph idx="1"/>
          </p:nvPr>
        </p:nvSpPr>
        <p:spPr/>
        <p:txBody>
          <a:bodyPr/>
          <a:lstStyle/>
          <a:p>
            <a:r>
              <a:rPr lang="en-US" smtClean="0"/>
              <a:t>We are about to embark on an intensive 2 week long cross cultural experience</a:t>
            </a:r>
          </a:p>
          <a:p>
            <a:r>
              <a:rPr lang="en-US" smtClean="0"/>
              <a:t>We will be sharing hotel rooms and living with Honduran families</a:t>
            </a:r>
          </a:p>
          <a:p>
            <a:r>
              <a:rPr lang="en-US" smtClean="0"/>
              <a:t>In addition to the issues of health and safety, we need to figure out how to live together and enjoy it!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a:defRPr/>
            </a:pPr>
            <a:r>
              <a:rPr lang="en-US"/>
              <a:t>Traveling as a Team</a:t>
            </a:r>
          </a:p>
        </p:txBody>
      </p:sp>
      <p:sp>
        <p:nvSpPr>
          <p:cNvPr id="23555" name="Rectangle 3"/>
          <p:cNvSpPr>
            <a:spLocks noGrp="1" noChangeArrowheads="1"/>
          </p:cNvSpPr>
          <p:nvPr>
            <p:ph idx="1"/>
          </p:nvPr>
        </p:nvSpPr>
        <p:spPr/>
        <p:txBody>
          <a:bodyPr/>
          <a:lstStyle/>
          <a:p>
            <a:r>
              <a:rPr lang="en-US" smtClean="0"/>
              <a:t>Form groups of 3 and come up with</a:t>
            </a:r>
          </a:p>
          <a:p>
            <a:pPr lvl="1"/>
            <a:r>
              <a:rPr lang="en-US" smtClean="0"/>
              <a:t>2 reasons why there are different expectations when traveling as a team (rather than as an individual)</a:t>
            </a:r>
          </a:p>
          <a:p>
            <a:pPr lvl="1"/>
            <a:r>
              <a:rPr lang="en-US" smtClean="0"/>
              <a:t>1 behavior or action that should be avoided </a:t>
            </a:r>
          </a:p>
          <a:p>
            <a:pPr lvl="1"/>
            <a:r>
              <a:rPr lang="en-US" smtClean="0"/>
              <a:t>3 behaviors, actions, or attitudes that you think would help make this a healthy (and fun) experience for everyone</a:t>
            </a:r>
          </a:p>
          <a:p>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defRPr/>
            </a:pPr>
            <a:r>
              <a:rPr lang="en-US" sz="4000"/>
              <a:t>Reflections on Traveling in a Group</a:t>
            </a:r>
          </a:p>
        </p:txBody>
      </p:sp>
      <p:sp>
        <p:nvSpPr>
          <p:cNvPr id="24579" name="Rectangle 3"/>
          <p:cNvSpPr>
            <a:spLocks noGrp="1" noChangeArrowheads="1"/>
          </p:cNvSpPr>
          <p:nvPr>
            <p:ph idx="1"/>
          </p:nvPr>
        </p:nvSpPr>
        <p:spPr/>
        <p:txBody>
          <a:bodyPr/>
          <a:lstStyle/>
          <a:p>
            <a:pPr marL="0" indent="0">
              <a:lnSpc>
                <a:spcPct val="90000"/>
              </a:lnSpc>
            </a:pPr>
            <a:r>
              <a:rPr lang="en-US" sz="2800" smtClean="0"/>
              <a:t>Even though the University expects certain standards of conduct, I understand that as an adult, I am responsible for my own conduct. I further understand that there may be times during this activity where there will be no supervision, and during these times I alone am responsible for my personal safety. I understand that whatever activity I choose to engage in, I shall not bring shame, embarrassment or ridicule upon the University or this program on account of my behavior. </a:t>
            </a:r>
            <a:endParaRPr lang="en-US" sz="2800" b="1"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a:defRPr/>
            </a:pPr>
            <a:r>
              <a:rPr lang="en-US"/>
              <a:t>Team Awareness</a:t>
            </a:r>
          </a:p>
        </p:txBody>
      </p:sp>
      <p:sp>
        <p:nvSpPr>
          <p:cNvPr id="25603" name="Rectangle 3"/>
          <p:cNvSpPr>
            <a:spLocks noGrp="1" noChangeArrowheads="1"/>
          </p:cNvSpPr>
          <p:nvPr>
            <p:ph idx="1"/>
          </p:nvPr>
        </p:nvSpPr>
        <p:spPr/>
        <p:txBody>
          <a:bodyPr/>
          <a:lstStyle/>
          <a:p>
            <a:pPr>
              <a:lnSpc>
                <a:spcPct val="80000"/>
              </a:lnSpc>
            </a:pPr>
            <a:r>
              <a:rPr lang="en-US" sz="2400" smtClean="0"/>
              <a:t>The behavior that is required of you on this trip is not the same as if you were traveling on your own. </a:t>
            </a:r>
          </a:p>
          <a:p>
            <a:pPr>
              <a:lnSpc>
                <a:spcPct val="80000"/>
              </a:lnSpc>
            </a:pPr>
            <a:r>
              <a:rPr lang="en-US" sz="2400" smtClean="0"/>
              <a:t>You are traveling with a group and it is essential that you keep the group needs in mind at all times. </a:t>
            </a:r>
          </a:p>
          <a:p>
            <a:pPr>
              <a:lnSpc>
                <a:spcPct val="80000"/>
              </a:lnSpc>
            </a:pPr>
            <a:r>
              <a:rPr lang="en-US" sz="2400" smtClean="0"/>
              <a:t>You can not make decisions as if you are the only person on the trip. </a:t>
            </a:r>
          </a:p>
          <a:p>
            <a:pPr>
              <a:lnSpc>
                <a:spcPct val="80000"/>
              </a:lnSpc>
            </a:pPr>
            <a:r>
              <a:rPr lang="en-US" smtClean="0"/>
              <a:t>You must be mindful of how your decisions affect the team and make sure that your decisions are respectful of the other team members and helpful for the safety and performance of the team</a:t>
            </a:r>
            <a:r>
              <a:rPr lang="en-US" sz="2400" smtClean="0"/>
              <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a:defRPr/>
            </a:pPr>
            <a:r>
              <a:rPr lang="en-US" b="1"/>
              <a:t>Alcohol</a:t>
            </a:r>
          </a:p>
        </p:txBody>
      </p:sp>
      <p:sp>
        <p:nvSpPr>
          <p:cNvPr id="26627" name="Rectangle 3"/>
          <p:cNvSpPr>
            <a:spLocks noGrp="1" noChangeArrowheads="1"/>
          </p:cNvSpPr>
          <p:nvPr>
            <p:ph idx="1"/>
          </p:nvPr>
        </p:nvSpPr>
        <p:spPr/>
        <p:txBody>
          <a:bodyPr/>
          <a:lstStyle/>
          <a:p>
            <a:pPr>
              <a:lnSpc>
                <a:spcPct val="80000"/>
              </a:lnSpc>
            </a:pPr>
            <a:r>
              <a:rPr lang="en-US" sz="2000" dirty="0" smtClean="0"/>
              <a:t>Alcohol is an expensive drink that is also the source of an incredible amount of suffering among the poor. </a:t>
            </a:r>
          </a:p>
          <a:p>
            <a:pPr>
              <a:lnSpc>
                <a:spcPct val="80000"/>
              </a:lnSpc>
            </a:pPr>
            <a:r>
              <a:rPr lang="en-US" sz="2000" dirty="0" smtClean="0"/>
              <a:t>There is a significant population of Hondurans who view alcohol as a drug (alcohol has a much more negative connotation among many Hondurans than smoking has here). </a:t>
            </a:r>
          </a:p>
          <a:p>
            <a:pPr>
              <a:lnSpc>
                <a:spcPct val="80000"/>
              </a:lnSpc>
            </a:pPr>
            <a:r>
              <a:rPr lang="en-US" sz="2000" b="1" dirty="0" smtClean="0"/>
              <a:t>My strong preference is that we all stick to non alcoholic drinks while we are on this trip.</a:t>
            </a:r>
            <a:r>
              <a:rPr lang="en-US" sz="2000" dirty="0" smtClean="0"/>
              <a:t> </a:t>
            </a:r>
          </a:p>
          <a:p>
            <a:pPr>
              <a:lnSpc>
                <a:spcPct val="80000"/>
              </a:lnSpc>
            </a:pPr>
            <a:r>
              <a:rPr lang="en-US" sz="2000" dirty="0" smtClean="0"/>
              <a:t>Bottled and AguaClara </a:t>
            </a:r>
            <a:r>
              <a:rPr lang="en-US" sz="2000" dirty="0" smtClean="0"/>
              <a:t>water is available and is safer to drink than beer.</a:t>
            </a:r>
          </a:p>
          <a:p>
            <a:pPr>
              <a:lnSpc>
                <a:spcPct val="80000"/>
              </a:lnSpc>
            </a:pPr>
            <a:r>
              <a:rPr lang="en-US" sz="2000" dirty="0" smtClean="0"/>
              <a:t>If you are certain that you won’t be offending our hosts it is permissible to drink one beer in an evening. More than one beer is completely unacceptable. </a:t>
            </a:r>
          </a:p>
          <a:p>
            <a:pPr>
              <a:lnSpc>
                <a:spcPct val="80000"/>
              </a:lnSpc>
            </a:pPr>
            <a:r>
              <a:rPr lang="en-US" sz="2000" dirty="0" smtClean="0"/>
              <a:t>Remember that poor judgment not only affects you but also has implications for the entire team and the project. </a:t>
            </a:r>
            <a:endParaRPr lang="en-US" sz="2000" b="1"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a:defRPr/>
            </a:pPr>
            <a:r>
              <a:rPr lang="en-US" b="1"/>
              <a:t>Reporting in</a:t>
            </a:r>
          </a:p>
        </p:txBody>
      </p:sp>
      <p:sp>
        <p:nvSpPr>
          <p:cNvPr id="27651" name="Rectangle 3"/>
          <p:cNvSpPr>
            <a:spLocks noGrp="1" noChangeArrowheads="1"/>
          </p:cNvSpPr>
          <p:nvPr>
            <p:ph idx="1"/>
          </p:nvPr>
        </p:nvSpPr>
        <p:spPr/>
        <p:txBody>
          <a:bodyPr/>
          <a:lstStyle/>
          <a:p>
            <a:r>
              <a:rPr lang="en-US" sz="2800" dirty="0" smtClean="0"/>
              <a:t>Before you leave the team for any purpose, tell at least 1 of the team head counters where you are going and where and when you plan to meet up with the team again</a:t>
            </a:r>
          </a:p>
          <a:p>
            <a:r>
              <a:rPr lang="en-US" sz="2800" dirty="0" smtClean="0"/>
              <a:t>If you walk off without telling others in the team where you are going and when you are returning the team will be forced to try to locate you</a:t>
            </a:r>
          </a:p>
          <a:p>
            <a:r>
              <a:rPr lang="en-US" sz="2800" dirty="0" smtClean="0"/>
              <a:t>Walk the streets in groups of at least 2</a:t>
            </a:r>
            <a:endParaRPr lang="en-US" sz="2800" b="1"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a:defRPr/>
            </a:pPr>
            <a:r>
              <a:rPr lang="en-US" b="1"/>
              <a:t>Punctuality</a:t>
            </a:r>
          </a:p>
        </p:txBody>
      </p:sp>
      <p:sp>
        <p:nvSpPr>
          <p:cNvPr id="28675" name="Rectangle 3"/>
          <p:cNvSpPr>
            <a:spLocks noGrp="1" noChangeArrowheads="1"/>
          </p:cNvSpPr>
          <p:nvPr>
            <p:ph idx="1"/>
          </p:nvPr>
        </p:nvSpPr>
        <p:spPr/>
        <p:txBody>
          <a:bodyPr/>
          <a:lstStyle/>
          <a:p>
            <a:pPr>
              <a:lnSpc>
                <a:spcPct val="80000"/>
              </a:lnSpc>
            </a:pPr>
            <a:r>
              <a:rPr lang="en-US" sz="2800" smtClean="0"/>
              <a:t>Take responsibility for knowing the team schedule and ensuring that you are ready to participate fully. </a:t>
            </a:r>
          </a:p>
          <a:p>
            <a:pPr>
              <a:lnSpc>
                <a:spcPct val="80000"/>
              </a:lnSpc>
            </a:pPr>
            <a:r>
              <a:rPr lang="en-US" sz="2800" smtClean="0"/>
              <a:t>Use an alarm clock. </a:t>
            </a:r>
          </a:p>
          <a:p>
            <a:pPr>
              <a:lnSpc>
                <a:spcPct val="80000"/>
              </a:lnSpc>
            </a:pPr>
            <a:r>
              <a:rPr lang="en-US" sz="2800" smtClean="0"/>
              <a:t>Organize your time so you are ready a few minutes before the planned times for scheduled events.</a:t>
            </a:r>
          </a:p>
          <a:p>
            <a:pPr>
              <a:lnSpc>
                <a:spcPct val="80000"/>
              </a:lnSpc>
            </a:pPr>
            <a:r>
              <a:rPr lang="en-US" sz="2800" smtClean="0"/>
              <a:t>Be creative with “wait time” activities</a:t>
            </a:r>
          </a:p>
          <a:p>
            <a:pPr>
              <a:lnSpc>
                <a:spcPct val="80000"/>
              </a:lnSpc>
            </a:pPr>
            <a:r>
              <a:rPr lang="en-US" sz="2800" smtClean="0"/>
              <a:t>You will be more relaxed and you will be showing your respect for the entire team. </a:t>
            </a:r>
          </a:p>
        </p:txBody>
      </p:sp>
      <p:sp>
        <p:nvSpPr>
          <p:cNvPr id="77828" name="Text Box 4"/>
          <p:cNvSpPr txBox="1">
            <a:spLocks noChangeArrowheads="1"/>
          </p:cNvSpPr>
          <p:nvPr/>
        </p:nvSpPr>
        <p:spPr bwMode="auto">
          <a:xfrm>
            <a:off x="533400" y="5911850"/>
            <a:ext cx="8169275" cy="946150"/>
          </a:xfrm>
          <a:prstGeom prst="rect">
            <a:avLst/>
          </a:prstGeom>
          <a:noFill/>
          <a:ln w="12700">
            <a:noFill/>
            <a:miter lim="800000"/>
            <a:headEnd type="none" w="lg" len="med"/>
            <a:tailEnd type="none" w="lg" len="med"/>
          </a:ln>
        </p:spPr>
        <p:txBody>
          <a:bodyPr>
            <a:spAutoFit/>
          </a:bodyPr>
          <a:lstStyle/>
          <a:p>
            <a:r>
              <a:rPr lang="en-US"/>
              <a:t>Quick math Quiz: If you show up 5 minutes late for a meeting how much team time have you wasted?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pPr>
              <a:defRPr/>
            </a:pPr>
            <a:r>
              <a:rPr lang="en-US"/>
              <a:t>Tasks</a:t>
            </a:r>
          </a:p>
        </p:txBody>
      </p:sp>
      <p:sp>
        <p:nvSpPr>
          <p:cNvPr id="29699" name="Rectangle 3"/>
          <p:cNvSpPr>
            <a:spLocks noGrp="1" noChangeArrowheads="1"/>
          </p:cNvSpPr>
          <p:nvPr>
            <p:ph idx="1"/>
          </p:nvPr>
        </p:nvSpPr>
        <p:spPr/>
        <p:txBody>
          <a:bodyPr/>
          <a:lstStyle/>
          <a:p>
            <a:pPr>
              <a:lnSpc>
                <a:spcPct val="80000"/>
              </a:lnSpc>
            </a:pPr>
            <a:r>
              <a:rPr lang="en-US" sz="2800" dirty="0" smtClean="0"/>
              <a:t>Head counter(s)</a:t>
            </a:r>
          </a:p>
          <a:p>
            <a:pPr>
              <a:lnSpc>
                <a:spcPct val="80000"/>
              </a:lnSpc>
            </a:pPr>
            <a:r>
              <a:rPr lang="en-US" sz="2800" dirty="0" smtClean="0"/>
              <a:t>Time keeper</a:t>
            </a:r>
          </a:p>
          <a:p>
            <a:pPr>
              <a:lnSpc>
                <a:spcPct val="80000"/>
              </a:lnSpc>
            </a:pPr>
            <a:r>
              <a:rPr lang="en-US" sz="2800" dirty="0" smtClean="0"/>
              <a:t>Accountant for non Cornell Expenses</a:t>
            </a:r>
          </a:p>
          <a:p>
            <a:pPr lvl="1">
              <a:lnSpc>
                <a:spcPct val="80000"/>
              </a:lnSpc>
            </a:pPr>
            <a:r>
              <a:rPr lang="en-US" sz="2400" dirty="0" smtClean="0"/>
              <a:t>Collect money for meals and tourist activities</a:t>
            </a:r>
          </a:p>
          <a:p>
            <a:pPr>
              <a:lnSpc>
                <a:spcPct val="80000"/>
              </a:lnSpc>
            </a:pPr>
            <a:r>
              <a:rPr lang="en-US" sz="2800" dirty="0" smtClean="0"/>
              <a:t>We will ask for menu organizers as needed</a:t>
            </a:r>
          </a:p>
          <a:p>
            <a:pPr>
              <a:lnSpc>
                <a:spcPct val="80000"/>
              </a:lnSpc>
            </a:pPr>
            <a:r>
              <a:rPr lang="en-US" sz="2800" dirty="0" smtClean="0"/>
              <a:t>Engineering Activities…</a:t>
            </a:r>
          </a:p>
          <a:p>
            <a:pPr lvl="1">
              <a:lnSpc>
                <a:spcPct val="80000"/>
              </a:lnSpc>
            </a:pPr>
            <a:r>
              <a:rPr lang="en-US" sz="2400" dirty="0" smtClean="0"/>
              <a:t>Dose </a:t>
            </a:r>
            <a:r>
              <a:rPr lang="en-US" sz="2400" dirty="0" smtClean="0"/>
              <a:t>Controller for </a:t>
            </a:r>
            <a:r>
              <a:rPr lang="en-US" sz="2400" dirty="0" smtClean="0"/>
              <a:t>Agalteca</a:t>
            </a:r>
          </a:p>
          <a:p>
            <a:pPr lvl="1">
              <a:lnSpc>
                <a:spcPct val="80000"/>
              </a:lnSpc>
            </a:pPr>
            <a:r>
              <a:rPr lang="en-US" sz="2400" dirty="0" smtClean="0"/>
              <a:t>SRSF</a:t>
            </a:r>
          </a:p>
          <a:p>
            <a:pPr lvl="1">
              <a:lnSpc>
                <a:spcPct val="80000"/>
              </a:lnSpc>
            </a:pPr>
            <a:r>
              <a:rPr lang="en-US" sz="2400" dirty="0" smtClean="0"/>
              <a:t>Inlet Manifold upgrade</a:t>
            </a:r>
            <a:endParaRPr lang="en-US" sz="2400" dirty="0" smtClean="0"/>
          </a:p>
          <a:p>
            <a:pPr>
              <a:lnSpc>
                <a:spcPct val="80000"/>
              </a:lnSpc>
            </a:pPr>
            <a:r>
              <a:rPr lang="en-US" sz="2800" dirty="0" smtClean="0"/>
              <a:t>Journaling </a:t>
            </a:r>
            <a:r>
              <a:rPr lang="en-US" sz="2800" dirty="0" smtClean="0"/>
              <a:t>– required posting of a page of reflections on the wiki by the end of January. </a:t>
            </a:r>
            <a:r>
              <a:rPr lang="en-US" sz="2000" dirty="0" smtClean="0">
                <a:hlinkClick r:id="rId3"/>
              </a:rPr>
              <a:t>https://confluence.cornell.edu/display/AGUACLARA/journals11</a:t>
            </a:r>
            <a:endParaRPr lang="en-US" sz="28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pPr>
              <a:defRPr/>
            </a:pPr>
            <a:r>
              <a:rPr lang="en-US"/>
              <a:t>Packing List</a:t>
            </a:r>
          </a:p>
        </p:txBody>
      </p:sp>
      <p:sp>
        <p:nvSpPr>
          <p:cNvPr id="30723" name="Rectangle 3"/>
          <p:cNvSpPr>
            <a:spLocks noGrp="1" noChangeArrowheads="1"/>
          </p:cNvSpPr>
          <p:nvPr>
            <p:ph idx="1"/>
          </p:nvPr>
        </p:nvSpPr>
        <p:spPr/>
        <p:txBody>
          <a:bodyPr/>
          <a:lstStyle/>
          <a:p>
            <a:pPr>
              <a:lnSpc>
                <a:spcPct val="90000"/>
              </a:lnSpc>
            </a:pPr>
            <a:r>
              <a:rPr lang="en-US" dirty="0" smtClean="0"/>
              <a:t>Carry on </a:t>
            </a:r>
            <a:r>
              <a:rPr lang="en-US" dirty="0" smtClean="0"/>
              <a:t>bag</a:t>
            </a:r>
          </a:p>
          <a:p>
            <a:pPr>
              <a:lnSpc>
                <a:spcPct val="90000"/>
              </a:lnSpc>
            </a:pPr>
            <a:r>
              <a:rPr lang="en-US" dirty="0" smtClean="0"/>
              <a:t>Small is beautiful</a:t>
            </a:r>
          </a:p>
          <a:p>
            <a:pPr>
              <a:lnSpc>
                <a:spcPct val="90000"/>
              </a:lnSpc>
            </a:pPr>
            <a:r>
              <a:rPr lang="en-US" dirty="0" smtClean="0"/>
              <a:t>Need </a:t>
            </a:r>
            <a:r>
              <a:rPr lang="en-US" dirty="0" smtClean="0"/>
              <a:t>a couple of volunteers to have a checked bag to take everyone’s checked </a:t>
            </a:r>
            <a:r>
              <a:rPr lang="en-US" dirty="0" smtClean="0"/>
              <a:t>items</a:t>
            </a:r>
          </a:p>
          <a:p>
            <a:pPr>
              <a:lnSpc>
                <a:spcPct val="90000"/>
              </a:lnSpc>
            </a:pPr>
            <a:r>
              <a:rPr lang="en-US" dirty="0" smtClean="0"/>
              <a:t>We will check engineering supplies</a:t>
            </a:r>
            <a:endParaRPr lang="en-US" dirty="0" smtClean="0"/>
          </a:p>
          <a:p>
            <a:pPr>
              <a:lnSpc>
                <a:spcPct val="90000"/>
              </a:lnSpc>
            </a:pPr>
            <a:r>
              <a:rPr lang="en-US" dirty="0" smtClean="0"/>
              <a:t>See </a:t>
            </a:r>
            <a:r>
              <a:rPr lang="en-US" sz="1800" dirty="0" smtClean="0">
                <a:hlinkClick r:id="rId3"/>
              </a:rPr>
              <a:t>https://confluence.cornell.edu/display/AGUACLARA/Packing+tips</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defRPr/>
            </a:pPr>
            <a:r>
              <a:rPr lang="en-US"/>
              <a:t>Introductions</a:t>
            </a:r>
          </a:p>
        </p:txBody>
      </p:sp>
      <p:sp>
        <p:nvSpPr>
          <p:cNvPr id="6147" name="Rectangle 3"/>
          <p:cNvSpPr>
            <a:spLocks noGrp="1" noChangeArrowheads="1"/>
          </p:cNvSpPr>
          <p:nvPr>
            <p:ph idx="1"/>
          </p:nvPr>
        </p:nvSpPr>
        <p:spPr/>
        <p:txBody>
          <a:bodyPr/>
          <a:lstStyle/>
          <a:p>
            <a:r>
              <a:rPr lang="en-US" dirty="0" smtClean="0"/>
              <a:t>First, kudos…</a:t>
            </a:r>
          </a:p>
          <a:p>
            <a:r>
              <a:rPr lang="en-US" dirty="0" smtClean="0"/>
              <a:t>Name</a:t>
            </a:r>
          </a:p>
          <a:p>
            <a:r>
              <a:rPr lang="en-US" dirty="0" smtClean="0"/>
              <a:t>How long you’ve been on the AguaClara team</a:t>
            </a:r>
          </a:p>
          <a:p>
            <a:r>
              <a:rPr lang="en-US" dirty="0" smtClean="0"/>
              <a:t>One brief goal </a:t>
            </a:r>
            <a:r>
              <a:rPr lang="en-US" dirty="0" smtClean="0"/>
              <a:t>for the Honduras trip</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pPr>
              <a:defRPr/>
            </a:pPr>
            <a:r>
              <a:rPr lang="en-US"/>
              <a:t>Trip info</a:t>
            </a:r>
          </a:p>
        </p:txBody>
      </p:sp>
      <p:sp>
        <p:nvSpPr>
          <p:cNvPr id="31747" name="Rectangle 3"/>
          <p:cNvSpPr>
            <a:spLocks noGrp="1" noChangeArrowheads="1"/>
          </p:cNvSpPr>
          <p:nvPr>
            <p:ph idx="1"/>
          </p:nvPr>
        </p:nvSpPr>
        <p:spPr/>
        <p:txBody>
          <a:bodyPr/>
          <a:lstStyle/>
          <a:p>
            <a:r>
              <a:rPr lang="en-US" dirty="0" smtClean="0"/>
              <a:t>See </a:t>
            </a:r>
            <a:r>
              <a:rPr lang="en-US" dirty="0" smtClean="0">
                <a:hlinkClick r:id="rId3"/>
              </a:rPr>
              <a:t>https://confluence.cornell.edu/display/AGUACLARA/Team+Trips</a:t>
            </a:r>
            <a:r>
              <a:rPr lang="en-US" dirty="0" smtClean="0"/>
              <a:t> for lots of trip info</a:t>
            </a:r>
          </a:p>
          <a:p>
            <a:r>
              <a:rPr lang="en-US" dirty="0" smtClean="0"/>
              <a:t>US Cell phones – don’t work in Honduras unless you have a special international plan</a:t>
            </a:r>
          </a:p>
          <a:p>
            <a:r>
              <a:rPr lang="en-US" dirty="0" smtClean="0"/>
              <a:t>Honduran cell phones are cheap and could be shared by the </a:t>
            </a:r>
            <a:r>
              <a:rPr lang="en-US" dirty="0" smtClean="0"/>
              <a:t>students. </a:t>
            </a:r>
          </a:p>
          <a:p>
            <a:r>
              <a:rPr lang="en-US" dirty="0" smtClean="0"/>
              <a:t>Trip leaders will carry Honduran cell phones that can be borrowed.</a:t>
            </a: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Flight and Transport Details</a:t>
            </a:r>
            <a:endParaRPr lang="en-US" dirty="0"/>
          </a:p>
        </p:txBody>
      </p:sp>
      <p:sp>
        <p:nvSpPr>
          <p:cNvPr id="32771" name="Content Placeholder 2"/>
          <p:cNvSpPr>
            <a:spLocks noGrp="1"/>
          </p:cNvSpPr>
          <p:nvPr>
            <p:ph idx="1"/>
          </p:nvPr>
        </p:nvSpPr>
        <p:spPr/>
        <p:txBody>
          <a:bodyPr/>
          <a:lstStyle/>
          <a:p>
            <a:r>
              <a:rPr lang="en-US" dirty="0" smtClean="0"/>
              <a:t>Leave Hollister Hall Loading Dock at </a:t>
            </a:r>
            <a:r>
              <a:rPr lang="en-US" dirty="0" smtClean="0"/>
              <a:t>7:30 </a:t>
            </a:r>
            <a:r>
              <a:rPr lang="en-US" dirty="0" smtClean="0"/>
              <a:t>pm on January </a:t>
            </a:r>
            <a:r>
              <a:rPr lang="en-US" dirty="0" smtClean="0"/>
              <a:t>7 </a:t>
            </a:r>
            <a:r>
              <a:rPr lang="en-US" dirty="0" smtClean="0"/>
              <a:t>(Ithaca Airport Limo)</a:t>
            </a:r>
          </a:p>
          <a:p>
            <a:r>
              <a:rPr lang="en-US" dirty="0" smtClean="0"/>
              <a:t>Leave JFK at </a:t>
            </a:r>
            <a:r>
              <a:rPr lang="en-US" dirty="0" smtClean="0"/>
              <a:t>02:47 am on </a:t>
            </a:r>
            <a:r>
              <a:rPr lang="en-US" dirty="0" smtClean="0"/>
              <a:t>January </a:t>
            </a:r>
            <a:r>
              <a:rPr lang="en-US" dirty="0" smtClean="0"/>
              <a:t>8 </a:t>
            </a:r>
            <a:r>
              <a:rPr lang="en-US" dirty="0" smtClean="0"/>
              <a:t>(TACA)</a:t>
            </a:r>
          </a:p>
          <a:p>
            <a:r>
              <a:rPr lang="en-US" dirty="0" smtClean="0"/>
              <a:t>Arrive SAP at </a:t>
            </a:r>
            <a:r>
              <a:rPr lang="en-US" dirty="0" smtClean="0"/>
              <a:t>6:25 am</a:t>
            </a:r>
            <a:endParaRPr lang="en-US" dirty="0" smtClean="0"/>
          </a:p>
          <a:p>
            <a:r>
              <a:rPr lang="en-US" dirty="0" smtClean="0"/>
              <a:t>Depart from SAP at </a:t>
            </a:r>
            <a:r>
              <a:rPr lang="en-US" dirty="0" smtClean="0"/>
              <a:t>9:15 </a:t>
            </a:r>
            <a:r>
              <a:rPr lang="en-US" dirty="0" smtClean="0"/>
              <a:t>pm on January </a:t>
            </a:r>
            <a:r>
              <a:rPr lang="en-US" dirty="0" smtClean="0"/>
              <a:t>21 </a:t>
            </a:r>
            <a:endParaRPr lang="en-US" dirty="0" smtClean="0"/>
          </a:p>
          <a:p>
            <a:r>
              <a:rPr lang="en-US" dirty="0" smtClean="0"/>
              <a:t>Arrive JFK at </a:t>
            </a:r>
            <a:r>
              <a:rPr lang="en-US" dirty="0" smtClean="0"/>
              <a:t>02:35 am on </a:t>
            </a:r>
            <a:r>
              <a:rPr lang="en-US" dirty="0" smtClean="0"/>
              <a:t>January </a:t>
            </a:r>
            <a:r>
              <a:rPr lang="en-US" dirty="0" smtClean="0"/>
              <a:t>22</a:t>
            </a:r>
            <a:endParaRPr lang="en-US" dirty="0" smtClean="0"/>
          </a:p>
          <a:p>
            <a:r>
              <a:rPr lang="en-US" dirty="0" smtClean="0"/>
              <a:t>Arrive Ithaca at 8 am</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defRPr/>
            </a:pPr>
            <a:r>
              <a:rPr lang="en-US"/>
              <a:t>Itinerary</a:t>
            </a:r>
          </a:p>
        </p:txBody>
      </p:sp>
      <p:sp>
        <p:nvSpPr>
          <p:cNvPr id="33795" name="Rectangle 3"/>
          <p:cNvSpPr>
            <a:spLocks noGrp="1" noChangeArrowheads="1"/>
          </p:cNvSpPr>
          <p:nvPr>
            <p:ph idx="1"/>
          </p:nvPr>
        </p:nvSpPr>
        <p:spPr/>
        <p:txBody>
          <a:bodyPr/>
          <a:lstStyle/>
          <a:p>
            <a:r>
              <a:rPr lang="en-US" sz="2000" dirty="0" smtClean="0"/>
              <a:t>La 34</a:t>
            </a:r>
          </a:p>
          <a:p>
            <a:r>
              <a:rPr lang="en-US" sz="2000" dirty="0" smtClean="0"/>
              <a:t>La </a:t>
            </a:r>
            <a:r>
              <a:rPr lang="en-US" sz="2000" dirty="0" err="1" smtClean="0"/>
              <a:t>Ceiba</a:t>
            </a:r>
            <a:endParaRPr lang="en-US" sz="2000" dirty="0" smtClean="0"/>
          </a:p>
          <a:p>
            <a:pPr lvl="1"/>
            <a:r>
              <a:rPr lang="en-US" sz="1800" dirty="0" smtClean="0"/>
              <a:t>Pico Bonito</a:t>
            </a:r>
          </a:p>
          <a:p>
            <a:pPr lvl="1"/>
            <a:r>
              <a:rPr lang="pt-BR" sz="1800" dirty="0" smtClean="0"/>
              <a:t>Playa de Garifunas o Rio Cangrejal</a:t>
            </a:r>
            <a:endParaRPr lang="en-US" sz="1800" dirty="0" smtClean="0"/>
          </a:p>
          <a:p>
            <a:r>
              <a:rPr lang="en-US" sz="2000" dirty="0" err="1" smtClean="0"/>
              <a:t>Atima</a:t>
            </a:r>
            <a:endParaRPr lang="en-US" sz="2000" dirty="0" smtClean="0"/>
          </a:p>
          <a:p>
            <a:r>
              <a:rPr lang="en-US" sz="2000" dirty="0" smtClean="0"/>
              <a:t>Gracias</a:t>
            </a:r>
          </a:p>
          <a:p>
            <a:r>
              <a:rPr lang="en-US" sz="2000" dirty="0" err="1" smtClean="0"/>
              <a:t>Siguatepeque</a:t>
            </a:r>
            <a:endParaRPr lang="en-US" sz="2000" dirty="0" smtClean="0"/>
          </a:p>
          <a:p>
            <a:r>
              <a:rPr lang="en-US" sz="2000" dirty="0" smtClean="0"/>
              <a:t>Tamara and </a:t>
            </a:r>
            <a:r>
              <a:rPr lang="en-US" sz="2000" dirty="0" err="1" smtClean="0"/>
              <a:t>Cuatro</a:t>
            </a:r>
            <a:r>
              <a:rPr lang="en-US" sz="2000" dirty="0" smtClean="0"/>
              <a:t> </a:t>
            </a:r>
            <a:r>
              <a:rPr lang="en-US" sz="2000" dirty="0" err="1" smtClean="0"/>
              <a:t>Comunidades</a:t>
            </a:r>
            <a:endParaRPr lang="en-US" sz="2000" dirty="0" smtClean="0"/>
          </a:p>
          <a:p>
            <a:r>
              <a:rPr lang="en-US" sz="2000" dirty="0" smtClean="0"/>
              <a:t>Tegucigalpa</a:t>
            </a:r>
          </a:p>
          <a:p>
            <a:r>
              <a:rPr lang="en-US" sz="2000" dirty="0" smtClean="0"/>
              <a:t>Agalteca</a:t>
            </a:r>
            <a:endParaRPr lang="en-US" sz="2000" dirty="0" smtClean="0"/>
          </a:p>
          <a:p>
            <a:r>
              <a:rPr lang="en-US" sz="2000" dirty="0" err="1" smtClean="0"/>
              <a:t>Yuscaran</a:t>
            </a:r>
            <a:r>
              <a:rPr lang="en-US" sz="2000" dirty="0" smtClean="0"/>
              <a:t> </a:t>
            </a:r>
          </a:p>
          <a:p>
            <a:r>
              <a:rPr lang="en-US" sz="2000" dirty="0" err="1" smtClean="0"/>
              <a:t>Ojojona</a:t>
            </a:r>
            <a:endParaRPr lang="en-US" sz="2000" dirty="0" smtClean="0"/>
          </a:p>
          <a:p>
            <a:r>
              <a:rPr lang="en-US" sz="2000" dirty="0" smtClean="0"/>
              <a:t>Marcala</a:t>
            </a:r>
            <a:endParaRPr lang="en-US" sz="20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p:cNvSpPr>
            <a:spLocks noGrp="1" noChangeArrowheads="1"/>
          </p:cNvSpPr>
          <p:nvPr>
            <p:ph type="title"/>
          </p:nvPr>
        </p:nvSpPr>
        <p:spPr/>
        <p:txBody>
          <a:bodyPr/>
          <a:lstStyle/>
          <a:p>
            <a:pPr>
              <a:defRPr/>
            </a:pPr>
            <a:endParaRPr lang="en-US"/>
          </a:p>
        </p:txBody>
      </p:sp>
      <p:pic>
        <p:nvPicPr>
          <p:cNvPr id="34819" name="Picture 5"/>
          <p:cNvPicPr>
            <a:picLocks noChangeAspect="1" noChangeArrowheads="1"/>
          </p:cNvPicPr>
          <p:nvPr/>
        </p:nvPicPr>
        <p:blipFill>
          <a:blip r:embed="rId3" cstate="print"/>
          <a:srcRect/>
          <a:stretch>
            <a:fillRect/>
          </a:stretch>
        </p:blipFill>
        <p:spPr bwMode="auto">
          <a:xfrm>
            <a:off x="0" y="0"/>
            <a:ext cx="9140825" cy="6854825"/>
          </a:xfrm>
          <a:prstGeom prst="rect">
            <a:avLst/>
          </a:prstGeom>
          <a:noFill/>
          <a:ln w="12700">
            <a:noFill/>
            <a:miter lim="800000"/>
            <a:headEnd type="none" w="lg" len="med"/>
            <a:tailEnd type="none" w="lg" len="me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1"/>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12700">
            <a:noFill/>
            <a:miter lim="800000"/>
            <a:headEnd type="none" w="lg" len="med"/>
            <a:tailEnd type="none" w="lg" len="med"/>
          </a:ln>
        </p:spPr>
      </p:pic>
      <p:sp>
        <p:nvSpPr>
          <p:cNvPr id="27657" name="AutoShape 9"/>
          <p:cNvSpPr>
            <a:spLocks noChangeArrowheads="1"/>
          </p:cNvSpPr>
          <p:nvPr/>
        </p:nvSpPr>
        <p:spPr bwMode="auto">
          <a:xfrm>
            <a:off x="2805113" y="2400300"/>
            <a:ext cx="76200" cy="76200"/>
          </a:xfrm>
          <a:prstGeom prst="star5">
            <a:avLst/>
          </a:prstGeom>
          <a:solidFill>
            <a:schemeClr val="bg1"/>
          </a:solidFill>
          <a:ln w="12700">
            <a:solidFill>
              <a:schemeClr val="accent1"/>
            </a:solidFill>
            <a:miter lim="800000"/>
            <a:headEnd type="none" w="lg" len="med"/>
            <a:tailEnd type="none" w="lg" len="med"/>
          </a:ln>
          <a:effectLst/>
        </p:spPr>
        <p:txBody>
          <a:bodyPr wrap="none" anchor="ctr">
            <a:spAutoFit/>
          </a:bodyPr>
          <a:lstStyle/>
          <a:p>
            <a:pPr>
              <a:defRPr/>
            </a:pPr>
            <a:endParaRPr lang="en-US"/>
          </a:p>
        </p:txBody>
      </p:sp>
      <p:sp>
        <p:nvSpPr>
          <p:cNvPr id="27658" name="AutoShape 10"/>
          <p:cNvSpPr>
            <a:spLocks noChangeArrowheads="1"/>
          </p:cNvSpPr>
          <p:nvPr/>
        </p:nvSpPr>
        <p:spPr bwMode="auto">
          <a:xfrm>
            <a:off x="3352800" y="5105400"/>
            <a:ext cx="76200" cy="76200"/>
          </a:xfrm>
          <a:prstGeom prst="star5">
            <a:avLst/>
          </a:prstGeom>
          <a:solidFill>
            <a:schemeClr val="bg1"/>
          </a:solidFill>
          <a:ln w="12700">
            <a:solidFill>
              <a:schemeClr val="accent1"/>
            </a:solidFill>
            <a:miter lim="800000"/>
            <a:headEnd type="none" w="lg" len="med"/>
            <a:tailEnd type="none" w="lg" len="med"/>
          </a:ln>
          <a:effectLst/>
        </p:spPr>
        <p:txBody>
          <a:bodyPr wrap="none" anchor="ctr">
            <a:spAutoFit/>
          </a:bodyPr>
          <a:lstStyle/>
          <a:p>
            <a:pPr>
              <a:defRPr/>
            </a:pPr>
            <a:endParaRPr lang="en-US"/>
          </a:p>
        </p:txBody>
      </p:sp>
      <p:sp>
        <p:nvSpPr>
          <p:cNvPr id="27659" name="AutoShape 11"/>
          <p:cNvSpPr>
            <a:spLocks noChangeArrowheads="1"/>
          </p:cNvSpPr>
          <p:nvPr/>
        </p:nvSpPr>
        <p:spPr bwMode="auto">
          <a:xfrm>
            <a:off x="3457575" y="4800600"/>
            <a:ext cx="152400" cy="152400"/>
          </a:xfrm>
          <a:prstGeom prst="star5">
            <a:avLst/>
          </a:prstGeom>
          <a:solidFill>
            <a:schemeClr val="bg1"/>
          </a:solidFill>
          <a:ln w="12700">
            <a:solidFill>
              <a:schemeClr val="accent1"/>
            </a:solidFill>
            <a:miter lim="800000"/>
            <a:headEnd type="none" w="lg" len="med"/>
            <a:tailEnd type="none" w="lg" len="med"/>
          </a:ln>
          <a:effectLst/>
        </p:spPr>
        <p:txBody>
          <a:bodyPr anchor="ctr">
            <a:spAutoFit/>
          </a:bodyPr>
          <a:lstStyle/>
          <a:p>
            <a:pPr>
              <a:defRPr/>
            </a:pPr>
            <a:endParaRPr lang="en-US"/>
          </a:p>
        </p:txBody>
      </p:sp>
      <p:sp>
        <p:nvSpPr>
          <p:cNvPr id="27661" name="AutoShape 13"/>
          <p:cNvSpPr>
            <a:spLocks noChangeArrowheads="1"/>
          </p:cNvSpPr>
          <p:nvPr/>
        </p:nvSpPr>
        <p:spPr bwMode="auto">
          <a:xfrm>
            <a:off x="4302125" y="4597400"/>
            <a:ext cx="76200" cy="76200"/>
          </a:xfrm>
          <a:prstGeom prst="star5">
            <a:avLst/>
          </a:prstGeom>
          <a:solidFill>
            <a:schemeClr val="bg1"/>
          </a:solidFill>
          <a:ln w="12700">
            <a:solidFill>
              <a:schemeClr val="accent1"/>
            </a:solidFill>
            <a:miter lim="800000"/>
            <a:headEnd type="none" w="lg" len="med"/>
            <a:tailEnd type="none" w="lg" len="med"/>
          </a:ln>
          <a:effectLst/>
        </p:spPr>
        <p:txBody>
          <a:bodyPr wrap="none" anchor="ctr">
            <a:spAutoFit/>
          </a:bodyPr>
          <a:lstStyle/>
          <a:p>
            <a:pPr>
              <a:defRPr/>
            </a:pPr>
            <a:endParaRPr lang="en-US"/>
          </a:p>
        </p:txBody>
      </p:sp>
      <p:sp>
        <p:nvSpPr>
          <p:cNvPr id="9" name="Oval 8"/>
          <p:cNvSpPr/>
          <p:nvPr/>
        </p:nvSpPr>
        <p:spPr bwMode="auto">
          <a:xfrm>
            <a:off x="4267200" y="15240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0" name="Oval 9"/>
          <p:cNvSpPr/>
          <p:nvPr/>
        </p:nvSpPr>
        <p:spPr bwMode="auto">
          <a:xfrm>
            <a:off x="5105400" y="12954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 name="Oval 10"/>
          <p:cNvSpPr/>
          <p:nvPr/>
        </p:nvSpPr>
        <p:spPr bwMode="auto">
          <a:xfrm>
            <a:off x="7620000" y="6858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2" name="Oval 11"/>
          <p:cNvSpPr/>
          <p:nvPr/>
        </p:nvSpPr>
        <p:spPr bwMode="auto">
          <a:xfrm>
            <a:off x="2514600" y="31242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 name="Oval 12"/>
          <p:cNvSpPr/>
          <p:nvPr/>
        </p:nvSpPr>
        <p:spPr bwMode="auto">
          <a:xfrm>
            <a:off x="2286000" y="41910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4" name="Oval 13"/>
          <p:cNvSpPr/>
          <p:nvPr/>
        </p:nvSpPr>
        <p:spPr bwMode="auto">
          <a:xfrm>
            <a:off x="4419600" y="41910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5" name="Oval 14"/>
          <p:cNvSpPr/>
          <p:nvPr/>
        </p:nvSpPr>
        <p:spPr bwMode="auto">
          <a:xfrm>
            <a:off x="5791200" y="54102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6" name="Oval 15"/>
          <p:cNvSpPr/>
          <p:nvPr/>
        </p:nvSpPr>
        <p:spPr bwMode="auto">
          <a:xfrm>
            <a:off x="6324600" y="57912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7" name="Oval 16"/>
          <p:cNvSpPr/>
          <p:nvPr/>
        </p:nvSpPr>
        <p:spPr bwMode="auto">
          <a:xfrm>
            <a:off x="6248400" y="47244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8" name="Oval 17"/>
          <p:cNvSpPr/>
          <p:nvPr/>
        </p:nvSpPr>
        <p:spPr bwMode="auto">
          <a:xfrm>
            <a:off x="7391400" y="62484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9" name="Oval 18"/>
          <p:cNvSpPr/>
          <p:nvPr/>
        </p:nvSpPr>
        <p:spPr bwMode="auto">
          <a:xfrm>
            <a:off x="6019800" y="63246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0" name="Oval 19"/>
          <p:cNvSpPr/>
          <p:nvPr/>
        </p:nvSpPr>
        <p:spPr bwMode="auto">
          <a:xfrm>
            <a:off x="3886200" y="5562600"/>
            <a:ext cx="304800" cy="381000"/>
          </a:xfrm>
          <a:prstGeom prst="ellipse">
            <a:avLst/>
          </a:prstGeom>
          <a:noFill/>
          <a:ln w="38100" cap="flat" cmpd="sng" algn="ctr">
            <a:solidFill>
              <a:schemeClr val="tx2">
                <a:lumMod val="50000"/>
                <a:lumOff val="50000"/>
              </a:schemeClr>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lstStyle/>
          <a:p>
            <a:pPr>
              <a:defRPr/>
            </a:pPr>
            <a:r>
              <a:rPr lang="en-US"/>
              <a:t>Gratitude</a:t>
            </a:r>
          </a:p>
        </p:txBody>
      </p:sp>
      <p:sp>
        <p:nvSpPr>
          <p:cNvPr id="46083" name="Rectangle 3"/>
          <p:cNvSpPr>
            <a:spLocks noGrp="1" noChangeArrowheads="1"/>
          </p:cNvSpPr>
          <p:nvPr>
            <p:ph idx="1"/>
          </p:nvPr>
        </p:nvSpPr>
        <p:spPr/>
        <p:txBody>
          <a:bodyPr/>
          <a:lstStyle/>
          <a:p>
            <a:r>
              <a:rPr lang="en-US" dirty="0" smtClean="0"/>
              <a:t>Gifts for host families </a:t>
            </a:r>
            <a:r>
              <a:rPr lang="en-US" dirty="0" smtClean="0"/>
              <a:t>for home stays </a:t>
            </a:r>
            <a:r>
              <a:rPr lang="en-US" dirty="0" smtClean="0"/>
              <a:t>in </a:t>
            </a:r>
            <a:endParaRPr lang="en-US" dirty="0" smtClean="0"/>
          </a:p>
          <a:p>
            <a:pPr lvl="1"/>
            <a:r>
              <a:rPr lang="en-US" dirty="0" err="1" smtClean="0"/>
              <a:t>Atima</a:t>
            </a:r>
            <a:endParaRPr lang="en-US" dirty="0" smtClean="0"/>
          </a:p>
          <a:p>
            <a:pPr lvl="1"/>
            <a:r>
              <a:rPr lang="en-US" dirty="0" smtClean="0"/>
              <a:t>Agalteca</a:t>
            </a:r>
          </a:p>
          <a:p>
            <a:pPr lvl="1"/>
            <a:r>
              <a:rPr lang="en-US" dirty="0" err="1" smtClean="0"/>
              <a:t>Ojojona</a:t>
            </a:r>
            <a:r>
              <a:rPr lang="en-US" dirty="0" smtClean="0"/>
              <a:t>?</a:t>
            </a:r>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Fundraising and Pledges</a:t>
            </a:r>
            <a:endParaRPr lang="en-US" dirty="0"/>
          </a:p>
        </p:txBody>
      </p:sp>
      <p:sp>
        <p:nvSpPr>
          <p:cNvPr id="3" name="Content Placeholder 2"/>
          <p:cNvSpPr>
            <a:spLocks noGrp="1"/>
          </p:cNvSpPr>
          <p:nvPr>
            <p:ph idx="1"/>
          </p:nvPr>
        </p:nvSpPr>
        <p:spPr/>
        <p:txBody>
          <a:bodyPr/>
          <a:lstStyle/>
          <a:p>
            <a:r>
              <a:rPr lang="en-US" dirty="0" smtClean="0"/>
              <a:t>We managed to get 20k funding for this trip at the last minute from the ACSF. It is clear that we can not expect any future funding for student trips from ACSF. </a:t>
            </a:r>
          </a:p>
          <a:p>
            <a:r>
              <a:rPr lang="en-US" dirty="0" smtClean="0"/>
              <a:t>The College of Engineering is providing 5k this year.</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for Next Year</a:t>
            </a:r>
            <a:endParaRPr lang="en-US" dirty="0"/>
          </a:p>
        </p:txBody>
      </p:sp>
      <p:sp>
        <p:nvSpPr>
          <p:cNvPr id="3" name="Content Placeholder 2"/>
          <p:cNvSpPr>
            <a:spLocks noGrp="1"/>
          </p:cNvSpPr>
          <p:nvPr>
            <p:ph idx="1"/>
          </p:nvPr>
        </p:nvSpPr>
        <p:spPr/>
        <p:txBody>
          <a:bodyPr/>
          <a:lstStyle/>
          <a:p>
            <a:r>
              <a:rPr lang="en-US" dirty="0" smtClean="0"/>
              <a:t>The AguaClara advisory council recommends that students could be raising a significant fraction of the trip costs.</a:t>
            </a:r>
          </a:p>
          <a:p>
            <a:r>
              <a:rPr lang="en-US" dirty="0" smtClean="0"/>
              <a:t>I don’t want to have the ability to participate in the trip dependent on students’ ability to pay.</a:t>
            </a:r>
          </a:p>
          <a:p>
            <a:r>
              <a:rPr lang="en-US" dirty="0" smtClean="0"/>
              <a:t>Suggestions?</a:t>
            </a:r>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defRPr/>
            </a:pPr>
            <a:r>
              <a:rPr lang="en-US"/>
              <a:t>Health</a:t>
            </a:r>
          </a:p>
        </p:txBody>
      </p:sp>
      <p:sp>
        <p:nvSpPr>
          <p:cNvPr id="7171" name="Rectangle 3"/>
          <p:cNvSpPr>
            <a:spLocks noGrp="1" noChangeArrowheads="1"/>
          </p:cNvSpPr>
          <p:nvPr>
            <p:ph idx="1"/>
          </p:nvPr>
        </p:nvSpPr>
        <p:spPr/>
        <p:txBody>
          <a:bodyPr/>
          <a:lstStyle/>
          <a:p>
            <a:r>
              <a:rPr lang="en-US" smtClean="0"/>
              <a:t>Travel Clinic</a:t>
            </a:r>
          </a:p>
          <a:p>
            <a:r>
              <a:rPr lang="en-US" smtClean="0"/>
              <a:t>Malaria and Dengue</a:t>
            </a:r>
          </a:p>
          <a:p>
            <a:r>
              <a:rPr lang="en-US" smtClean="0"/>
              <a:t>Water and Food borne pathogens</a:t>
            </a:r>
          </a:p>
          <a:p>
            <a:pPr lvl="1"/>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pPr>
              <a:defRPr/>
            </a:pPr>
            <a:r>
              <a:rPr lang="en-US"/>
              <a:t>Malaria and Dengue Risk</a:t>
            </a:r>
          </a:p>
        </p:txBody>
      </p:sp>
      <p:sp>
        <p:nvSpPr>
          <p:cNvPr id="8195" name="AutoShape 3"/>
          <p:cNvSpPr>
            <a:spLocks noGrp="1" noChangeAspect="1" noChangeArrowheads="1"/>
          </p:cNvSpPr>
          <p:nvPr>
            <p:ph idx="1"/>
          </p:nvPr>
        </p:nvSpPr>
        <p:spPr/>
        <p:txBody>
          <a:bodyPr/>
          <a:lstStyle/>
          <a:p>
            <a:pPr>
              <a:lnSpc>
                <a:spcPct val="80000"/>
              </a:lnSpc>
            </a:pPr>
            <a:r>
              <a:rPr lang="en-US" sz="2400" b="1" dirty="0" smtClean="0"/>
              <a:t>Malaria risk area in Honduras:</a:t>
            </a:r>
            <a:r>
              <a:rPr lang="en-US" sz="2400" dirty="0" smtClean="0"/>
              <a:t> Risk throughout the country at altitudes below 1000 m (&lt;3,281 ft) and in </a:t>
            </a:r>
            <a:r>
              <a:rPr lang="en-US" sz="2400" dirty="0" err="1" smtClean="0"/>
              <a:t>Roatán</a:t>
            </a:r>
            <a:r>
              <a:rPr lang="en-US" sz="2400" dirty="0" smtClean="0"/>
              <a:t> and other Bay Island. Risk exists in the outskirts of Tegucigalpa and San Pedro </a:t>
            </a:r>
            <a:r>
              <a:rPr lang="en-US" sz="2400" dirty="0" err="1" smtClean="0"/>
              <a:t>Sula</a:t>
            </a:r>
            <a:r>
              <a:rPr lang="en-US" sz="2400" dirty="0" smtClean="0"/>
              <a:t>. </a:t>
            </a:r>
          </a:p>
          <a:p>
            <a:pPr lvl="1">
              <a:lnSpc>
                <a:spcPct val="80000"/>
              </a:lnSpc>
            </a:pPr>
            <a:r>
              <a:rPr lang="en-US" sz="2000" dirty="0" smtClean="0"/>
              <a:t>La </a:t>
            </a:r>
            <a:r>
              <a:rPr lang="en-US" sz="2000" dirty="0" err="1" smtClean="0"/>
              <a:t>Ceiba</a:t>
            </a:r>
            <a:r>
              <a:rPr lang="en-US" sz="2000" dirty="0" smtClean="0"/>
              <a:t> (on the coast)</a:t>
            </a:r>
            <a:endParaRPr lang="en-US" sz="2000" dirty="0" smtClean="0"/>
          </a:p>
          <a:p>
            <a:pPr lvl="1">
              <a:lnSpc>
                <a:spcPct val="80000"/>
              </a:lnSpc>
            </a:pPr>
            <a:r>
              <a:rPr lang="en-US" sz="2000" dirty="0" smtClean="0"/>
              <a:t>Gracias 800 </a:t>
            </a:r>
            <a:r>
              <a:rPr lang="en-US" sz="2000" dirty="0" smtClean="0"/>
              <a:t>m</a:t>
            </a:r>
          </a:p>
          <a:p>
            <a:pPr lvl="1">
              <a:lnSpc>
                <a:spcPct val="80000"/>
              </a:lnSpc>
            </a:pPr>
            <a:r>
              <a:rPr lang="en-US" sz="2000" dirty="0" smtClean="0"/>
              <a:t>Agalteca 740 m</a:t>
            </a:r>
          </a:p>
          <a:p>
            <a:pPr lvl="1">
              <a:lnSpc>
                <a:spcPct val="80000"/>
              </a:lnSpc>
            </a:pPr>
            <a:r>
              <a:rPr lang="en-US" sz="2000" dirty="0" err="1" smtClean="0"/>
              <a:t>Atima</a:t>
            </a:r>
            <a:r>
              <a:rPr lang="en-US" sz="2000" dirty="0" smtClean="0"/>
              <a:t>  725 m</a:t>
            </a:r>
            <a:endParaRPr lang="en-US" sz="2000" dirty="0" smtClean="0"/>
          </a:p>
          <a:p>
            <a:pPr lvl="1">
              <a:lnSpc>
                <a:spcPct val="80000"/>
              </a:lnSpc>
            </a:pPr>
            <a:r>
              <a:rPr lang="en-US" sz="2000" dirty="0" err="1" smtClean="0"/>
              <a:t>Siguatepeque</a:t>
            </a:r>
            <a:r>
              <a:rPr lang="en-US" sz="2000" dirty="0" smtClean="0"/>
              <a:t> 1080 m</a:t>
            </a:r>
          </a:p>
          <a:p>
            <a:pPr lvl="1">
              <a:lnSpc>
                <a:spcPct val="80000"/>
              </a:lnSpc>
            </a:pPr>
            <a:r>
              <a:rPr lang="en-US" sz="2000" dirty="0" smtClean="0"/>
              <a:t>Tamara 1080 m</a:t>
            </a:r>
          </a:p>
          <a:p>
            <a:pPr lvl="1">
              <a:lnSpc>
                <a:spcPct val="80000"/>
              </a:lnSpc>
            </a:pPr>
            <a:r>
              <a:rPr lang="en-US" sz="2000" dirty="0" err="1" smtClean="0"/>
              <a:t>Cuatro</a:t>
            </a:r>
            <a:r>
              <a:rPr lang="en-US" sz="2000" dirty="0" smtClean="0"/>
              <a:t> </a:t>
            </a:r>
            <a:r>
              <a:rPr lang="en-US" sz="2000" dirty="0" err="1" smtClean="0"/>
              <a:t>Comunidades</a:t>
            </a:r>
            <a:r>
              <a:rPr lang="en-US" sz="2000" dirty="0" smtClean="0"/>
              <a:t> 10?? m</a:t>
            </a:r>
          </a:p>
          <a:p>
            <a:pPr lvl="1">
              <a:lnSpc>
                <a:spcPct val="80000"/>
              </a:lnSpc>
            </a:pPr>
            <a:r>
              <a:rPr lang="en-US" sz="2000" dirty="0" smtClean="0"/>
              <a:t>Marcala 1250 m</a:t>
            </a:r>
          </a:p>
          <a:p>
            <a:pPr>
              <a:lnSpc>
                <a:spcPct val="80000"/>
              </a:lnSpc>
            </a:pPr>
            <a:endParaRPr lang="en-US" sz="2400" dirty="0" smtClean="0"/>
          </a:p>
          <a:p>
            <a:pPr>
              <a:lnSpc>
                <a:spcPct val="80000"/>
              </a:lnSpc>
            </a:pPr>
            <a:r>
              <a:rPr lang="en-US" sz="2400" dirty="0" smtClean="0"/>
              <a:t>Dengue 50,000 cases </a:t>
            </a:r>
            <a:r>
              <a:rPr lang="en-US" sz="2400" dirty="0" smtClean="0"/>
              <a:t>this year </a:t>
            </a:r>
            <a:r>
              <a:rPr lang="en-US" sz="2400" dirty="0" smtClean="0"/>
              <a:t>(160 </a:t>
            </a:r>
            <a:r>
              <a:rPr lang="en-US" sz="2400" dirty="0" smtClean="0"/>
              <a:t>fatalities per 6.5 million)</a:t>
            </a:r>
          </a:p>
        </p:txBody>
      </p:sp>
      <p:pic>
        <p:nvPicPr>
          <p:cNvPr id="8196" name="Picture 4"/>
          <p:cNvPicPr>
            <a:picLocks noChangeAspect="1" noChangeArrowheads="1"/>
          </p:cNvPicPr>
          <p:nvPr/>
        </p:nvPicPr>
        <p:blipFill>
          <a:blip r:embed="rId3" cstate="print"/>
          <a:srcRect/>
          <a:stretch>
            <a:fillRect/>
          </a:stretch>
        </p:blipFill>
        <p:spPr bwMode="auto">
          <a:xfrm>
            <a:off x="6629400" y="2971800"/>
            <a:ext cx="1981200" cy="1908175"/>
          </a:xfrm>
          <a:prstGeom prst="rect">
            <a:avLst/>
          </a:prstGeom>
          <a:noFill/>
          <a:ln w="12700">
            <a:noFill/>
            <a:miter lim="800000"/>
            <a:headEnd type="none" w="lg" len="med"/>
            <a:tailEnd type="none" w="lg" len="me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defRPr/>
            </a:pPr>
            <a:r>
              <a:rPr lang="en-US" dirty="0"/>
              <a:t>Travelers' diarrhea</a:t>
            </a:r>
          </a:p>
        </p:txBody>
      </p:sp>
      <p:sp>
        <p:nvSpPr>
          <p:cNvPr id="9219" name="Rectangle 3"/>
          <p:cNvSpPr>
            <a:spLocks noGrp="1" noChangeArrowheads="1"/>
          </p:cNvSpPr>
          <p:nvPr>
            <p:ph idx="1"/>
          </p:nvPr>
        </p:nvSpPr>
        <p:spPr/>
        <p:txBody>
          <a:bodyPr/>
          <a:lstStyle/>
          <a:p>
            <a:pPr>
              <a:lnSpc>
                <a:spcPct val="90000"/>
              </a:lnSpc>
            </a:pPr>
            <a:r>
              <a:rPr lang="en-US" sz="2400" smtClean="0"/>
              <a:t>Travelers' diarrhea (TD) is the most common illness affecting travelers. </a:t>
            </a:r>
            <a:r>
              <a:rPr lang="en-US" sz="2400" u="sng" smtClean="0"/>
              <a:t>Each year between 20%-50% of international travelers, an estimated 10 million persons, develop diarrhea.</a:t>
            </a:r>
            <a:r>
              <a:rPr lang="en-US" sz="2400" smtClean="0"/>
              <a:t> </a:t>
            </a:r>
          </a:p>
          <a:p>
            <a:pPr>
              <a:lnSpc>
                <a:spcPct val="90000"/>
              </a:lnSpc>
            </a:pPr>
            <a:r>
              <a:rPr lang="en-US" sz="2400" smtClean="0"/>
              <a:t>The onset of TD usually occurs </a:t>
            </a:r>
            <a:r>
              <a:rPr lang="en-US" sz="2400" u="sng" smtClean="0"/>
              <a:t>within the first week of travel</a:t>
            </a:r>
            <a:r>
              <a:rPr lang="en-US" sz="2400" smtClean="0"/>
              <a:t> but may occur at any time while traveling, and even after returning home. </a:t>
            </a:r>
          </a:p>
          <a:p>
            <a:pPr>
              <a:lnSpc>
                <a:spcPct val="90000"/>
              </a:lnSpc>
            </a:pPr>
            <a:r>
              <a:rPr lang="en-US" sz="2400" smtClean="0"/>
              <a:t>High-risk destinations are the developing countries of </a:t>
            </a:r>
            <a:r>
              <a:rPr lang="en-US" sz="2400" u="sng" smtClean="0"/>
              <a:t>Latin America</a:t>
            </a:r>
            <a:r>
              <a:rPr lang="en-US" sz="2400" smtClean="0"/>
              <a:t>, Africa, the Middle East, and Asia. </a:t>
            </a:r>
          </a:p>
          <a:p>
            <a:pPr>
              <a:lnSpc>
                <a:spcPct val="90000"/>
              </a:lnSpc>
            </a:pPr>
            <a:r>
              <a:rPr lang="en-US" sz="2400" smtClean="0"/>
              <a:t>The primary source of infection is ingestion of </a:t>
            </a:r>
            <a:r>
              <a:rPr lang="en-US" sz="2400" u="sng" smtClean="0"/>
              <a:t>fecally contaminated food or water</a:t>
            </a:r>
            <a:r>
              <a:rPr lang="en-US" sz="240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defRPr/>
            </a:pPr>
            <a:r>
              <a:rPr lang="en-US"/>
              <a:t>The Bad Guys</a:t>
            </a:r>
          </a:p>
        </p:txBody>
      </p:sp>
      <p:sp>
        <p:nvSpPr>
          <p:cNvPr id="10243" name="Rectangle 3"/>
          <p:cNvSpPr>
            <a:spLocks noGrp="1" noChangeArrowheads="1"/>
          </p:cNvSpPr>
          <p:nvPr>
            <p:ph idx="1"/>
          </p:nvPr>
        </p:nvSpPr>
        <p:spPr/>
        <p:txBody>
          <a:bodyPr/>
          <a:lstStyle/>
          <a:p>
            <a:pPr>
              <a:lnSpc>
                <a:spcPct val="80000"/>
              </a:lnSpc>
            </a:pPr>
            <a:r>
              <a:rPr lang="en-US" sz="2800" smtClean="0"/>
              <a:t>Infectious agents are the primary cause of TD. Bacterial enteropathogens cause approximately 80% of TD cases. </a:t>
            </a:r>
          </a:p>
          <a:p>
            <a:pPr>
              <a:lnSpc>
                <a:spcPct val="80000"/>
              </a:lnSpc>
            </a:pPr>
            <a:r>
              <a:rPr lang="en-US" sz="2800" smtClean="0"/>
              <a:t>The most common causative agent isolated in countries surveyed has been enterotoxigenic </a:t>
            </a:r>
            <a:r>
              <a:rPr lang="en-US" sz="2800" i="1" smtClean="0"/>
              <a:t>Escherichia coli</a:t>
            </a:r>
            <a:r>
              <a:rPr lang="en-US" sz="2800" smtClean="0"/>
              <a:t> (ETEC). </a:t>
            </a:r>
          </a:p>
          <a:p>
            <a:pPr>
              <a:lnSpc>
                <a:spcPct val="80000"/>
              </a:lnSpc>
            </a:pPr>
            <a:r>
              <a:rPr lang="en-US" sz="2800" smtClean="0"/>
              <a:t>ETEC produce watery diarrhea with associated cramps and low-grade or no fever. </a:t>
            </a:r>
          </a:p>
          <a:p>
            <a:pPr>
              <a:lnSpc>
                <a:spcPct val="80000"/>
              </a:lnSpc>
            </a:pPr>
            <a:r>
              <a:rPr lang="en-US" sz="2800" smtClean="0"/>
              <a:t>Besides ETEC and other bacterial pathogens, a variety of viral and parasitic enteric pathogens also are potential causative agents.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defRPr/>
            </a:pPr>
            <a:r>
              <a:rPr lang="en-US" dirty="0" smtClean="0"/>
              <a:t>Travelers' diarrhea</a:t>
            </a:r>
            <a:r>
              <a:rPr lang="en-US" dirty="0" smtClean="0"/>
              <a:t> </a:t>
            </a:r>
            <a:r>
              <a:rPr lang="en-US" dirty="0"/>
              <a:t>Prevention</a:t>
            </a:r>
          </a:p>
        </p:txBody>
      </p:sp>
      <p:sp>
        <p:nvSpPr>
          <p:cNvPr id="11267" name="Rectangle 3"/>
          <p:cNvSpPr>
            <a:spLocks noGrp="1" noChangeArrowheads="1"/>
          </p:cNvSpPr>
          <p:nvPr>
            <p:ph idx="1"/>
          </p:nvPr>
        </p:nvSpPr>
        <p:spPr/>
        <p:txBody>
          <a:bodyPr/>
          <a:lstStyle/>
          <a:p>
            <a:pPr>
              <a:lnSpc>
                <a:spcPct val="90000"/>
              </a:lnSpc>
            </a:pPr>
            <a:r>
              <a:rPr lang="en-US" sz="2400" b="1" u="sng" dirty="0" smtClean="0"/>
              <a:t>Avoid</a:t>
            </a:r>
            <a:r>
              <a:rPr lang="en-US" sz="2400" dirty="0" smtClean="0"/>
              <a:t> eating foods or drinking beverages purchased from </a:t>
            </a:r>
            <a:r>
              <a:rPr lang="en-US" sz="2400" b="1" u="sng" dirty="0" smtClean="0"/>
              <a:t>street vendors</a:t>
            </a:r>
            <a:r>
              <a:rPr lang="en-US" sz="2400" dirty="0" smtClean="0"/>
              <a:t> or other establishments where </a:t>
            </a:r>
            <a:r>
              <a:rPr lang="en-US" sz="2400" b="1" u="sng" dirty="0" smtClean="0"/>
              <a:t>unhygienic</a:t>
            </a:r>
            <a:r>
              <a:rPr lang="en-US" sz="2400" u="sng" dirty="0" smtClean="0"/>
              <a:t> </a:t>
            </a:r>
            <a:r>
              <a:rPr lang="en-US" sz="2400" b="1" u="sng" dirty="0" smtClean="0"/>
              <a:t>conditions</a:t>
            </a:r>
            <a:r>
              <a:rPr lang="en-US" sz="2400" dirty="0" smtClean="0"/>
              <a:t> are </a:t>
            </a:r>
            <a:r>
              <a:rPr lang="en-US" sz="2400" dirty="0" smtClean="0"/>
              <a:t>present. Avoid </a:t>
            </a:r>
            <a:r>
              <a:rPr lang="en-US" sz="2400" dirty="0" smtClean="0"/>
              <a:t>eating raw or undercooked meat and </a:t>
            </a:r>
            <a:r>
              <a:rPr lang="en-US" sz="2400" dirty="0" smtClean="0"/>
              <a:t>seafood.</a:t>
            </a:r>
            <a:r>
              <a:rPr lang="en-US" sz="2400" dirty="0" smtClean="0"/>
              <a:t>  Avoid eating raw fruits (e.g., oranges, bananas, avocados) and vegetables unless the traveler peels them.</a:t>
            </a:r>
          </a:p>
          <a:p>
            <a:pPr>
              <a:lnSpc>
                <a:spcPct val="90000"/>
              </a:lnSpc>
            </a:pPr>
            <a:r>
              <a:rPr lang="en-US" sz="2400" dirty="0" smtClean="0"/>
              <a:t>If handled properly well-cooked and packaged foods usually are safe. Tap water, ice, unpasteurized milk, and dairy products are associated with increased risk for TD. Safe beverages include bottled carbonated beverages, hot tea or coffee, and water boiled or appropriately treated with iodine or chlorine. </a:t>
            </a:r>
            <a:endParaRPr lang="en-US" sz="2400" dirty="0" smtClean="0"/>
          </a:p>
          <a:p>
            <a:pPr>
              <a:lnSpc>
                <a:spcPct val="90000"/>
              </a:lnSpc>
            </a:pPr>
            <a:endParaRPr lang="en-US"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Hygiene</a:t>
            </a:r>
            <a:endParaRPr lang="en-US" dirty="0"/>
          </a:p>
        </p:txBody>
      </p:sp>
      <p:sp>
        <p:nvSpPr>
          <p:cNvPr id="3" name="Content Placeholder 2"/>
          <p:cNvSpPr>
            <a:spLocks noGrp="1"/>
          </p:cNvSpPr>
          <p:nvPr>
            <p:ph idx="1"/>
          </p:nvPr>
        </p:nvSpPr>
        <p:spPr/>
        <p:txBody>
          <a:bodyPr/>
          <a:lstStyle/>
          <a:p>
            <a:r>
              <a:rPr lang="en-US" dirty="0" smtClean="0"/>
              <a:t>WASH YOUR HANDS – we will bring personal bottles of hand sanitizer</a:t>
            </a:r>
          </a:p>
          <a:p>
            <a:r>
              <a:rPr lang="en-US" dirty="0" smtClean="0"/>
              <a:t>Use a water bottle with a sanitary cover</a:t>
            </a:r>
            <a:endParaRPr lang="en-US" dirty="0"/>
          </a:p>
        </p:txBody>
      </p:sp>
    </p:spTree>
  </p:cSld>
  <p:clrMapOvr>
    <a:masterClrMapping/>
  </p:clrMapOvr>
</p:sld>
</file>

<file path=ppt/theme/theme1.xml><?xml version="1.0" encoding="utf-8"?>
<a:theme xmlns:a="http://schemas.openxmlformats.org/drawingml/2006/main" name="Monroe's Teaching">
  <a:themeElements>
    <a:clrScheme name="classroom">
      <a:dk1>
        <a:srgbClr val="663300"/>
      </a:dk1>
      <a:lt1>
        <a:srgbClr val="FFFFFF"/>
      </a:lt1>
      <a:dk2>
        <a:srgbClr val="003A1A"/>
      </a:dk2>
      <a:lt2>
        <a:srgbClr val="FFFFFF"/>
      </a:lt2>
      <a:accent1>
        <a:srgbClr val="F14343"/>
      </a:accent1>
      <a:accent2>
        <a:srgbClr val="FBA305"/>
      </a:accent2>
      <a:accent3>
        <a:srgbClr val="3399FF"/>
      </a:accent3>
      <a:accent4>
        <a:srgbClr val="AC0000"/>
      </a:accent4>
      <a:accent5>
        <a:srgbClr val="F7B0B0"/>
      </a:accent5>
      <a:accent6>
        <a:srgbClr val="E39304"/>
      </a:accent6>
      <a:hlink>
        <a:srgbClr val="1900B4"/>
      </a:hlink>
      <a:folHlink>
        <a:srgbClr val="AC0000"/>
      </a:folHlink>
    </a:clrScheme>
    <a:fontScheme name="teaching">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bg2"/>
          </a:solidFill>
          <a:prstDash val="solid"/>
          <a:round/>
          <a:headEnd type="none" w="lg" len="med"/>
          <a:tailEnd type="none" w="lg"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12700" cap="flat" cmpd="sng" algn="ctr">
          <a:solidFill>
            <a:schemeClr val="bg2"/>
          </a:solidFill>
          <a:prstDash val="solid"/>
          <a:round/>
          <a:headEnd type="none" w="lg" len="med"/>
          <a:tailEnd type="none" w="lg"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aching 1">
        <a:dk1>
          <a:srgbClr val="000000"/>
        </a:dk1>
        <a:lt1>
          <a:srgbClr val="FFFFFF"/>
        </a:lt1>
        <a:dk2>
          <a:srgbClr val="000000"/>
        </a:dk2>
        <a:lt2>
          <a:srgbClr val="FFFFFF"/>
        </a:lt2>
        <a:accent1>
          <a:srgbClr val="969696"/>
        </a:accent1>
        <a:accent2>
          <a:srgbClr val="C0C0C0"/>
        </a:accent2>
        <a:accent3>
          <a:srgbClr val="FFFFFF"/>
        </a:accent3>
        <a:accent4>
          <a:srgbClr val="000000"/>
        </a:accent4>
        <a:accent5>
          <a:srgbClr val="C9C9C9"/>
        </a:accent5>
        <a:accent6>
          <a:srgbClr val="AEAEAE"/>
        </a:accent6>
        <a:hlink>
          <a:srgbClr val="EAEAEA"/>
        </a:hlink>
        <a:folHlink>
          <a:srgbClr val="000000"/>
        </a:folHlink>
      </a:clrScheme>
      <a:clrMap bg1="lt1" tx1="dk1" bg2="lt2" tx2="dk2" accent1="accent1" accent2="accent2" accent3="accent3" accent4="accent4" accent5="accent5" accent6="accent6" hlink="hlink" folHlink="folHlink"/>
    </a:extraClrScheme>
    <a:extraClrScheme>
      <a:clrScheme name="teaching 2">
        <a:dk1>
          <a:srgbClr val="000000"/>
        </a:dk1>
        <a:lt1>
          <a:srgbClr val="FFFFFF"/>
        </a:lt1>
        <a:dk2>
          <a:srgbClr val="003225"/>
        </a:dk2>
        <a:lt2>
          <a:srgbClr val="85FFBC"/>
        </a:lt2>
        <a:accent1>
          <a:srgbClr val="FA3A57"/>
        </a:accent1>
        <a:accent2>
          <a:srgbClr val="FBA305"/>
        </a:accent2>
        <a:accent3>
          <a:srgbClr val="AAADAC"/>
        </a:accent3>
        <a:accent4>
          <a:srgbClr val="DADADA"/>
        </a:accent4>
        <a:accent5>
          <a:srgbClr val="FCAEB4"/>
        </a:accent5>
        <a:accent6>
          <a:srgbClr val="E39304"/>
        </a:accent6>
        <a:hlink>
          <a:srgbClr val="3DA3FF"/>
        </a:hlink>
        <a:folHlink>
          <a:srgbClr val="FFFF00"/>
        </a:folHlink>
      </a:clrScheme>
      <a:clrMap bg1="dk2" tx1="lt1" bg2="dk1" tx2="lt2" accent1="accent1" accent2="accent2" accent3="accent3" accent4="accent4" accent5="accent5" accent6="accent6" hlink="hlink" folHlink="folHlink"/>
    </a:extraClrScheme>
    <a:extraClrScheme>
      <a:clrScheme name="teaching 3">
        <a:dk1>
          <a:srgbClr val="000000"/>
        </a:dk1>
        <a:lt1>
          <a:srgbClr val="FFFFFF"/>
        </a:lt1>
        <a:dk2>
          <a:srgbClr val="000044"/>
        </a:dk2>
        <a:lt2>
          <a:srgbClr val="FBBFF4"/>
        </a:lt2>
        <a:accent1>
          <a:srgbClr val="BC3C48"/>
        </a:accent1>
        <a:accent2>
          <a:srgbClr val="FF00FF"/>
        </a:accent2>
        <a:accent3>
          <a:srgbClr val="AAAAB0"/>
        </a:accent3>
        <a:accent4>
          <a:srgbClr val="DADADA"/>
        </a:accent4>
        <a:accent5>
          <a:srgbClr val="DAAFB1"/>
        </a:accent5>
        <a:accent6>
          <a:srgbClr val="E700E7"/>
        </a:accent6>
        <a:hlink>
          <a:srgbClr val="0000FF"/>
        </a:hlink>
        <a:folHlink>
          <a:srgbClr val="FFFF00"/>
        </a:folHlink>
      </a:clrScheme>
      <a:clrMap bg1="dk2" tx1="lt1" bg2="dk1" tx2="lt2" accent1="accent1" accent2="accent2" accent3="accent3" accent4="accent4" accent5="accent5" accent6="accent6" hlink="hlink" folHlink="folHlink"/>
    </a:extraClrScheme>
    <a:extraClrScheme>
      <a:clrScheme name="teaching 4">
        <a:dk1>
          <a:srgbClr val="000000"/>
        </a:dk1>
        <a:lt1>
          <a:srgbClr val="F8F8F8"/>
        </a:lt1>
        <a:dk2>
          <a:srgbClr val="2A002A"/>
        </a:dk2>
        <a:lt2>
          <a:srgbClr val="FFC9FF"/>
        </a:lt2>
        <a:accent1>
          <a:srgbClr val="CB9661"/>
        </a:accent1>
        <a:accent2>
          <a:srgbClr val="90F4B8"/>
        </a:accent2>
        <a:accent3>
          <a:srgbClr val="ACAAAC"/>
        </a:accent3>
        <a:accent4>
          <a:srgbClr val="D4D4D4"/>
        </a:accent4>
        <a:accent5>
          <a:srgbClr val="E2C9B7"/>
        </a:accent5>
        <a:accent6>
          <a:srgbClr val="82DDA6"/>
        </a:accent6>
        <a:hlink>
          <a:srgbClr val="0000FF"/>
        </a:hlink>
        <a:folHlink>
          <a:srgbClr val="FFFF00"/>
        </a:folHlink>
      </a:clrScheme>
      <a:clrMap bg1="dk2" tx1="lt1" bg2="dk1" tx2="lt2" accent1="accent1" accent2="accent2" accent3="accent3" accent4="accent4" accent5="accent5" accent6="accent6" hlink="hlink" folHlink="folHlink"/>
    </a:extraClrScheme>
    <a:extraClrScheme>
      <a:clrScheme name="teaching 5">
        <a:dk1>
          <a:srgbClr val="000000"/>
        </a:dk1>
        <a:lt1>
          <a:srgbClr val="FFFFFF"/>
        </a:lt1>
        <a:dk2>
          <a:srgbClr val="000000"/>
        </a:dk2>
        <a:lt2>
          <a:srgbClr val="FFFFFF"/>
        </a:lt2>
        <a:accent1>
          <a:srgbClr val="5F5F5F"/>
        </a:accent1>
        <a:accent2>
          <a:srgbClr val="808080"/>
        </a:accent2>
        <a:accent3>
          <a:srgbClr val="FFFFFF"/>
        </a:accent3>
        <a:accent4>
          <a:srgbClr val="000000"/>
        </a:accent4>
        <a:accent5>
          <a:srgbClr val="B6B6B6"/>
        </a:accent5>
        <a:accent6>
          <a:srgbClr val="737373"/>
        </a:accent6>
        <a:hlink>
          <a:srgbClr val="B2B2B2"/>
        </a:hlink>
        <a:folHlink>
          <a:srgbClr val="FFFFFF"/>
        </a:folHlink>
      </a:clrScheme>
      <a:clrMap bg1="lt1" tx1="dk1" bg2="lt2" tx2="dk2" accent1="accent1" accent2="accent2" accent3="accent3" accent4="accent4" accent5="accent5" accent6="accent6" hlink="hlink" folHlink="folHlink"/>
    </a:extraClrScheme>
    <a:extraClrScheme>
      <a:clrScheme name="teaching 6">
        <a:dk1>
          <a:srgbClr val="663300"/>
        </a:dk1>
        <a:lt1>
          <a:srgbClr val="FFFFFF"/>
        </a:lt1>
        <a:dk2>
          <a:srgbClr val="85FFBC"/>
        </a:dk2>
        <a:lt2>
          <a:srgbClr val="000000"/>
        </a:lt2>
        <a:accent1>
          <a:srgbClr val="FA3A57"/>
        </a:accent1>
        <a:accent2>
          <a:srgbClr val="FBA305"/>
        </a:accent2>
        <a:accent3>
          <a:srgbClr val="FFFFFF"/>
        </a:accent3>
        <a:accent4>
          <a:srgbClr val="562A00"/>
        </a:accent4>
        <a:accent5>
          <a:srgbClr val="FCAEB4"/>
        </a:accent5>
        <a:accent6>
          <a:srgbClr val="E39304"/>
        </a:accent6>
        <a:hlink>
          <a:srgbClr val="3DA3FF"/>
        </a:hlink>
        <a:folHlink>
          <a:srgbClr val="FFFF00"/>
        </a:folHlink>
      </a:clrScheme>
      <a:clrMap bg1="lt1" tx1="dk1" bg2="lt2" tx2="dk2" accent1="accent1" accent2="accent2" accent3="accent3" accent4="accent4" accent5="accent5" accent6="accent6" hlink="hlink" folHlink="folHlink"/>
    </a:extraClrScheme>
    <a:extraClrScheme>
      <a:clrScheme name="teaching 7">
        <a:dk1>
          <a:srgbClr val="663300"/>
        </a:dk1>
        <a:lt1>
          <a:srgbClr val="FFFFFF"/>
        </a:lt1>
        <a:dk2>
          <a:srgbClr val="003A1A"/>
        </a:dk2>
        <a:lt2>
          <a:srgbClr val="000000"/>
        </a:lt2>
        <a:accent1>
          <a:srgbClr val="F14343"/>
        </a:accent1>
        <a:accent2>
          <a:srgbClr val="FBA305"/>
        </a:accent2>
        <a:accent3>
          <a:srgbClr val="FFFFFF"/>
        </a:accent3>
        <a:accent4>
          <a:srgbClr val="562A00"/>
        </a:accent4>
        <a:accent5>
          <a:srgbClr val="F7B0B0"/>
        </a:accent5>
        <a:accent6>
          <a:srgbClr val="E39304"/>
        </a:accent6>
        <a:hlink>
          <a:srgbClr val="7E69FF"/>
        </a:hlink>
        <a:folHlink>
          <a:srgbClr val="AC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Classroom</Template>
  <TotalTime>13159</TotalTime>
  <Words>2098</Words>
  <Application>Microsoft Office PowerPoint</Application>
  <PresentationFormat>On-screen Show (4:3)</PresentationFormat>
  <Paragraphs>229</Paragraphs>
  <Slides>37</Slides>
  <Notes>33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2" baseType="lpstr">
      <vt:lpstr>Times New Roman</vt:lpstr>
      <vt:lpstr>Arial</vt:lpstr>
      <vt:lpstr>Wingdings</vt:lpstr>
      <vt:lpstr>Monroe's Teaching</vt:lpstr>
      <vt:lpstr>Microsoft Office Excel Chart</vt:lpstr>
      <vt:lpstr>AguaClara PreTrip Meeting</vt:lpstr>
      <vt:lpstr>Agenda</vt:lpstr>
      <vt:lpstr>Introductions</vt:lpstr>
      <vt:lpstr>Health</vt:lpstr>
      <vt:lpstr>Malaria and Dengue Risk</vt:lpstr>
      <vt:lpstr>Travelers' diarrhea</vt:lpstr>
      <vt:lpstr>The Bad Guys</vt:lpstr>
      <vt:lpstr>Travelers' diarrhea Prevention</vt:lpstr>
      <vt:lpstr>Hygiene</vt:lpstr>
      <vt:lpstr>Personal Safety</vt:lpstr>
      <vt:lpstr>Gangs – US exported Violence</vt:lpstr>
      <vt:lpstr>Gangs</vt:lpstr>
      <vt:lpstr>How many gang members?</vt:lpstr>
      <vt:lpstr>How many guns?</vt:lpstr>
      <vt:lpstr>How many Homicides?</vt:lpstr>
      <vt:lpstr>Risk Factors</vt:lpstr>
      <vt:lpstr>HIV AIDS</vt:lpstr>
      <vt:lpstr>Recommendations for Personal Safety</vt:lpstr>
      <vt:lpstr>Unwanted Attention: Advice column from Roslyn Odum</vt:lpstr>
      <vt:lpstr>Personal budgets</vt:lpstr>
      <vt:lpstr>Group Tools</vt:lpstr>
      <vt:lpstr>Traveling as a Team</vt:lpstr>
      <vt:lpstr>Reflections on Traveling in a Group</vt:lpstr>
      <vt:lpstr>Team Awareness</vt:lpstr>
      <vt:lpstr>Alcohol</vt:lpstr>
      <vt:lpstr>Reporting in</vt:lpstr>
      <vt:lpstr>Punctuality</vt:lpstr>
      <vt:lpstr>Tasks</vt:lpstr>
      <vt:lpstr>Packing List</vt:lpstr>
      <vt:lpstr>Trip info</vt:lpstr>
      <vt:lpstr>Flight and Transport Details</vt:lpstr>
      <vt:lpstr>Itinerary</vt:lpstr>
      <vt:lpstr>Slide 33</vt:lpstr>
      <vt:lpstr>Slide 34</vt:lpstr>
      <vt:lpstr>Gratitude</vt:lpstr>
      <vt:lpstr>Fundraising and Pledges</vt:lpstr>
      <vt:lpstr>Preparing for Next Year</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PreTrip Meeting</dc:title>
  <dc:creator>Monroe Weber-Shirk</dc:creator>
  <cp:lastModifiedBy>mw24</cp:lastModifiedBy>
  <cp:revision>167</cp:revision>
  <dcterms:created xsi:type="dcterms:W3CDTF">2006-11-28T18:55:34Z</dcterms:created>
  <dcterms:modified xsi:type="dcterms:W3CDTF">2010-12-07T14:58:34Z</dcterms:modified>
</cp:coreProperties>
</file>