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43"/>
  </p:notesMasterIdLst>
  <p:sldIdLst>
    <p:sldId id="256" r:id="rId2"/>
    <p:sldId id="257" r:id="rId3"/>
    <p:sldId id="292" r:id="rId4"/>
    <p:sldId id="258" r:id="rId5"/>
    <p:sldId id="331" r:id="rId6"/>
    <p:sldId id="268" r:id="rId7"/>
    <p:sldId id="269" r:id="rId8"/>
    <p:sldId id="270" r:id="rId9"/>
    <p:sldId id="340" r:id="rId10"/>
    <p:sldId id="259" r:id="rId11"/>
    <p:sldId id="271" r:id="rId12"/>
    <p:sldId id="272" r:id="rId13"/>
    <p:sldId id="275" r:id="rId14"/>
    <p:sldId id="276" r:id="rId15"/>
    <p:sldId id="291" r:id="rId16"/>
    <p:sldId id="329" r:id="rId17"/>
    <p:sldId id="286" r:id="rId18"/>
    <p:sldId id="317" r:id="rId19"/>
    <p:sldId id="262" r:id="rId20"/>
    <p:sldId id="293" r:id="rId21"/>
    <p:sldId id="318" r:id="rId22"/>
    <p:sldId id="287" r:id="rId23"/>
    <p:sldId id="290" r:id="rId24"/>
    <p:sldId id="288" r:id="rId25"/>
    <p:sldId id="289" r:id="rId26"/>
    <p:sldId id="326" r:id="rId27"/>
    <p:sldId id="327" r:id="rId28"/>
    <p:sldId id="332" r:id="rId29"/>
    <p:sldId id="334" r:id="rId30"/>
    <p:sldId id="343" r:id="rId31"/>
    <p:sldId id="344" r:id="rId32"/>
    <p:sldId id="345" r:id="rId33"/>
    <p:sldId id="349" r:id="rId34"/>
    <p:sldId id="350" r:id="rId35"/>
    <p:sldId id="352" r:id="rId36"/>
    <p:sldId id="351" r:id="rId37"/>
    <p:sldId id="346" r:id="rId38"/>
    <p:sldId id="347" r:id="rId39"/>
    <p:sldId id="348" r:id="rId40"/>
    <p:sldId id="330" r:id="rId41"/>
    <p:sldId id="353" r:id="rId42"/>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11" autoAdjust="0"/>
    <p:restoredTop sz="89465" autoAdjust="0"/>
  </p:normalViewPr>
  <p:slideViewPr>
    <p:cSldViewPr>
      <p:cViewPr varScale="1">
        <p:scale>
          <a:sx n="102" d="100"/>
          <a:sy n="102" d="100"/>
        </p:scale>
        <p:origin x="-20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4E658F50-4500-47B4-9E11-D38102283F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C7794360-6C72-4160-8131-B048641BFEF0}" type="slidenum">
              <a:rPr lang="en-US"/>
              <a:pPr/>
              <a:t>1</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1DE7FE40-F035-467F-AEED-4909D65F02C6}" type="slidenum">
              <a:rPr lang="en-US"/>
              <a:pPr/>
              <a:t>11</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484E8C38-8C7B-46F1-B194-19C3E00DF062}" type="slidenum">
              <a:rPr lang="en-US"/>
              <a:pPr/>
              <a:t>12</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FA2ABE97-65A2-46EA-97A1-AEA66AF4D1A4}" type="slidenum">
              <a:rPr lang="en-US"/>
              <a:pPr/>
              <a:t>13</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83344D26-3BEE-41F5-A04C-257A9413669F}" type="slidenum">
              <a:rPr lang="en-US"/>
              <a:pPr/>
              <a:t>14</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dirty="0" smtClean="0"/>
              <a:t>http://www.nisat.org/publications/Honduras/Honduras-%20Violence%20in%20Numbers.doc</a:t>
            </a:r>
          </a:p>
          <a:p>
            <a:pPr eaLnBrk="1" hangingPunct="1"/>
            <a:r>
              <a:rPr lang="en-US" dirty="0" smtClean="0"/>
              <a:t>http://www.disastercenter.com/crime/uscrime.htm for us crime statistics</a:t>
            </a:r>
          </a:p>
          <a:p>
            <a:pPr eaLnBrk="1" hangingPunct="1"/>
            <a:r>
              <a:rPr lang="en-US" dirty="0" smtClean="0"/>
              <a:t>58 murders for every 100,000 inhabitants in 2008 (http://www.unhcr.org/refworld/country,,,QUERYRESPONSE,HND,,4b8631d919,0.html0</a:t>
            </a:r>
          </a:p>
          <a:p>
            <a:pPr eaLnBrk="1" hangingPunct="1"/>
            <a:r>
              <a:rPr lang="en-US" dirty="0" smtClean="0"/>
              <a:t>77/100,000 in 2009</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B6C8933-C221-442F-BC39-B2CD6750CC8D}" type="slidenum">
              <a:rPr lang="en-US"/>
              <a:pPr/>
              <a:t>15</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t>http://www.marrder.com/htw/travel.htm</a:t>
            </a:r>
          </a:p>
          <a:p>
            <a:pPr eaLnBrk="1" hangingPunct="1"/>
            <a:r>
              <a:rPr lang="en-US" smtClean="0"/>
              <a:t>Monday, July 17, 2006 Online Edition 26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A7E1052-6883-400F-89E4-5527E40C070B}" type="slidenum">
              <a:rPr lang="en-US"/>
              <a:pPr/>
              <a:t>16</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DE8CD16-3566-4532-B6BC-1AA127D0F2FB}" type="slidenum">
              <a:rPr lang="en-US"/>
              <a:pPr/>
              <a:t>17</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C9B77EC-4E61-4F6E-A32A-C18EAA1C6206}" type="slidenum">
              <a:rPr lang="en-US"/>
              <a:pPr/>
              <a:t>18</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1D24365B-A18A-4DC6-8149-DB3D67614F5D}" type="slidenum">
              <a:rPr lang="en-US"/>
              <a:pPr/>
              <a:t>19</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D00CB9-1E1A-416E-82AB-9B5E8EB2E63D}" type="slidenum">
              <a:rPr lang="en-US"/>
              <a:pPr/>
              <a:t>20</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482080B-7936-4DF6-A842-6FA934AA9E3B}" type="slidenum">
              <a:rPr lang="en-US"/>
              <a:pPr/>
              <a:t>2</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200741DE-9C4F-4047-8B1B-4521FB7C126E}" type="slidenum">
              <a:rPr lang="en-US"/>
              <a:pPr/>
              <a:t>21</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1F4305F-5AEB-45C7-A140-874BC016A47F}" type="slidenum">
              <a:rPr lang="en-US"/>
              <a:pPr/>
              <a:t>22</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7101F2C-2C3A-47C8-8CB0-839F2E37C00A}" type="slidenum">
              <a:rPr lang="en-US"/>
              <a:pPr/>
              <a:t>23</a:t>
            </a:fld>
            <a:endParaRPr lang="en-US"/>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8FCC6788-42E1-4079-A0E0-1EFDA0AC6398}" type="slidenum">
              <a:rPr lang="en-US"/>
              <a:pPr/>
              <a:t>24</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092BC2B8-49B7-4A62-9FA9-FF1A208C0548}" type="slidenum">
              <a:rPr lang="en-US"/>
              <a:pPr/>
              <a:t>25</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4B2F0572-B54D-47E8-8A07-9D21D2C1EF1D}" type="slidenum">
              <a:rPr lang="en-US"/>
              <a:pPr/>
              <a:t>26</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AF3096B7-BBBC-45D3-BA7D-93038C8D4CD4}" type="slidenum">
              <a:rPr lang="en-US"/>
              <a:pPr/>
              <a:t>27</a:t>
            </a:fld>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9024FE95-5AE7-41C2-BFF2-CA226FAEF4F0}" type="slidenum">
              <a:rPr lang="en-US"/>
              <a:pPr/>
              <a:t>28</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7D8891E4-D63D-43DE-9637-D65E34850603}" type="slidenum">
              <a:rPr lang="en-US"/>
              <a:pPr/>
              <a:t>40</a:t>
            </a:fld>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53D611B-1CB4-49AA-9FDA-E33F425443D4}" type="slidenum">
              <a:rPr lang="en-US"/>
              <a:pPr/>
              <a:t>3</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dirty="0" smtClean="0"/>
              <a:t>Comment on reading through what they wrote when applying for the trip. Incredible wealth of knowledge and experience.</a:t>
            </a:r>
            <a:r>
              <a:rPr lang="en-US" baseline="0" dirty="0" smtClean="0"/>
              <a:t> </a:t>
            </a:r>
            <a:r>
              <a:rPr lang="en-US" baseline="0" dirty="0" err="1" smtClean="0"/>
              <a:t>I</a:t>
            </a:r>
            <a:r>
              <a:rPr lang="en-US" dirty="0" err="1" smtClean="0"/>
              <a:t>it</a:t>
            </a:r>
            <a:r>
              <a:rPr lang="en-US" dirty="0" smtClean="0"/>
              <a:t> is a total pleasure to be meeting with a group of students who don’t see a conflict of interest between making the world a better place and furthering your education!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AF33FE9F-BF2E-4508-BFEF-67C897F74B4E}" type="slidenum">
              <a:rPr lang="en-US"/>
              <a:pPr/>
              <a:t>4</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1D1A268-BBD8-4D20-BF27-25BB888CB0BF}" type="slidenum">
              <a:rPr lang="en-US"/>
              <a:pPr/>
              <a:t>5</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dirty="0" smtClean="0"/>
              <a:t>http://www.doctorswithoutborders.org/news/article.cfm?id=4706&amp;cat=field-news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A3BC1E7-4BB7-4B82-8B4B-83FA23651664}" type="slidenum">
              <a:rPr lang="en-US"/>
              <a:pPr/>
              <a:t>6</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364EFE5-F1CF-4489-B0E9-617535643135}" type="slidenum">
              <a:rPr lang="en-US"/>
              <a:pPr/>
              <a:t>7</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E6A1F650-C8B4-4BD8-A8AC-968725103FA5}" type="slidenum">
              <a:rPr lang="en-US"/>
              <a:pPr/>
              <a:t>8</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1BB9599-6511-4959-8FB9-B934CB98D8AF}" type="slidenum">
              <a:rPr lang="en-US"/>
              <a:pPr/>
              <a:t>10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cee.cornell.edu/faculty/info.cfm?abbrev=faculty&amp;shorttitle=bio&amp;netid=mw24" TargetMode="External"/><Relationship Id="rId7" Type="http://schemas.openxmlformats.org/officeDocument/2006/relationships/image" Target="../media/image2.png"/><Relationship Id="rId2" Type="http://schemas.openxmlformats.org/officeDocument/2006/relationships/hyperlink" Target="http://ceeserver.cee.cornell.edu/mw24/Default.htm" TargetMode="External"/><Relationship Id="rId1" Type="http://schemas.openxmlformats.org/officeDocument/2006/relationships/slideMaster" Target="../slideMasters/slideMaster1.xml"/><Relationship Id="rId6" Type="http://schemas.openxmlformats.org/officeDocument/2006/relationships/hyperlink" Target="http://www.cornell.edu/" TargetMode="External"/><Relationship Id="rId5" Type="http://schemas.openxmlformats.org/officeDocument/2006/relationships/hyperlink" Target="http://www.cee.cornell.edu/index.cfm" TargetMode="Externa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0" y="32004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endParaRPr lang="en-US"/>
          </a:p>
        </p:txBody>
      </p:sp>
      <p:sp>
        <p:nvSpPr>
          <p:cNvPr id="5123" name="Rectangle 3"/>
          <p:cNvSpPr>
            <a:spLocks noChangeArrowheads="1"/>
          </p:cNvSpPr>
          <p:nvPr/>
        </p:nvSpPr>
        <p:spPr bwMode="ltGray">
          <a:xfrm>
            <a:off x="0" y="34099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endParaRPr lang="en-US"/>
          </a:p>
        </p:txBody>
      </p:sp>
      <p:sp>
        <p:nvSpPr>
          <p:cNvPr id="5124" name="Rectangle 4"/>
          <p:cNvSpPr>
            <a:spLocks noGrp="1" noChangeArrowheads="1"/>
          </p:cNvSpPr>
          <p:nvPr>
            <p:ph type="ctrTitle" sz="quarter"/>
          </p:nvPr>
        </p:nvSpPr>
        <p:spPr>
          <a:xfrm>
            <a:off x="762000" y="1905000"/>
            <a:ext cx="7772400" cy="1143000"/>
          </a:xfrm>
        </p:spPr>
        <p:txBody>
          <a:bodyPr/>
          <a:lstStyle>
            <a:lvl1pPr>
              <a:defRPr/>
            </a:lvl1pPr>
          </a:lstStyle>
          <a:p>
            <a:r>
              <a:rPr lang="en-US" smtClean="0"/>
              <a:t>Click to edit Master title style</a:t>
            </a:r>
            <a:endParaRPr lang="en-US"/>
          </a:p>
        </p:txBody>
      </p:sp>
      <p:sp>
        <p:nvSpPr>
          <p:cNvPr id="5125" name="Rectangle 5"/>
          <p:cNvSpPr>
            <a:spLocks noGrp="1" noChangeArrowheads="1"/>
          </p:cNvSpPr>
          <p:nvPr>
            <p:ph type="subTitle" sz="quarter" idx="1"/>
          </p:nvPr>
        </p:nvSpPr>
        <p:spPr>
          <a:xfrm>
            <a:off x="1839913"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5126" name="Rectangle 6"/>
          <p:cNvSpPr>
            <a:spLocks noGrp="1" noChangeArrowheads="1"/>
          </p:cNvSpPr>
          <p:nvPr>
            <p:ph type="dt" sz="quarter" idx="2"/>
          </p:nvPr>
        </p:nvSpPr>
        <p:spPr>
          <a:xfrm>
            <a:off x="1212850" y="6232525"/>
            <a:ext cx="1905000" cy="457200"/>
          </a:xfrm>
        </p:spPr>
        <p:txBody>
          <a:bodyPr/>
          <a:lstStyle>
            <a:lvl1pPr>
              <a:defRPr/>
            </a:lvl1pPr>
          </a:lstStyle>
          <a:p>
            <a:pPr>
              <a:defRPr/>
            </a:pPr>
            <a:endParaRPr lang="en-US"/>
          </a:p>
        </p:txBody>
      </p:sp>
      <p:sp>
        <p:nvSpPr>
          <p:cNvPr id="5127" name="Rectangle 7"/>
          <p:cNvSpPr>
            <a:spLocks noGrp="1" noChangeArrowheads="1"/>
          </p:cNvSpPr>
          <p:nvPr>
            <p:ph type="ftr" sz="quarter" idx="3"/>
          </p:nvPr>
        </p:nvSpPr>
        <p:spPr>
          <a:xfrm>
            <a:off x="3651250" y="6232525"/>
            <a:ext cx="2895600" cy="457200"/>
          </a:xfrm>
        </p:spPr>
        <p:txBody>
          <a:bodyPr/>
          <a:lstStyle>
            <a:lvl1pPr>
              <a:defRPr/>
            </a:lvl1pPr>
          </a:lstStyle>
          <a:p>
            <a:pPr>
              <a:defRPr/>
            </a:pPr>
            <a:endParaRPr lang="en-US"/>
          </a:p>
        </p:txBody>
      </p:sp>
      <p:sp>
        <p:nvSpPr>
          <p:cNvPr id="5128" name="Rectangle 8"/>
          <p:cNvSpPr>
            <a:spLocks noGrp="1" noChangeArrowheads="1"/>
          </p:cNvSpPr>
          <p:nvPr>
            <p:ph type="sldNum" sz="quarter" idx="4"/>
          </p:nvPr>
        </p:nvSpPr>
        <p:spPr>
          <a:xfrm>
            <a:off x="7080250" y="6232525"/>
            <a:ext cx="1905000" cy="457200"/>
          </a:xfrm>
        </p:spPr>
        <p:txBody>
          <a:bodyPr/>
          <a:lstStyle>
            <a:lvl1pPr>
              <a:defRPr/>
            </a:lvl1pPr>
          </a:lstStyle>
          <a:p>
            <a:pPr>
              <a:defRPr/>
            </a:pPr>
            <a:fld id="{A330F3D4-AA2D-4FB1-9C0F-445D58DAC3F8}" type="slidenum">
              <a:rPr lang="en-US" smtClean="0"/>
              <a:pPr>
                <a:defRPr/>
              </a:pPr>
              <a:t>‹#›</a:t>
            </a:fld>
            <a:endParaRPr lang="en-US"/>
          </a:p>
        </p:txBody>
      </p:sp>
      <p:sp>
        <p:nvSpPr>
          <p:cNvPr id="5129" name="Rectangle 9"/>
          <p:cNvSpPr>
            <a:spLocks noChangeArrowheads="1"/>
          </p:cNvSpPr>
          <p:nvPr/>
        </p:nvSpPr>
        <p:spPr bwMode="auto">
          <a:xfrm>
            <a:off x="609600" y="6451600"/>
            <a:ext cx="3276600" cy="381000"/>
          </a:xfrm>
          <a:prstGeom prst="rect">
            <a:avLst/>
          </a:prstGeom>
          <a:noFill/>
          <a:ln w="12700">
            <a:noFill/>
            <a:miter lim="800000"/>
            <a:headEnd type="none" w="lg" len="med"/>
            <a:tailEnd type="none" w="lg" len="med"/>
          </a:ln>
          <a:effectLst/>
        </p:spPr>
        <p:txBody>
          <a:bodyPr/>
          <a:lstStyle/>
          <a:p>
            <a:pPr>
              <a:spcBef>
                <a:spcPct val="0"/>
              </a:spcBef>
            </a:pPr>
            <a:r>
              <a:rPr lang="en-US" sz="2000">
                <a:hlinkClick r:id="rId2"/>
              </a:rPr>
              <a:t>Monroe L. Weber-Shirk </a:t>
            </a:r>
            <a:endParaRPr lang="en-US" sz="2000"/>
          </a:p>
        </p:txBody>
      </p:sp>
      <p:sp>
        <p:nvSpPr>
          <p:cNvPr id="5130" name="Rectangle 10"/>
          <p:cNvSpPr>
            <a:spLocks noChangeArrowheads="1"/>
          </p:cNvSpPr>
          <p:nvPr/>
        </p:nvSpPr>
        <p:spPr bwMode="auto">
          <a:xfrm>
            <a:off x="1117600" y="1520825"/>
            <a:ext cx="9144000" cy="0"/>
          </a:xfrm>
          <a:prstGeom prst="rect">
            <a:avLst/>
          </a:prstGeom>
          <a:noFill/>
          <a:ln w="12700">
            <a:noFill/>
            <a:miter lim="800000"/>
            <a:headEnd type="none" w="lg" len="med"/>
            <a:tailEnd type="none" w="lg" len="med"/>
          </a:ln>
          <a:effectLst/>
        </p:spPr>
        <p:txBody>
          <a:bodyPr>
            <a:spAutoFit/>
          </a:bodyPr>
          <a:lstStyle/>
          <a:p>
            <a:endParaRPr lang="en-US"/>
          </a:p>
        </p:txBody>
      </p:sp>
      <p:pic>
        <p:nvPicPr>
          <p:cNvPr id="5131" name="Picture 11" descr="mw24 photo">
            <a:hlinkClick r:id="rId3"/>
          </p:cNvPr>
          <p:cNvPicPr>
            <a:picLocks noChangeAspect="1" noChangeArrowheads="1"/>
          </p:cNvPicPr>
          <p:nvPr/>
        </p:nvPicPr>
        <p:blipFill>
          <a:blip r:embed="rId4" cstate="print"/>
          <a:srcRect/>
          <a:stretch>
            <a:fillRect/>
          </a:stretch>
        </p:blipFill>
        <p:spPr bwMode="auto">
          <a:xfrm>
            <a:off x="0" y="6061075"/>
            <a:ext cx="542925" cy="796925"/>
          </a:xfrm>
          <a:prstGeom prst="rect">
            <a:avLst/>
          </a:prstGeom>
          <a:noFill/>
        </p:spPr>
      </p:pic>
      <p:sp>
        <p:nvSpPr>
          <p:cNvPr id="5132" name="Rectangle 12"/>
          <p:cNvSpPr>
            <a:spLocks noChangeArrowheads="1"/>
          </p:cNvSpPr>
          <p:nvPr/>
        </p:nvSpPr>
        <p:spPr bwMode="auto">
          <a:xfrm>
            <a:off x="-485775" y="2957513"/>
            <a:ext cx="9144000" cy="0"/>
          </a:xfrm>
          <a:prstGeom prst="rect">
            <a:avLst/>
          </a:prstGeom>
          <a:noFill/>
          <a:ln w="12700">
            <a:noFill/>
            <a:miter lim="800000"/>
            <a:headEnd type="none" w="lg" len="med"/>
            <a:tailEnd type="none" w="lg" len="med"/>
          </a:ln>
          <a:effectLst/>
        </p:spPr>
        <p:txBody>
          <a:bodyPr>
            <a:spAutoFit/>
          </a:bodyPr>
          <a:lstStyle/>
          <a:p>
            <a:endParaRPr lang="en-US"/>
          </a:p>
        </p:txBody>
      </p:sp>
      <p:sp>
        <p:nvSpPr>
          <p:cNvPr id="5133" name="Text Box 13"/>
          <p:cNvSpPr txBox="1">
            <a:spLocks noChangeArrowheads="1"/>
          </p:cNvSpPr>
          <p:nvPr/>
        </p:nvSpPr>
        <p:spPr bwMode="auto">
          <a:xfrm>
            <a:off x="3568700" y="6156325"/>
            <a:ext cx="3124200" cy="701675"/>
          </a:xfrm>
          <a:prstGeom prst="rect">
            <a:avLst/>
          </a:prstGeom>
          <a:noFill/>
          <a:ln w="12700">
            <a:noFill/>
            <a:miter lim="800000"/>
            <a:headEnd type="none" w="lg" len="med"/>
            <a:tailEnd type="none" w="lg" len="med"/>
          </a:ln>
          <a:effectLst/>
        </p:spPr>
        <p:txBody>
          <a:bodyPr>
            <a:spAutoFit/>
          </a:bodyPr>
          <a:lstStyle/>
          <a:p>
            <a:pPr algn="ctr">
              <a:spcBef>
                <a:spcPct val="0"/>
              </a:spcBef>
            </a:pPr>
            <a:r>
              <a:rPr lang="en-US" sz="2000">
                <a:hlinkClick r:id="rId5"/>
              </a:rPr>
              <a:t>S</a:t>
            </a:r>
            <a:r>
              <a:rPr lang="en-US" sz="1400">
                <a:hlinkClick r:id="rId5"/>
              </a:rPr>
              <a:t>chool of </a:t>
            </a:r>
            <a:r>
              <a:rPr lang="en-US" sz="2000">
                <a:hlinkClick r:id="rId5"/>
              </a:rPr>
              <a:t>Civil </a:t>
            </a:r>
            <a:r>
              <a:rPr lang="en-US" sz="1400">
                <a:hlinkClick r:id="rId5"/>
              </a:rPr>
              <a:t>and</a:t>
            </a:r>
            <a:r>
              <a:rPr lang="en-US" sz="2000">
                <a:hlinkClick r:id="rId5"/>
              </a:rPr>
              <a:t> Environmental Engineering</a:t>
            </a:r>
            <a:endParaRPr lang="en-US" sz="2000"/>
          </a:p>
        </p:txBody>
      </p:sp>
      <p:pic>
        <p:nvPicPr>
          <p:cNvPr id="5134" name="Picture 14" descr="culogo_web_60red">
            <a:hlinkClick r:id="rId6"/>
          </p:cNvPr>
          <p:cNvPicPr>
            <a:picLocks noChangeAspect="1" noChangeArrowheads="1"/>
          </p:cNvPicPr>
          <p:nvPr/>
        </p:nvPicPr>
        <p:blipFill>
          <a:blip r:embed="rId7" cstate="print"/>
          <a:srcRect/>
          <a:stretch>
            <a:fillRect/>
          </a:stretch>
        </p:blipFill>
        <p:spPr bwMode="auto">
          <a:xfrm>
            <a:off x="6638925" y="6134100"/>
            <a:ext cx="2505075" cy="7239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090C80-CE5B-487D-ACFA-64C91FB36E4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D226F9-EF03-4C2D-98DC-BBE51161768F}"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304800"/>
            <a:ext cx="77724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pPr>
              <a:defRPr/>
            </a:pPr>
            <a:fld id="{158DDC4D-D059-4ED7-B7EB-12C5B590006B}"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6E87F0-B74C-4C36-AF62-F0726556D6C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92DC02-991E-47CE-966A-4D10A26F5675}"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DE2AA24-D52B-4299-A095-CCE72112781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388F251C-CBD5-4319-9FFE-E83A88F929A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B537DA0E-4971-486A-8D61-D3AF5DE978A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E86F9F1C-2548-4BA4-A0A5-45EDFF63431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973CCB50-4FB2-46ED-8546-3541E6B28C6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A36988F0-4C84-4725-880F-DC4B7A8B008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0" y="15240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endParaRPr lang="en-US"/>
          </a:p>
        </p:txBody>
      </p:sp>
      <p:sp>
        <p:nvSpPr>
          <p:cNvPr id="4099" name="Rectangle 3"/>
          <p:cNvSpPr>
            <a:spLocks noChangeArrowheads="1"/>
          </p:cNvSpPr>
          <p:nvPr/>
        </p:nvSpPr>
        <p:spPr bwMode="ltGray">
          <a:xfrm>
            <a:off x="0" y="17335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endParaRPr lang="en-US"/>
          </a:p>
        </p:txBody>
      </p:sp>
      <p:sp>
        <p:nvSpPr>
          <p:cNvPr id="4100" name="Rectangle 4"/>
          <p:cNvSpPr>
            <a:spLocks noGrp="1" noChangeArrowheads="1"/>
          </p:cNvSpPr>
          <p:nvPr>
            <p:ph type="title"/>
          </p:nvPr>
        </p:nvSpPr>
        <p:spPr bwMode="auto">
          <a:xfrm>
            <a:off x="685800" y="3048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US" dirty="0" smtClean="0"/>
          </a:p>
        </p:txBody>
      </p:sp>
      <p:sp>
        <p:nvSpPr>
          <p:cNvPr id="4101"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defRPr sz="1400">
                <a:effectLst>
                  <a:outerShdw blurRad="38100" dist="38100" dir="2700000" algn="tl">
                    <a:srgbClr val="C0C0C0"/>
                  </a:outerShdw>
                </a:effectLst>
                <a:latin typeface="Arial" charset="0"/>
              </a:defRPr>
            </a:lvl1pPr>
          </a:lstStyle>
          <a:p>
            <a:pPr>
              <a:defRPr/>
            </a:pPr>
            <a:endParaRPr lang="en-US"/>
          </a:p>
        </p:txBody>
      </p:sp>
      <p:sp>
        <p:nvSpPr>
          <p:cNvPr id="4103"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defRPr sz="1400">
                <a:effectLst>
                  <a:outerShdw blurRad="38100" dist="38100" dir="2700000" algn="tl">
                    <a:srgbClr val="C0C0C0"/>
                  </a:outerShdw>
                </a:effectLst>
                <a:latin typeface="Arial" charset="0"/>
              </a:defRPr>
            </a:lvl1pPr>
          </a:lstStyle>
          <a:p>
            <a:pPr>
              <a:defRPr/>
            </a:pPr>
            <a:endParaRPr lang="en-US"/>
          </a:p>
        </p:txBody>
      </p:sp>
      <p:sp>
        <p:nvSpPr>
          <p:cNvPr id="4104"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defRPr sz="1400">
                <a:effectLst>
                  <a:outerShdw blurRad="38100" dist="38100" dir="2700000" algn="tl">
                    <a:srgbClr val="C0C0C0"/>
                  </a:outerShdw>
                </a:effectLst>
                <a:latin typeface="Arial" charset="0"/>
              </a:defRPr>
            </a:lvl1pPr>
          </a:lstStyle>
          <a:p>
            <a:pPr>
              <a:defRPr/>
            </a:pPr>
            <a:fld id="{D238F6C0-13A3-4F6C-A010-28595356A4AF}"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1"/>
        </a:buClr>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Clr>
          <a:schemeClr val="accent1"/>
        </a:buClr>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Microsoft_Office_Excel_97-2003_Worksheet1.xls"/><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confluence.cornell.edu/display/AGUACLARA/Packing+tip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confluence.cornell.edu/display/AGUACLARA/Team+Trip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p:txBody>
          <a:bodyPr/>
          <a:lstStyle/>
          <a:p>
            <a:pPr>
              <a:defRPr/>
            </a:pPr>
            <a:r>
              <a:rPr lang="en-US" dirty="0" smtClean="0"/>
              <a:t>AguaClara </a:t>
            </a:r>
            <a:r>
              <a:rPr lang="en-US" dirty="0" err="1" smtClean="0"/>
              <a:t>PreTrip</a:t>
            </a:r>
            <a:r>
              <a:rPr lang="en-US" dirty="0" smtClean="0"/>
              <a:t> </a:t>
            </a:r>
            <a:r>
              <a:rPr lang="en-US" dirty="0"/>
              <a:t>Meeting</a:t>
            </a:r>
          </a:p>
        </p:txBody>
      </p:sp>
      <p:sp>
        <p:nvSpPr>
          <p:cNvPr id="4100" name="Rectangle 3"/>
          <p:cNvSpPr>
            <a:spLocks noGrp="1" noChangeArrowheads="1"/>
          </p:cNvSpPr>
          <p:nvPr>
            <p:ph type="subTitle" sz="quarter" idx="1"/>
          </p:nvPr>
        </p:nvSpPr>
        <p:spPr/>
        <p:txBody>
          <a:bodyPr/>
          <a:lstStyle/>
          <a:p>
            <a:r>
              <a:rPr lang="en-US" dirty="0" smtClean="0">
                <a:solidFill>
                  <a:schemeClr val="bg2"/>
                </a:solidFill>
              </a:rPr>
              <a:t>Fall 2011</a:t>
            </a:r>
          </a:p>
        </p:txBody>
      </p:sp>
      <p:pic>
        <p:nvPicPr>
          <p:cNvPr id="31746" name="Picture 2" descr="https://lh5.googleusercontent.com/-bV4HpInlRPg/TTs1zlgbbBI/AAAAAAAAYrY/GKauzw-93Ac/s800/DSC0483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n-US"/>
              <a:t>Personal Safety</a:t>
            </a:r>
          </a:p>
        </p:txBody>
      </p:sp>
      <p:sp>
        <p:nvSpPr>
          <p:cNvPr id="12291" name="Rectangle 3"/>
          <p:cNvSpPr>
            <a:spLocks noGrp="1" noChangeArrowheads="1"/>
          </p:cNvSpPr>
          <p:nvPr>
            <p:ph idx="1"/>
          </p:nvPr>
        </p:nvSpPr>
        <p:spPr/>
        <p:txBody>
          <a:bodyPr/>
          <a:lstStyle/>
          <a:p>
            <a:r>
              <a:rPr lang="en-US" dirty="0" smtClean="0"/>
              <a:t>Petty theft - Do not resist a robbery attempt. Most criminals have weapons, and most injuries and deaths have resulted when victims have resisted</a:t>
            </a:r>
          </a:p>
          <a:p>
            <a:r>
              <a:rPr lang="en-US" dirty="0" smtClean="0"/>
              <a:t>Personal protective equipment – </a:t>
            </a:r>
          </a:p>
          <a:p>
            <a:pPr lvl="1"/>
            <a:r>
              <a:rPr lang="en-US" dirty="0" smtClean="0"/>
              <a:t>Closed footwear </a:t>
            </a:r>
          </a:p>
          <a:p>
            <a:pPr lvl="1"/>
            <a:r>
              <a:rPr lang="en-US" dirty="0" smtClean="0"/>
              <a:t>Long pants </a:t>
            </a:r>
          </a:p>
          <a:p>
            <a:pPr lvl="1"/>
            <a:r>
              <a:rPr lang="en-US" dirty="0" smtClean="0"/>
              <a:t>Eye protection anytime we are using hand tools</a:t>
            </a:r>
          </a:p>
          <a:p>
            <a:r>
              <a:rPr lang="en-US" dirty="0" smtClean="0"/>
              <a:t>Emergency plans – will provide contact info</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defRPr/>
            </a:pPr>
            <a:r>
              <a:rPr lang="en-US" dirty="0"/>
              <a:t>Gangs – US </a:t>
            </a:r>
            <a:r>
              <a:rPr lang="en-US" dirty="0" smtClean="0"/>
              <a:t>exported and sponsored </a:t>
            </a:r>
            <a:r>
              <a:rPr lang="en-US" dirty="0"/>
              <a:t>Violence</a:t>
            </a:r>
          </a:p>
        </p:txBody>
      </p:sp>
      <p:sp>
        <p:nvSpPr>
          <p:cNvPr id="13315" name="Rectangle 3"/>
          <p:cNvSpPr>
            <a:spLocks noGrp="1" noChangeArrowheads="1"/>
          </p:cNvSpPr>
          <p:nvPr>
            <p:ph idx="1"/>
          </p:nvPr>
        </p:nvSpPr>
        <p:spPr/>
        <p:txBody>
          <a:bodyPr/>
          <a:lstStyle/>
          <a:p>
            <a:pPr>
              <a:lnSpc>
                <a:spcPct val="90000"/>
              </a:lnSpc>
              <a:spcBef>
                <a:spcPct val="0"/>
              </a:spcBef>
            </a:pPr>
            <a:r>
              <a:rPr lang="en-US" sz="2400" dirty="0" smtClean="0"/>
              <a:t>The current level of youth violence in Honduras is among the worst in Central America. </a:t>
            </a:r>
          </a:p>
          <a:p>
            <a:pPr>
              <a:lnSpc>
                <a:spcPct val="90000"/>
              </a:lnSpc>
              <a:spcBef>
                <a:spcPct val="0"/>
              </a:spcBef>
            </a:pPr>
            <a:r>
              <a:rPr lang="en-US" sz="2400" dirty="0" smtClean="0"/>
              <a:t>The gang phenomenon is considered by many as one of the biggest problems affecting Honduras. According to police statistics, at the end of 2003, there were 36,000 gang members in Honduras.</a:t>
            </a:r>
          </a:p>
          <a:p>
            <a:pPr>
              <a:lnSpc>
                <a:spcPct val="90000"/>
              </a:lnSpc>
              <a:spcBef>
                <a:spcPct val="0"/>
              </a:spcBef>
            </a:pPr>
            <a:r>
              <a:rPr lang="en-US" sz="2400" dirty="0" smtClean="0"/>
              <a:t>MS-13 became prominent in Honduras in 1989; 18th Street became prominent in 1993. </a:t>
            </a:r>
          </a:p>
          <a:p>
            <a:pPr>
              <a:lnSpc>
                <a:spcPct val="90000"/>
              </a:lnSpc>
              <a:spcBef>
                <a:spcPct val="0"/>
              </a:spcBef>
            </a:pPr>
            <a:r>
              <a:rPr lang="en-US" sz="2400" dirty="0" smtClean="0"/>
              <a:t>These two gangs are now well entrenched, particularly in Tegucigalpa and San Pedro </a:t>
            </a:r>
            <a:r>
              <a:rPr lang="en-US" sz="2400" dirty="0" err="1" smtClean="0"/>
              <a:t>Sula</a:t>
            </a:r>
            <a:r>
              <a:rPr lang="en-US" sz="2400" dirty="0" smtClean="0"/>
              <a:t>, where they are responsible for many crimes.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defRPr/>
            </a:pPr>
            <a:r>
              <a:rPr lang="en-US"/>
              <a:t>Gangs</a:t>
            </a:r>
          </a:p>
        </p:txBody>
      </p:sp>
      <p:sp>
        <p:nvSpPr>
          <p:cNvPr id="14339" name="Rectangle 3"/>
          <p:cNvSpPr>
            <a:spLocks noGrp="1" noChangeArrowheads="1"/>
          </p:cNvSpPr>
          <p:nvPr>
            <p:ph idx="1"/>
          </p:nvPr>
        </p:nvSpPr>
        <p:spPr/>
        <p:txBody>
          <a:bodyPr/>
          <a:lstStyle/>
          <a:p>
            <a:pPr>
              <a:lnSpc>
                <a:spcPct val="80000"/>
              </a:lnSpc>
            </a:pPr>
            <a:r>
              <a:rPr lang="en-US" sz="2800" dirty="0" smtClean="0"/>
              <a:t>In 1992, the United States Immigration and Naturalization Service (INS) began to deport these youths in earnest. As one INS official explained, “If a gang member is out on the street and the police can’t make a charge, we will go out and deport them for being here illegally if they fit that criteria.” </a:t>
            </a:r>
          </a:p>
          <a:p>
            <a:pPr>
              <a:lnSpc>
                <a:spcPct val="80000"/>
              </a:lnSpc>
            </a:pPr>
            <a:r>
              <a:rPr lang="en-US" sz="2800" dirty="0" smtClean="0"/>
              <a:t>Many people who work with gangs cite 1995 as a year of massive deportations of gang members to Honduras. Deportees who returned to Honduras were instrumental in the proliferation of the two dominant gangs there.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n-US"/>
              <a:t>How many guns?</a:t>
            </a:r>
          </a:p>
        </p:txBody>
      </p:sp>
      <p:sp>
        <p:nvSpPr>
          <p:cNvPr id="16387" name="Rectangle 3"/>
          <p:cNvSpPr>
            <a:spLocks noGrp="1" noChangeArrowheads="1"/>
          </p:cNvSpPr>
          <p:nvPr>
            <p:ph idx="1"/>
          </p:nvPr>
        </p:nvSpPr>
        <p:spPr/>
        <p:txBody>
          <a:bodyPr/>
          <a:lstStyle/>
          <a:p>
            <a:pPr>
              <a:lnSpc>
                <a:spcPct val="90000"/>
              </a:lnSpc>
              <a:spcBef>
                <a:spcPct val="0"/>
              </a:spcBef>
            </a:pPr>
            <a:r>
              <a:rPr lang="en-US" smtClean="0"/>
              <a:t>The proliferation of weapons, many left over from the conflicts of the 1980s in Central America, has contributed to the gang violence. </a:t>
            </a:r>
          </a:p>
          <a:p>
            <a:pPr>
              <a:lnSpc>
                <a:spcPct val="90000"/>
              </a:lnSpc>
              <a:spcBef>
                <a:spcPct val="0"/>
              </a:spcBef>
            </a:pPr>
            <a:r>
              <a:rPr lang="en-US" smtClean="0"/>
              <a:t>During the 1990s, it became possible to buy an AK-47 for very little money. </a:t>
            </a:r>
          </a:p>
          <a:p>
            <a:pPr>
              <a:lnSpc>
                <a:spcPct val="90000"/>
              </a:lnSpc>
              <a:spcBef>
                <a:spcPct val="0"/>
              </a:spcBef>
            </a:pPr>
            <a:r>
              <a:rPr lang="en-US" smtClean="0"/>
              <a:t>The Honduran Attorney General’s Office declared in the mid 1990s, </a:t>
            </a:r>
            <a:r>
              <a:rPr lang="en-US" b="1" u="sng" smtClean="0"/>
              <a:t>that there were 67,000 AK-47s in circulation</a:t>
            </a:r>
          </a:p>
        </p:txBody>
      </p:sp>
      <p:sp>
        <p:nvSpPr>
          <p:cNvPr id="41988" name="Text Box 4"/>
          <p:cNvSpPr txBox="1">
            <a:spLocks noChangeArrowheads="1"/>
          </p:cNvSpPr>
          <p:nvPr/>
        </p:nvSpPr>
        <p:spPr bwMode="auto">
          <a:xfrm>
            <a:off x="2117725" y="6162675"/>
            <a:ext cx="5524500" cy="519113"/>
          </a:xfrm>
          <a:prstGeom prst="rect">
            <a:avLst/>
          </a:prstGeom>
          <a:noFill/>
          <a:ln w="12700">
            <a:noFill/>
            <a:miter lim="800000"/>
            <a:headEnd type="none" w="lg" len="med"/>
            <a:tailEnd type="none" w="lg" len="med"/>
          </a:ln>
        </p:spPr>
        <p:txBody>
          <a:bodyPr wrap="none">
            <a:spAutoFit/>
          </a:bodyPr>
          <a:lstStyle/>
          <a:p>
            <a:r>
              <a:rPr lang="en-US"/>
              <a:t>1 person in 100 could have an AK-47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0" name="Picture 6"/>
          <p:cNvPicPr>
            <a:picLocks noChangeAspect="1" noChangeArrowheads="1"/>
          </p:cNvPicPr>
          <p:nvPr/>
        </p:nvPicPr>
        <p:blipFill>
          <a:blip r:embed="rId4" cstate="print">
            <a:lum bright="30000"/>
          </a:blip>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47106" name="Rectangle 2"/>
          <p:cNvSpPr>
            <a:spLocks noGrp="1" noChangeArrowheads="1"/>
          </p:cNvSpPr>
          <p:nvPr>
            <p:ph type="title"/>
          </p:nvPr>
        </p:nvSpPr>
        <p:spPr/>
        <p:txBody>
          <a:bodyPr/>
          <a:lstStyle/>
          <a:p>
            <a:pPr>
              <a:defRPr/>
            </a:pPr>
            <a:r>
              <a:rPr lang="en-US"/>
              <a:t>How many Homicides?</a:t>
            </a:r>
          </a:p>
        </p:txBody>
      </p:sp>
      <p:graphicFrame>
        <p:nvGraphicFramePr>
          <p:cNvPr id="1026" name="Object 5"/>
          <p:cNvGraphicFramePr>
            <a:graphicFrameLocks noChangeAspect="1"/>
          </p:cNvGraphicFramePr>
          <p:nvPr/>
        </p:nvGraphicFramePr>
        <p:xfrm>
          <a:off x="762000" y="1600200"/>
          <a:ext cx="6659563" cy="5113338"/>
        </p:xfrm>
        <a:graphic>
          <a:graphicData uri="http://schemas.openxmlformats.org/presentationml/2006/ole">
            <p:oleObj spid="_x0000_s1026" name="Worksheet" r:id="rId5" imgW="4400685" imgH="3352710" progId="Excel.Shee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defRPr/>
            </a:pPr>
            <a:r>
              <a:rPr lang="en-US"/>
              <a:t>Risk Factors</a:t>
            </a:r>
          </a:p>
        </p:txBody>
      </p:sp>
      <p:sp>
        <p:nvSpPr>
          <p:cNvPr id="17411" name="Rectangle 3"/>
          <p:cNvSpPr>
            <a:spLocks noGrp="1" noChangeArrowheads="1"/>
          </p:cNvSpPr>
          <p:nvPr>
            <p:ph idx="1"/>
          </p:nvPr>
        </p:nvSpPr>
        <p:spPr/>
        <p:txBody>
          <a:bodyPr/>
          <a:lstStyle/>
          <a:p>
            <a:r>
              <a:rPr lang="en-US" smtClean="0"/>
              <a:t>60% of homicides in Honduras occurred on weekends between 9 pm and midnight with 91.7 % of victims being men. </a:t>
            </a:r>
          </a:p>
        </p:txBody>
      </p:sp>
      <p:sp>
        <p:nvSpPr>
          <p:cNvPr id="81924" name="Text Box 4"/>
          <p:cNvSpPr txBox="1">
            <a:spLocks noChangeArrowheads="1"/>
          </p:cNvSpPr>
          <p:nvPr/>
        </p:nvSpPr>
        <p:spPr bwMode="auto">
          <a:xfrm>
            <a:off x="304800" y="4191000"/>
            <a:ext cx="8675688" cy="946150"/>
          </a:xfrm>
          <a:prstGeom prst="rect">
            <a:avLst/>
          </a:prstGeom>
          <a:noFill/>
          <a:ln w="12700">
            <a:noFill/>
            <a:miter lim="800000"/>
            <a:headEnd type="none" w="lg" len="med"/>
            <a:tailEnd type="none" w="lg" len="med"/>
          </a:ln>
        </p:spPr>
        <p:txBody>
          <a:bodyPr wrap="none">
            <a:spAutoFit/>
          </a:bodyPr>
          <a:lstStyle/>
          <a:p>
            <a:r>
              <a:rPr lang="en-US"/>
              <a:t>Alcohol, guns, nighttime, and men make a bad combination</a:t>
            </a:r>
          </a:p>
          <a:p>
            <a:r>
              <a:rPr lang="en-US"/>
              <a:t>Avoid mixtures!!!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pPr>
              <a:defRPr/>
            </a:pPr>
            <a:r>
              <a:rPr lang="en-US"/>
              <a:t>HIV AIDS</a:t>
            </a:r>
          </a:p>
        </p:txBody>
      </p:sp>
      <p:sp>
        <p:nvSpPr>
          <p:cNvPr id="18435" name="Rectangle 3"/>
          <p:cNvSpPr>
            <a:spLocks noGrp="1" noChangeArrowheads="1"/>
          </p:cNvSpPr>
          <p:nvPr>
            <p:ph idx="1"/>
          </p:nvPr>
        </p:nvSpPr>
        <p:spPr/>
        <p:txBody>
          <a:bodyPr/>
          <a:lstStyle/>
          <a:p>
            <a:r>
              <a:rPr lang="en-US" smtClean="0"/>
              <a:t>Honduras has highest rate of HIV AIDS in Central America</a:t>
            </a:r>
          </a:p>
          <a:p>
            <a:r>
              <a:rPr lang="en-US" smtClean="0"/>
              <a:t>28,000 people living with HIV/AIDS (0.7% of the population).</a:t>
            </a:r>
          </a:p>
          <a:p>
            <a:r>
              <a:rPr lang="en-US" smtClean="0"/>
              <a:t>1800 deaths in 2007</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defRPr/>
            </a:pPr>
            <a:r>
              <a:rPr lang="en-US" sz="4000"/>
              <a:t>Recommendations for Personal Safety</a:t>
            </a:r>
          </a:p>
        </p:txBody>
      </p:sp>
      <p:sp>
        <p:nvSpPr>
          <p:cNvPr id="19459" name="Rectangle 3"/>
          <p:cNvSpPr>
            <a:spLocks noGrp="1" noChangeArrowheads="1"/>
          </p:cNvSpPr>
          <p:nvPr>
            <p:ph idx="1"/>
          </p:nvPr>
        </p:nvSpPr>
        <p:spPr>
          <a:xfrm>
            <a:off x="685800" y="1981200"/>
            <a:ext cx="7924800" cy="4114800"/>
          </a:xfrm>
        </p:spPr>
        <p:txBody>
          <a:bodyPr/>
          <a:lstStyle/>
          <a:p>
            <a:r>
              <a:rPr lang="en-US" dirty="0" smtClean="0"/>
              <a:t>Travel in small groups rather than alone</a:t>
            </a:r>
          </a:p>
          <a:p>
            <a:r>
              <a:rPr lang="en-US" dirty="0" smtClean="0"/>
              <a:t>Don’t display wealth</a:t>
            </a:r>
          </a:p>
          <a:p>
            <a:r>
              <a:rPr lang="en-US" dirty="0" smtClean="0"/>
              <a:t>Don’t resist robbery</a:t>
            </a:r>
          </a:p>
          <a:p>
            <a:r>
              <a:rPr lang="en-US" dirty="0" smtClean="0"/>
              <a:t>Learn what places to avoid from our hosts</a:t>
            </a:r>
          </a:p>
          <a:p>
            <a:r>
              <a:rPr lang="en-US" dirty="0" smtClean="0"/>
              <a:t>We will give our hosts an opportunity to provide more guidance for us early in the trip</a:t>
            </a:r>
          </a:p>
          <a:p>
            <a:r>
              <a:rPr lang="en-US" dirty="0" smtClean="0"/>
              <a:t>Make sure that the “team head counters” always know where you are</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a:defRPr/>
            </a:pPr>
            <a:r>
              <a:rPr lang="en-US" sz="4000"/>
              <a:t>Unwanted Attention: Advice column from Roslyn Odum</a:t>
            </a:r>
          </a:p>
        </p:txBody>
      </p:sp>
      <p:sp>
        <p:nvSpPr>
          <p:cNvPr id="20483" name="Text Box 4"/>
          <p:cNvSpPr txBox="1">
            <a:spLocks noChangeArrowheads="1"/>
          </p:cNvSpPr>
          <p:nvPr/>
        </p:nvSpPr>
        <p:spPr bwMode="auto">
          <a:xfrm>
            <a:off x="228600" y="2063750"/>
            <a:ext cx="8550275" cy="4154984"/>
          </a:xfrm>
          <a:prstGeom prst="rect">
            <a:avLst/>
          </a:prstGeom>
          <a:noFill/>
          <a:ln w="12700">
            <a:noFill/>
            <a:miter lim="800000"/>
            <a:headEnd type="none" w="lg" len="med"/>
            <a:tailEnd type="none" w="lg" len="med"/>
          </a:ln>
        </p:spPr>
        <p:txBody>
          <a:bodyPr>
            <a:spAutoFit/>
          </a:bodyPr>
          <a:lstStyle/>
          <a:p>
            <a:r>
              <a:rPr lang="en-US" sz="2400" dirty="0"/>
              <a:t>CLOTHING: Most of the time, but especially in the cities, I would wear extremely modest and sort of unattractive clothing. As a woman, you will get attention regardless, and as a gringo, you really don't want to look like you've got money. Buy a cheap watch if you wear one, don't do the jewelry thing, and don't wear short shorts or tight pants (ha! I always found it funny that the Honduran women would wear such revealing clothing while I was working on the polar opposite)... common sense </a:t>
            </a:r>
            <a:r>
              <a:rPr lang="en-US" sz="2400" dirty="0" smtClean="0"/>
              <a:t>is to </a:t>
            </a:r>
            <a:r>
              <a:rPr lang="en-US" sz="2400" dirty="0"/>
              <a:t>draw as little attention as possible. Be smart about where you keep your money, don't flash around American dollars, don't carry loose purses, travel with a </a:t>
            </a:r>
            <a:r>
              <a:rPr lang="en-US" sz="2400" dirty="0" err="1"/>
              <a:t>compañero</a:t>
            </a:r>
            <a:r>
              <a:rPr lang="en-US" sz="2400" dirty="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defRPr/>
            </a:pPr>
            <a:r>
              <a:rPr lang="en-US"/>
              <a:t>Personal budgets</a:t>
            </a:r>
          </a:p>
        </p:txBody>
      </p:sp>
      <p:sp>
        <p:nvSpPr>
          <p:cNvPr id="21507" name="Rectangle 3"/>
          <p:cNvSpPr>
            <a:spLocks noGrp="1" noChangeArrowheads="1"/>
          </p:cNvSpPr>
          <p:nvPr>
            <p:ph idx="1"/>
          </p:nvPr>
        </p:nvSpPr>
        <p:spPr/>
        <p:txBody>
          <a:bodyPr/>
          <a:lstStyle/>
          <a:p>
            <a:pPr>
              <a:lnSpc>
                <a:spcPct val="90000"/>
              </a:lnSpc>
            </a:pPr>
            <a:r>
              <a:rPr lang="en-US" sz="2800" dirty="0" smtClean="0"/>
              <a:t>Lempira! Stable exchange rate of 19 L/US$</a:t>
            </a:r>
          </a:p>
          <a:p>
            <a:pPr>
              <a:lnSpc>
                <a:spcPct val="90000"/>
              </a:lnSpc>
            </a:pPr>
            <a:r>
              <a:rPr lang="en-US" sz="2800" dirty="0" smtClean="0"/>
              <a:t>Food 225 L/day </a:t>
            </a:r>
          </a:p>
          <a:p>
            <a:pPr>
              <a:lnSpc>
                <a:spcPct val="90000"/>
              </a:lnSpc>
            </a:pPr>
            <a:r>
              <a:rPr lang="en-US" sz="2800" dirty="0" smtClean="0"/>
              <a:t>Total for food 3375L or $175</a:t>
            </a:r>
          </a:p>
          <a:p>
            <a:pPr>
              <a:lnSpc>
                <a:spcPct val="90000"/>
              </a:lnSpc>
            </a:pPr>
            <a:r>
              <a:rPr lang="en-US" sz="2800" dirty="0" smtClean="0"/>
              <a:t>Tourist activities $40-80 (some might be payable in $)</a:t>
            </a:r>
          </a:p>
          <a:p>
            <a:pPr>
              <a:lnSpc>
                <a:spcPct val="90000"/>
              </a:lnSpc>
            </a:pPr>
            <a:r>
              <a:rPr lang="en-US" sz="2800" dirty="0" smtClean="0"/>
              <a:t>Suggest that you convert $200 into Lempira at the SPS airport or use the ATM machine there to get Lempira</a:t>
            </a:r>
          </a:p>
          <a:p>
            <a:pPr>
              <a:lnSpc>
                <a:spcPct val="90000"/>
              </a:lnSpc>
            </a:pPr>
            <a:r>
              <a:rPr lang="en-US" sz="2800" dirty="0" smtClean="0"/>
              <a:t>Exit fee of approximately </a:t>
            </a:r>
            <a:r>
              <a:rPr lang="en-US" sz="2800" smtClean="0"/>
              <a:t>$37.5 </a:t>
            </a:r>
            <a:r>
              <a:rPr lang="en-US" sz="2800" dirty="0" smtClean="0"/>
              <a:t>(can be paid in Lempira and/or in USD)</a:t>
            </a:r>
          </a:p>
          <a:p>
            <a:pPr>
              <a:lnSpc>
                <a:spcPct val="90000"/>
              </a:lnSpc>
            </a:pPr>
            <a:endParaRPr lang="en-US" sz="2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defRPr/>
            </a:pPr>
            <a:r>
              <a:rPr lang="en-US"/>
              <a:t>Agenda</a:t>
            </a:r>
          </a:p>
        </p:txBody>
      </p:sp>
      <p:sp>
        <p:nvSpPr>
          <p:cNvPr id="5123" name="Rectangle 3"/>
          <p:cNvSpPr>
            <a:spLocks noGrp="1" noChangeArrowheads="1"/>
          </p:cNvSpPr>
          <p:nvPr>
            <p:ph idx="1"/>
          </p:nvPr>
        </p:nvSpPr>
        <p:spPr/>
        <p:txBody>
          <a:bodyPr/>
          <a:lstStyle/>
          <a:p>
            <a:pPr>
              <a:lnSpc>
                <a:spcPct val="80000"/>
              </a:lnSpc>
            </a:pPr>
            <a:r>
              <a:rPr lang="en-US" sz="2800" dirty="0" smtClean="0"/>
              <a:t>Introductions</a:t>
            </a:r>
          </a:p>
          <a:p>
            <a:pPr>
              <a:lnSpc>
                <a:spcPct val="80000"/>
              </a:lnSpc>
            </a:pPr>
            <a:r>
              <a:rPr lang="en-US" sz="2800" dirty="0" smtClean="0"/>
              <a:t>Health </a:t>
            </a:r>
          </a:p>
          <a:p>
            <a:pPr>
              <a:lnSpc>
                <a:spcPct val="80000"/>
              </a:lnSpc>
            </a:pPr>
            <a:r>
              <a:rPr lang="en-US" sz="2800" dirty="0" smtClean="0"/>
              <a:t>and Safety</a:t>
            </a:r>
          </a:p>
          <a:p>
            <a:pPr>
              <a:lnSpc>
                <a:spcPct val="80000"/>
              </a:lnSpc>
            </a:pPr>
            <a:r>
              <a:rPr lang="en-US" sz="2800" dirty="0" smtClean="0"/>
              <a:t>Personal budgets</a:t>
            </a:r>
          </a:p>
          <a:p>
            <a:pPr>
              <a:lnSpc>
                <a:spcPct val="80000"/>
              </a:lnSpc>
            </a:pPr>
            <a:r>
              <a:rPr lang="en-US" sz="2800" dirty="0" smtClean="0"/>
              <a:t>Reflections on traveling in a group</a:t>
            </a:r>
          </a:p>
          <a:p>
            <a:pPr>
              <a:lnSpc>
                <a:spcPct val="80000"/>
              </a:lnSpc>
            </a:pPr>
            <a:r>
              <a:rPr lang="en-US" sz="2800" dirty="0" smtClean="0"/>
              <a:t>Tasks</a:t>
            </a:r>
          </a:p>
          <a:p>
            <a:pPr>
              <a:lnSpc>
                <a:spcPct val="80000"/>
              </a:lnSpc>
            </a:pPr>
            <a:r>
              <a:rPr lang="en-US" sz="2800" dirty="0" smtClean="0"/>
              <a:t>Packing List</a:t>
            </a:r>
          </a:p>
          <a:p>
            <a:pPr>
              <a:lnSpc>
                <a:spcPct val="80000"/>
              </a:lnSpc>
            </a:pPr>
            <a:r>
              <a:rPr lang="en-US" sz="2800" dirty="0" smtClean="0"/>
              <a:t>Itinerary</a:t>
            </a:r>
          </a:p>
          <a:p>
            <a:pPr>
              <a:lnSpc>
                <a:spcPct val="80000"/>
              </a:lnSpc>
            </a:pPr>
            <a:r>
              <a:rPr lang="en-US" sz="2800" dirty="0" smtClean="0"/>
              <a:t>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defRPr/>
            </a:pPr>
            <a:r>
              <a:rPr lang="en-US"/>
              <a:t>Group Tools</a:t>
            </a:r>
          </a:p>
        </p:txBody>
      </p:sp>
      <p:sp>
        <p:nvSpPr>
          <p:cNvPr id="22531" name="Rectangle 3"/>
          <p:cNvSpPr>
            <a:spLocks noGrp="1" noChangeArrowheads="1"/>
          </p:cNvSpPr>
          <p:nvPr>
            <p:ph idx="1"/>
          </p:nvPr>
        </p:nvSpPr>
        <p:spPr/>
        <p:txBody>
          <a:bodyPr/>
          <a:lstStyle/>
          <a:p>
            <a:r>
              <a:rPr lang="en-US" smtClean="0"/>
              <a:t>We are about to embark on an intensive 2 week long cross cultural experience</a:t>
            </a:r>
          </a:p>
          <a:p>
            <a:r>
              <a:rPr lang="en-US" smtClean="0"/>
              <a:t>We will be sharing hotel rooms and living with Honduran families</a:t>
            </a:r>
          </a:p>
          <a:p>
            <a:r>
              <a:rPr lang="en-US" smtClean="0"/>
              <a:t>In addition to the issues of health and safety, we need to figure out how to live together and enjoy it!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a:defRPr/>
            </a:pPr>
            <a:r>
              <a:rPr lang="en-US"/>
              <a:t>Traveling as a Team</a:t>
            </a:r>
          </a:p>
        </p:txBody>
      </p:sp>
      <p:sp>
        <p:nvSpPr>
          <p:cNvPr id="23555" name="Rectangle 3"/>
          <p:cNvSpPr>
            <a:spLocks noGrp="1" noChangeArrowheads="1"/>
          </p:cNvSpPr>
          <p:nvPr>
            <p:ph idx="1"/>
          </p:nvPr>
        </p:nvSpPr>
        <p:spPr/>
        <p:txBody>
          <a:bodyPr/>
          <a:lstStyle/>
          <a:p>
            <a:r>
              <a:rPr lang="en-US" smtClean="0"/>
              <a:t>Form groups of 3 and come up with</a:t>
            </a:r>
          </a:p>
          <a:p>
            <a:pPr lvl="1"/>
            <a:r>
              <a:rPr lang="en-US" smtClean="0"/>
              <a:t>2 reasons why there are different expectations when traveling as a team (rather than as an individual)</a:t>
            </a:r>
          </a:p>
          <a:p>
            <a:pPr lvl="1"/>
            <a:r>
              <a:rPr lang="en-US" smtClean="0"/>
              <a:t>1 behavior or action that should be avoided </a:t>
            </a:r>
          </a:p>
          <a:p>
            <a:pPr lvl="1"/>
            <a:r>
              <a:rPr lang="en-US" smtClean="0"/>
              <a:t>3 behaviors, actions, or attitudes that you think would help make this a healthy (and fun) experience for everyone</a:t>
            </a:r>
          </a:p>
          <a:p>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a:defRPr/>
            </a:pPr>
            <a:r>
              <a:rPr lang="en-US"/>
              <a:t>Team Awareness</a:t>
            </a:r>
          </a:p>
        </p:txBody>
      </p:sp>
      <p:sp>
        <p:nvSpPr>
          <p:cNvPr id="25603" name="Rectangle 3"/>
          <p:cNvSpPr>
            <a:spLocks noGrp="1" noChangeArrowheads="1"/>
          </p:cNvSpPr>
          <p:nvPr>
            <p:ph idx="1"/>
          </p:nvPr>
        </p:nvSpPr>
        <p:spPr/>
        <p:txBody>
          <a:bodyPr/>
          <a:lstStyle/>
          <a:p>
            <a:pPr>
              <a:lnSpc>
                <a:spcPct val="80000"/>
              </a:lnSpc>
            </a:pPr>
            <a:r>
              <a:rPr lang="en-US" sz="2400" smtClean="0"/>
              <a:t>The behavior that is required of you on this trip is not the same as if you were traveling on your own. </a:t>
            </a:r>
          </a:p>
          <a:p>
            <a:pPr>
              <a:lnSpc>
                <a:spcPct val="80000"/>
              </a:lnSpc>
            </a:pPr>
            <a:r>
              <a:rPr lang="en-US" sz="2400" smtClean="0"/>
              <a:t>You are traveling with a group and it is essential that you keep the group needs in mind at all times. </a:t>
            </a:r>
          </a:p>
          <a:p>
            <a:pPr>
              <a:lnSpc>
                <a:spcPct val="80000"/>
              </a:lnSpc>
            </a:pPr>
            <a:r>
              <a:rPr lang="en-US" sz="2400" smtClean="0"/>
              <a:t>You can not make decisions as if you are the only person on the trip. </a:t>
            </a:r>
          </a:p>
          <a:p>
            <a:pPr>
              <a:lnSpc>
                <a:spcPct val="80000"/>
              </a:lnSpc>
            </a:pPr>
            <a:r>
              <a:rPr lang="en-US" smtClean="0"/>
              <a:t>You must be mindful of how your decisions affect the team and make sure that your decisions are respectful of the other team members and helpful for the safety and performance of the team</a:t>
            </a:r>
            <a:r>
              <a:rPr lang="en-US" sz="2400" smtClean="0"/>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defRPr/>
            </a:pPr>
            <a:r>
              <a:rPr lang="en-US" b="1"/>
              <a:t>Alcohol</a:t>
            </a:r>
          </a:p>
        </p:txBody>
      </p:sp>
      <p:sp>
        <p:nvSpPr>
          <p:cNvPr id="26627" name="Rectangle 3"/>
          <p:cNvSpPr>
            <a:spLocks noGrp="1" noChangeArrowheads="1"/>
          </p:cNvSpPr>
          <p:nvPr>
            <p:ph idx="1"/>
          </p:nvPr>
        </p:nvSpPr>
        <p:spPr/>
        <p:txBody>
          <a:bodyPr/>
          <a:lstStyle/>
          <a:p>
            <a:pPr>
              <a:lnSpc>
                <a:spcPct val="80000"/>
              </a:lnSpc>
            </a:pPr>
            <a:r>
              <a:rPr lang="en-US" sz="2400" dirty="0" smtClean="0"/>
              <a:t>Alcohol is an expensive, unhealthy drink that is the source of an incredible amount of suffering. </a:t>
            </a:r>
          </a:p>
          <a:p>
            <a:pPr>
              <a:lnSpc>
                <a:spcPct val="80000"/>
              </a:lnSpc>
            </a:pPr>
            <a:r>
              <a:rPr lang="en-US" sz="2400" dirty="0" smtClean="0"/>
              <a:t>There is a significant population of Hondurans who view alcohol as a drug (alcohol has a much more negative connotation among many Hondurans than smoking has here). </a:t>
            </a:r>
          </a:p>
          <a:p>
            <a:pPr>
              <a:lnSpc>
                <a:spcPct val="80000"/>
              </a:lnSpc>
            </a:pPr>
            <a:r>
              <a:rPr lang="en-US" sz="2400" b="1" dirty="0" smtClean="0"/>
              <a:t>My strong preference is that we all stick to non alcoholic drinks while we are on this trip.</a:t>
            </a:r>
            <a:r>
              <a:rPr lang="en-US" sz="2400" dirty="0" smtClean="0"/>
              <a:t> (This is after all, AguaClara!)</a:t>
            </a:r>
          </a:p>
          <a:p>
            <a:pPr>
              <a:lnSpc>
                <a:spcPct val="80000"/>
              </a:lnSpc>
            </a:pPr>
            <a:r>
              <a:rPr lang="en-US" sz="2400" dirty="0" smtClean="0"/>
              <a:t>Bottled and AguaClara water will be available and are safer to drink than alcoholic beverages.</a:t>
            </a:r>
          </a:p>
          <a:p>
            <a:pPr>
              <a:lnSpc>
                <a:spcPct val="80000"/>
              </a:lnSpc>
            </a:pPr>
            <a:r>
              <a:rPr lang="en-US" sz="2400" dirty="0" smtClean="0"/>
              <a:t>Consumption of alcohol outside of the evening meal is prohibited (see contract).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a:defRPr/>
            </a:pPr>
            <a:r>
              <a:rPr lang="en-US" b="1"/>
              <a:t>Reporting in</a:t>
            </a:r>
          </a:p>
        </p:txBody>
      </p:sp>
      <p:sp>
        <p:nvSpPr>
          <p:cNvPr id="27651" name="Rectangle 3"/>
          <p:cNvSpPr>
            <a:spLocks noGrp="1" noChangeArrowheads="1"/>
          </p:cNvSpPr>
          <p:nvPr>
            <p:ph idx="1"/>
          </p:nvPr>
        </p:nvSpPr>
        <p:spPr/>
        <p:txBody>
          <a:bodyPr/>
          <a:lstStyle/>
          <a:p>
            <a:r>
              <a:rPr lang="en-US" sz="2800" dirty="0" smtClean="0"/>
              <a:t>Before you leave the team for any purpose, tell at least 1 of the team head counters where you are going and where and when you plan to meet up with the team again</a:t>
            </a:r>
          </a:p>
          <a:p>
            <a:r>
              <a:rPr lang="en-US" sz="2800" dirty="0" smtClean="0"/>
              <a:t>If you walk off without telling others in the team where you are going and when you are returning the team will be forced to try to locate you</a:t>
            </a:r>
          </a:p>
          <a:p>
            <a:r>
              <a:rPr lang="en-US" sz="2800" dirty="0" smtClean="0"/>
              <a:t>Walk the streets in groups of at least 2</a:t>
            </a:r>
            <a:endParaRPr lang="en-US" sz="2800"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defRPr/>
            </a:pPr>
            <a:r>
              <a:rPr lang="en-US" b="1"/>
              <a:t>Punctuality</a:t>
            </a:r>
          </a:p>
        </p:txBody>
      </p:sp>
      <p:sp>
        <p:nvSpPr>
          <p:cNvPr id="28675" name="Rectangle 3"/>
          <p:cNvSpPr>
            <a:spLocks noGrp="1" noChangeArrowheads="1"/>
          </p:cNvSpPr>
          <p:nvPr>
            <p:ph idx="1"/>
          </p:nvPr>
        </p:nvSpPr>
        <p:spPr/>
        <p:txBody>
          <a:bodyPr/>
          <a:lstStyle/>
          <a:p>
            <a:pPr>
              <a:lnSpc>
                <a:spcPct val="80000"/>
              </a:lnSpc>
            </a:pPr>
            <a:r>
              <a:rPr lang="en-US" sz="2800" smtClean="0"/>
              <a:t>Take responsibility for knowing the team schedule and ensuring that you are ready to participate fully. </a:t>
            </a:r>
          </a:p>
          <a:p>
            <a:pPr>
              <a:lnSpc>
                <a:spcPct val="80000"/>
              </a:lnSpc>
            </a:pPr>
            <a:r>
              <a:rPr lang="en-US" sz="2800" smtClean="0"/>
              <a:t>Use an alarm clock. </a:t>
            </a:r>
          </a:p>
          <a:p>
            <a:pPr>
              <a:lnSpc>
                <a:spcPct val="80000"/>
              </a:lnSpc>
            </a:pPr>
            <a:r>
              <a:rPr lang="en-US" sz="2800" smtClean="0"/>
              <a:t>Organize your time so you are ready a few minutes before the planned times for scheduled events.</a:t>
            </a:r>
          </a:p>
          <a:p>
            <a:pPr>
              <a:lnSpc>
                <a:spcPct val="80000"/>
              </a:lnSpc>
            </a:pPr>
            <a:r>
              <a:rPr lang="en-US" sz="2800" smtClean="0"/>
              <a:t>Be creative with “wait time” activities</a:t>
            </a:r>
          </a:p>
          <a:p>
            <a:pPr>
              <a:lnSpc>
                <a:spcPct val="80000"/>
              </a:lnSpc>
            </a:pPr>
            <a:r>
              <a:rPr lang="en-US" sz="2800" smtClean="0"/>
              <a:t>You will be more relaxed and you will be showing your respect for the entire team. </a:t>
            </a:r>
          </a:p>
        </p:txBody>
      </p:sp>
      <p:sp>
        <p:nvSpPr>
          <p:cNvPr id="77828" name="Text Box 4"/>
          <p:cNvSpPr txBox="1">
            <a:spLocks noChangeArrowheads="1"/>
          </p:cNvSpPr>
          <p:nvPr/>
        </p:nvSpPr>
        <p:spPr bwMode="auto">
          <a:xfrm>
            <a:off x="533400" y="5911850"/>
            <a:ext cx="8169275" cy="946150"/>
          </a:xfrm>
          <a:prstGeom prst="rect">
            <a:avLst/>
          </a:prstGeom>
          <a:noFill/>
          <a:ln w="12700">
            <a:noFill/>
            <a:miter lim="800000"/>
            <a:headEnd type="none" w="lg" len="med"/>
            <a:tailEnd type="none" w="lg" len="med"/>
          </a:ln>
        </p:spPr>
        <p:txBody>
          <a:bodyPr>
            <a:spAutoFit/>
          </a:bodyPr>
          <a:lstStyle/>
          <a:p>
            <a:r>
              <a:rPr lang="en-US"/>
              <a:t>Quick math Quiz: If you show up 5 minutes late for a meeting how much team time have you wasted?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a:defRPr/>
            </a:pPr>
            <a:r>
              <a:rPr lang="en-US"/>
              <a:t>Tasks</a:t>
            </a:r>
          </a:p>
        </p:txBody>
      </p:sp>
      <p:sp>
        <p:nvSpPr>
          <p:cNvPr id="29699" name="Rectangle 3"/>
          <p:cNvSpPr>
            <a:spLocks noGrp="1" noChangeArrowheads="1"/>
          </p:cNvSpPr>
          <p:nvPr>
            <p:ph idx="1"/>
          </p:nvPr>
        </p:nvSpPr>
        <p:spPr/>
        <p:txBody>
          <a:bodyPr/>
          <a:lstStyle/>
          <a:p>
            <a:pPr>
              <a:lnSpc>
                <a:spcPct val="80000"/>
              </a:lnSpc>
            </a:pPr>
            <a:r>
              <a:rPr lang="en-US" sz="2800" dirty="0" smtClean="0"/>
              <a:t>Head counter(s)</a:t>
            </a:r>
          </a:p>
          <a:p>
            <a:pPr>
              <a:lnSpc>
                <a:spcPct val="80000"/>
              </a:lnSpc>
            </a:pPr>
            <a:r>
              <a:rPr lang="en-US" sz="2800" dirty="0" smtClean="0"/>
              <a:t>Time keeper</a:t>
            </a:r>
          </a:p>
          <a:p>
            <a:pPr>
              <a:lnSpc>
                <a:spcPct val="80000"/>
              </a:lnSpc>
            </a:pPr>
            <a:r>
              <a:rPr lang="en-US" sz="2800" dirty="0" smtClean="0"/>
              <a:t>Accountant for non Cornell Expenses</a:t>
            </a:r>
          </a:p>
          <a:p>
            <a:pPr lvl="1">
              <a:lnSpc>
                <a:spcPct val="80000"/>
              </a:lnSpc>
            </a:pPr>
            <a:r>
              <a:rPr lang="en-US" sz="2400" dirty="0" smtClean="0"/>
              <a:t>Collect money for meals and tourist activities</a:t>
            </a:r>
          </a:p>
          <a:p>
            <a:pPr>
              <a:lnSpc>
                <a:spcPct val="80000"/>
              </a:lnSpc>
            </a:pPr>
            <a:r>
              <a:rPr lang="en-US" sz="2800" dirty="0" smtClean="0"/>
              <a:t>We will ask for menu organizers as needed</a:t>
            </a:r>
          </a:p>
          <a:p>
            <a:pPr>
              <a:lnSpc>
                <a:spcPct val="80000"/>
              </a:lnSpc>
            </a:pPr>
            <a:r>
              <a:rPr lang="en-US" sz="2800" dirty="0" smtClean="0"/>
              <a:t>Engineering Activities…</a:t>
            </a:r>
          </a:p>
          <a:p>
            <a:pPr lvl="1">
              <a:lnSpc>
                <a:spcPct val="80000"/>
              </a:lnSpc>
            </a:pPr>
            <a:r>
              <a:rPr lang="en-US" sz="2400" dirty="0" smtClean="0"/>
              <a:t>Dose Controller update</a:t>
            </a:r>
          </a:p>
          <a:p>
            <a:pPr lvl="1">
              <a:lnSpc>
                <a:spcPct val="80000"/>
              </a:lnSpc>
            </a:pPr>
            <a:r>
              <a:rPr lang="en-US" sz="2400" dirty="0" smtClean="0"/>
              <a:t>SRSF evaluation</a:t>
            </a:r>
          </a:p>
          <a:p>
            <a:pPr lvl="1">
              <a:lnSpc>
                <a:spcPct val="80000"/>
              </a:lnSpc>
            </a:pPr>
            <a:r>
              <a:rPr lang="en-US" sz="2400" dirty="0" err="1" smtClean="0"/>
              <a:t>Sed</a:t>
            </a:r>
            <a:r>
              <a:rPr lang="en-US" sz="2400" dirty="0" smtClean="0"/>
              <a:t> tank geometry upgrade</a:t>
            </a:r>
          </a:p>
          <a:p>
            <a:pPr>
              <a:lnSpc>
                <a:spcPct val="80000"/>
              </a:lnSpc>
            </a:pPr>
            <a:r>
              <a:rPr lang="en-US" sz="2800" dirty="0" smtClean="0"/>
              <a:t>Journaling – come prepared to write to deepen your experience</a:t>
            </a:r>
          </a:p>
        </p:txBody>
      </p:sp>
      <p:sp>
        <p:nvSpPr>
          <p:cNvPr id="4" name="TextBox 3"/>
          <p:cNvSpPr txBox="1"/>
          <p:nvPr/>
        </p:nvSpPr>
        <p:spPr>
          <a:xfrm>
            <a:off x="5486400" y="5029200"/>
            <a:ext cx="3062057" cy="523220"/>
          </a:xfrm>
          <a:prstGeom prst="rect">
            <a:avLst/>
          </a:prstGeom>
          <a:noFill/>
        </p:spPr>
        <p:txBody>
          <a:bodyPr wrap="none" rtlCol="0">
            <a:spAutoFit/>
          </a:bodyPr>
          <a:lstStyle/>
          <a:p>
            <a:r>
              <a:rPr lang="en-US" dirty="0" smtClean="0"/>
              <a:t>What are our goals?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a:defRPr/>
            </a:pPr>
            <a:r>
              <a:rPr lang="en-US"/>
              <a:t>Packing List</a:t>
            </a:r>
          </a:p>
        </p:txBody>
      </p:sp>
      <p:sp>
        <p:nvSpPr>
          <p:cNvPr id="30723" name="Rectangle 3"/>
          <p:cNvSpPr>
            <a:spLocks noGrp="1" noChangeArrowheads="1"/>
          </p:cNvSpPr>
          <p:nvPr>
            <p:ph idx="1"/>
          </p:nvPr>
        </p:nvSpPr>
        <p:spPr/>
        <p:txBody>
          <a:bodyPr/>
          <a:lstStyle/>
          <a:p>
            <a:pPr>
              <a:lnSpc>
                <a:spcPct val="90000"/>
              </a:lnSpc>
            </a:pPr>
            <a:r>
              <a:rPr lang="en-US" dirty="0" smtClean="0"/>
              <a:t>Carry on bag (ONLY!!!!)</a:t>
            </a:r>
          </a:p>
          <a:p>
            <a:pPr>
              <a:lnSpc>
                <a:spcPct val="90000"/>
              </a:lnSpc>
            </a:pPr>
            <a:r>
              <a:rPr lang="en-US" dirty="0" smtClean="0"/>
              <a:t>Small is beautiful</a:t>
            </a:r>
          </a:p>
          <a:p>
            <a:pPr>
              <a:lnSpc>
                <a:spcPct val="90000"/>
              </a:lnSpc>
            </a:pPr>
            <a:r>
              <a:rPr lang="en-US" dirty="0" smtClean="0"/>
              <a:t>Need a couple of volunteers to have a checked bag to take everyone’s checked items</a:t>
            </a:r>
          </a:p>
          <a:p>
            <a:pPr>
              <a:lnSpc>
                <a:spcPct val="90000"/>
              </a:lnSpc>
            </a:pPr>
            <a:r>
              <a:rPr lang="en-US" dirty="0" smtClean="0"/>
              <a:t>We will check engineering supplies</a:t>
            </a:r>
          </a:p>
          <a:p>
            <a:pPr>
              <a:lnSpc>
                <a:spcPct val="90000"/>
              </a:lnSpc>
            </a:pPr>
            <a:r>
              <a:rPr lang="en-US" dirty="0" smtClean="0"/>
              <a:t>See </a:t>
            </a:r>
            <a:r>
              <a:rPr lang="en-US" sz="1800" dirty="0" smtClean="0">
                <a:hlinkClick r:id="rId3"/>
              </a:rPr>
              <a:t>https://confluence.cornell.edu/display/AGUACLARA/Packing+tips</a:t>
            </a:r>
            <a:endParaRPr lang="en-US" sz="1800" dirty="0" smtClean="0"/>
          </a:p>
          <a:p>
            <a:pPr>
              <a:lnSpc>
                <a:spcPct val="90000"/>
              </a:lnSpc>
            </a:pPr>
            <a:r>
              <a:rPr lang="en-US" dirty="0" smtClean="0"/>
              <a:t>We can leave our winter gear on the bus</a:t>
            </a:r>
          </a:p>
          <a:p>
            <a:pPr>
              <a:lnSpc>
                <a:spcPct val="90000"/>
              </a:lnSpc>
            </a:pP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pPr>
              <a:defRPr/>
            </a:pPr>
            <a:r>
              <a:rPr lang="en-US"/>
              <a:t>Trip info</a:t>
            </a:r>
          </a:p>
        </p:txBody>
      </p:sp>
      <p:sp>
        <p:nvSpPr>
          <p:cNvPr id="31747" name="Rectangle 3"/>
          <p:cNvSpPr>
            <a:spLocks noGrp="1" noChangeArrowheads="1"/>
          </p:cNvSpPr>
          <p:nvPr>
            <p:ph idx="1"/>
          </p:nvPr>
        </p:nvSpPr>
        <p:spPr/>
        <p:txBody>
          <a:bodyPr/>
          <a:lstStyle/>
          <a:p>
            <a:r>
              <a:rPr lang="en-US" dirty="0" smtClean="0"/>
              <a:t>See </a:t>
            </a:r>
            <a:r>
              <a:rPr lang="en-US" sz="1800" dirty="0" smtClean="0">
                <a:hlinkClick r:id="rId3"/>
              </a:rPr>
              <a:t>https://confluence.cornell.edu/display/AGUACLARA/Team+Trips</a:t>
            </a:r>
            <a:r>
              <a:rPr lang="en-US" sz="1800" dirty="0" smtClean="0"/>
              <a:t> </a:t>
            </a:r>
            <a:r>
              <a:rPr lang="en-US" dirty="0" smtClean="0"/>
              <a:t>for lots of trip info</a:t>
            </a:r>
          </a:p>
          <a:p>
            <a:r>
              <a:rPr lang="en-US" dirty="0" smtClean="0"/>
              <a:t>US Cell phones – don’t work in Honduras unless you have a special international plan</a:t>
            </a:r>
          </a:p>
          <a:p>
            <a:r>
              <a:rPr lang="en-US" dirty="0" smtClean="0"/>
              <a:t>Honduran cell phones are cheap and could be shared by the students. </a:t>
            </a:r>
          </a:p>
          <a:p>
            <a:r>
              <a:rPr lang="en-US" dirty="0" smtClean="0"/>
              <a:t>Trip leaders will carry Honduran cell phones that can be borrowed.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Flight and Transport Details</a:t>
            </a:r>
            <a:endParaRPr lang="en-US" dirty="0"/>
          </a:p>
        </p:txBody>
      </p:sp>
      <p:sp>
        <p:nvSpPr>
          <p:cNvPr id="32771" name="Content Placeholder 2"/>
          <p:cNvSpPr>
            <a:spLocks noGrp="1"/>
          </p:cNvSpPr>
          <p:nvPr>
            <p:ph idx="1"/>
          </p:nvPr>
        </p:nvSpPr>
        <p:spPr/>
        <p:txBody>
          <a:bodyPr/>
          <a:lstStyle/>
          <a:p>
            <a:r>
              <a:rPr lang="en-US" dirty="0" smtClean="0"/>
              <a:t>Leave Hollister Hall Loading Dock at 7:30 pm on January 6 (Ithaca Airport Limo)</a:t>
            </a:r>
          </a:p>
          <a:p>
            <a:r>
              <a:rPr lang="en-US" dirty="0" smtClean="0"/>
              <a:t>Leave JFK at 02:45 am on January 7 (TACA)</a:t>
            </a:r>
          </a:p>
          <a:p>
            <a:r>
              <a:rPr lang="en-US" dirty="0" smtClean="0"/>
              <a:t>Arrive SAP at 6:25 am</a:t>
            </a:r>
          </a:p>
          <a:p>
            <a:r>
              <a:rPr lang="en-US" dirty="0" smtClean="0"/>
              <a:t>Depart from SAP at 9:39 pm on January 20 </a:t>
            </a:r>
          </a:p>
          <a:p>
            <a:r>
              <a:rPr lang="en-US" dirty="0" smtClean="0"/>
              <a:t>Arrive JFK at 02:49 am on January 21</a:t>
            </a:r>
          </a:p>
          <a:p>
            <a:r>
              <a:rPr lang="en-US" dirty="0" smtClean="0"/>
              <a:t>Arrive Ithaca at 8:30 am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defRPr/>
            </a:pPr>
            <a:r>
              <a:rPr lang="en-US"/>
              <a:t>Introductions</a:t>
            </a:r>
          </a:p>
        </p:txBody>
      </p:sp>
      <p:sp>
        <p:nvSpPr>
          <p:cNvPr id="6147" name="Rectangle 3"/>
          <p:cNvSpPr>
            <a:spLocks noGrp="1" noChangeArrowheads="1"/>
          </p:cNvSpPr>
          <p:nvPr>
            <p:ph idx="1"/>
          </p:nvPr>
        </p:nvSpPr>
        <p:spPr/>
        <p:txBody>
          <a:bodyPr/>
          <a:lstStyle/>
          <a:p>
            <a:r>
              <a:rPr lang="en-US" dirty="0" smtClean="0"/>
              <a:t>Name</a:t>
            </a:r>
          </a:p>
          <a:p>
            <a:r>
              <a:rPr lang="en-US" dirty="0" smtClean="0"/>
              <a:t>How long you’ve been on the AguaClara team</a:t>
            </a:r>
          </a:p>
          <a:p>
            <a:r>
              <a:rPr lang="en-US" dirty="0" smtClean="0"/>
              <a:t>One brief goal for the Honduras trip</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14" name="Group 13"/>
          <p:cNvGrpSpPr/>
          <p:nvPr/>
        </p:nvGrpSpPr>
        <p:grpSpPr>
          <a:xfrm>
            <a:off x="-30164" y="-76200"/>
            <a:ext cx="10926763" cy="6994525"/>
            <a:chOff x="-30163" y="1612900"/>
            <a:chExt cx="9204326" cy="5305425"/>
          </a:xfrm>
        </p:grpSpPr>
        <p:pic>
          <p:nvPicPr>
            <p:cNvPr id="3" name="Picture 2" descr="Honduras 1"/>
            <p:cNvPicPr>
              <a:picLocks noChangeAspect="1" noChangeArrowheads="1"/>
            </p:cNvPicPr>
            <p:nvPr/>
          </p:nvPicPr>
          <p:blipFill>
            <a:blip r:embed="rId2" cstate="print"/>
            <a:srcRect l="7607" t="4663" r="42140"/>
            <a:stretch>
              <a:fillRect/>
            </a:stretch>
          </p:blipFill>
          <p:spPr bwMode="auto">
            <a:xfrm>
              <a:off x="-7938" y="1612900"/>
              <a:ext cx="2611438" cy="3635375"/>
            </a:xfrm>
            <a:prstGeom prst="rect">
              <a:avLst/>
            </a:prstGeom>
            <a:noFill/>
          </p:spPr>
        </p:pic>
        <p:pic>
          <p:nvPicPr>
            <p:cNvPr id="4" name="Picture 3" descr="Honduras 3"/>
            <p:cNvPicPr>
              <a:picLocks noChangeAspect="1" noChangeArrowheads="1"/>
            </p:cNvPicPr>
            <p:nvPr/>
          </p:nvPicPr>
          <p:blipFill>
            <a:blip r:embed="rId3" cstate="print"/>
            <a:srcRect/>
            <a:stretch>
              <a:fillRect/>
            </a:stretch>
          </p:blipFill>
          <p:spPr bwMode="auto">
            <a:xfrm>
              <a:off x="2090738" y="1627188"/>
              <a:ext cx="3821112" cy="5246687"/>
            </a:xfrm>
            <a:prstGeom prst="rect">
              <a:avLst/>
            </a:prstGeom>
            <a:noFill/>
          </p:spPr>
        </p:pic>
        <p:pic>
          <p:nvPicPr>
            <p:cNvPr id="5" name="Picture 4" descr="Honduras 2"/>
            <p:cNvPicPr>
              <a:picLocks noChangeAspect="1" noChangeArrowheads="1"/>
            </p:cNvPicPr>
            <p:nvPr/>
          </p:nvPicPr>
          <p:blipFill>
            <a:blip r:embed="rId4" cstate="print"/>
            <a:srcRect t="3572" r="17758"/>
            <a:stretch>
              <a:fillRect/>
            </a:stretch>
          </p:blipFill>
          <p:spPr bwMode="auto">
            <a:xfrm>
              <a:off x="4799013" y="1612900"/>
              <a:ext cx="4344987" cy="3686175"/>
            </a:xfrm>
            <a:prstGeom prst="rect">
              <a:avLst/>
            </a:prstGeom>
            <a:noFill/>
          </p:spPr>
        </p:pic>
        <p:sp>
          <p:nvSpPr>
            <p:cNvPr id="6" name="Freeform 5"/>
            <p:cNvSpPr>
              <a:spLocks/>
            </p:cNvSpPr>
            <p:nvPr/>
          </p:nvSpPr>
          <p:spPr bwMode="auto">
            <a:xfrm>
              <a:off x="-30163" y="4419600"/>
              <a:ext cx="2489201" cy="2498725"/>
            </a:xfrm>
            <a:custGeom>
              <a:avLst/>
              <a:gdLst/>
              <a:ahLst/>
              <a:cxnLst>
                <a:cxn ang="0">
                  <a:pos x="29" y="0"/>
                </a:cxn>
                <a:cxn ang="0">
                  <a:pos x="537" y="365"/>
                </a:cxn>
                <a:cxn ang="0">
                  <a:pos x="854" y="509"/>
                </a:cxn>
                <a:cxn ang="0">
                  <a:pos x="1363" y="499"/>
                </a:cxn>
                <a:cxn ang="0">
                  <a:pos x="1555" y="768"/>
                </a:cxn>
                <a:cxn ang="0">
                  <a:pos x="1286" y="1565"/>
                </a:cxn>
                <a:cxn ang="0">
                  <a:pos x="9" y="1536"/>
                </a:cxn>
                <a:cxn ang="0">
                  <a:pos x="29" y="0"/>
                </a:cxn>
              </a:cxnLst>
              <a:rect l="0" t="0" r="r" b="b"/>
              <a:pathLst>
                <a:path w="1568" h="1574">
                  <a:moveTo>
                    <a:pt x="29" y="0"/>
                  </a:moveTo>
                  <a:cubicBezTo>
                    <a:pt x="317" y="67"/>
                    <a:pt x="400" y="280"/>
                    <a:pt x="537" y="365"/>
                  </a:cubicBezTo>
                  <a:cubicBezTo>
                    <a:pt x="674" y="450"/>
                    <a:pt x="716" y="487"/>
                    <a:pt x="854" y="509"/>
                  </a:cubicBezTo>
                  <a:cubicBezTo>
                    <a:pt x="992" y="531"/>
                    <a:pt x="1246" y="456"/>
                    <a:pt x="1363" y="499"/>
                  </a:cubicBezTo>
                  <a:cubicBezTo>
                    <a:pt x="1480" y="542"/>
                    <a:pt x="1568" y="590"/>
                    <a:pt x="1555" y="768"/>
                  </a:cubicBezTo>
                  <a:cubicBezTo>
                    <a:pt x="1542" y="946"/>
                    <a:pt x="1544" y="1437"/>
                    <a:pt x="1286" y="1565"/>
                  </a:cubicBezTo>
                  <a:cubicBezTo>
                    <a:pt x="989" y="1574"/>
                    <a:pt x="509" y="1536"/>
                    <a:pt x="9" y="1536"/>
                  </a:cubicBezTo>
                  <a:cubicBezTo>
                    <a:pt x="29" y="1095"/>
                    <a:pt x="0" y="250"/>
                    <a:pt x="29" y="0"/>
                  </a:cubicBezTo>
                  <a:close/>
                </a:path>
              </a:pathLst>
            </a:custGeom>
            <a:solidFill>
              <a:srgbClr val="EEA6E4"/>
            </a:solidFill>
            <a:ln w="12700" cap="flat" cmpd="sng">
              <a:noFill/>
              <a:prstDash val="solid"/>
              <a:round/>
              <a:headEnd type="none" w="lg" len="med"/>
              <a:tailEnd type="none" w="lg" len="med"/>
            </a:ln>
            <a:effectLst/>
          </p:spPr>
          <p:txBody>
            <a:bodyPr wrap="none" anchor="ctr">
              <a:noAutofit/>
            </a:bodyPr>
            <a:lstStyle/>
            <a:p>
              <a:endParaRPr lang="en-US"/>
            </a:p>
          </p:txBody>
        </p:sp>
        <p:sp>
          <p:nvSpPr>
            <p:cNvPr id="7" name="Freeform 6"/>
            <p:cNvSpPr>
              <a:spLocks/>
            </p:cNvSpPr>
            <p:nvPr/>
          </p:nvSpPr>
          <p:spPr bwMode="auto">
            <a:xfrm>
              <a:off x="4403725" y="3778250"/>
              <a:ext cx="4770438" cy="3109913"/>
            </a:xfrm>
            <a:custGeom>
              <a:avLst/>
              <a:gdLst/>
              <a:ahLst/>
              <a:cxnLst>
                <a:cxn ang="0">
                  <a:pos x="0" y="1950"/>
                </a:cxn>
                <a:cxn ang="0">
                  <a:pos x="1018" y="913"/>
                </a:cxn>
                <a:cxn ang="0">
                  <a:pos x="3005" y="174"/>
                </a:cxn>
                <a:cxn ang="0">
                  <a:pos x="2996" y="1959"/>
                </a:cxn>
                <a:cxn ang="0">
                  <a:pos x="0" y="1950"/>
                </a:cxn>
              </a:cxnLst>
              <a:rect l="0" t="0" r="r" b="b"/>
              <a:pathLst>
                <a:path w="3005" h="1959">
                  <a:moveTo>
                    <a:pt x="0" y="1950"/>
                  </a:moveTo>
                  <a:cubicBezTo>
                    <a:pt x="48" y="1537"/>
                    <a:pt x="517" y="1209"/>
                    <a:pt x="1018" y="913"/>
                  </a:cubicBezTo>
                  <a:cubicBezTo>
                    <a:pt x="1519" y="617"/>
                    <a:pt x="2675" y="0"/>
                    <a:pt x="3005" y="174"/>
                  </a:cubicBezTo>
                  <a:cubicBezTo>
                    <a:pt x="3005" y="692"/>
                    <a:pt x="2996" y="1450"/>
                    <a:pt x="2996" y="1959"/>
                  </a:cubicBezTo>
                  <a:cubicBezTo>
                    <a:pt x="2324" y="1959"/>
                    <a:pt x="586" y="1930"/>
                    <a:pt x="0" y="1950"/>
                  </a:cubicBezTo>
                  <a:close/>
                </a:path>
              </a:pathLst>
            </a:custGeom>
            <a:solidFill>
              <a:srgbClr val="D1DD84"/>
            </a:solidFill>
            <a:ln w="12700" cap="flat" cmpd="sng">
              <a:noFill/>
              <a:prstDash val="solid"/>
              <a:round/>
              <a:headEnd type="none" w="lg" len="med"/>
              <a:tailEnd type="none" w="lg" len="med"/>
            </a:ln>
            <a:effectLst/>
          </p:spPr>
          <p:txBody>
            <a:bodyPr wrap="none" anchor="ctr">
              <a:noAutofit/>
            </a:bodyPr>
            <a:lstStyle/>
            <a:p>
              <a:endParaRPr lang="en-US"/>
            </a:p>
          </p:txBody>
        </p:sp>
      </p:grpSp>
      <p:sp>
        <p:nvSpPr>
          <p:cNvPr id="25" name="Rectangle 3"/>
          <p:cNvSpPr txBox="1">
            <a:spLocks noChangeArrowheads="1"/>
          </p:cNvSpPr>
          <p:nvPr/>
        </p:nvSpPr>
        <p:spPr>
          <a:xfrm>
            <a:off x="6934200" y="914400"/>
            <a:ext cx="2209800" cy="5943600"/>
          </a:xfrm>
          <a:prstGeom prst="rect">
            <a:avLst/>
          </a:prstGeom>
          <a:solidFill>
            <a:schemeClr val="bg1"/>
          </a:solidFill>
        </p:spPr>
        <p:txBody>
          <a:bodyPr/>
          <a:lstStyle/>
          <a:p>
            <a:pPr marL="342900" lvl="0" indent="-342900" eaLnBrk="1" hangingPunct="1">
              <a:spcBef>
                <a:spcPct val="20000"/>
              </a:spcBef>
              <a:buClr>
                <a:srgbClr val="F14343"/>
              </a:buClr>
              <a:buFont typeface="Wingdings" pitchFamily="2" charset="2"/>
              <a:buChar char="Ø"/>
            </a:pPr>
            <a:r>
              <a:rPr lang="en-US" sz="2000" kern="0" dirty="0" smtClean="0">
                <a:solidFill>
                  <a:srgbClr val="663300"/>
                </a:solidFill>
                <a:latin typeface="Times New Roman"/>
              </a:rPr>
              <a:t>Copan </a:t>
            </a:r>
            <a:r>
              <a:rPr lang="en-US" sz="2000" kern="0" dirty="0" err="1" smtClean="0">
                <a:solidFill>
                  <a:srgbClr val="663300"/>
                </a:solidFill>
                <a:latin typeface="Times New Roman"/>
              </a:rPr>
              <a:t>Ruinas</a:t>
            </a:r>
            <a:endParaRPr lang="en-US" sz="2000" kern="0" dirty="0" smtClean="0">
              <a:solidFill>
                <a:srgbClr val="663300"/>
              </a:solidFill>
              <a:latin typeface="Times New Roman"/>
            </a:endParaRPr>
          </a:p>
          <a:p>
            <a:pPr marL="342900" lvl="0" indent="-342900" eaLnBrk="1" hangingPunct="1">
              <a:spcBef>
                <a:spcPct val="20000"/>
              </a:spcBef>
              <a:buClr>
                <a:srgbClr val="F14343"/>
              </a:buClr>
              <a:buFont typeface="Wingdings" pitchFamily="2" charset="2"/>
              <a:buChar char="Ø"/>
            </a:pPr>
            <a:r>
              <a:rPr lang="en-US" sz="2000" kern="0" dirty="0" err="1" smtClean="0">
                <a:solidFill>
                  <a:srgbClr val="663300"/>
                </a:solidFill>
                <a:latin typeface="Times New Roman"/>
              </a:rPr>
              <a:t>Atima</a:t>
            </a:r>
            <a:endParaRPr lang="en-US" sz="1800" kern="0" dirty="0" smtClean="0">
              <a:solidFill>
                <a:srgbClr val="663300"/>
              </a:solidFill>
              <a:latin typeface="Times New Roman"/>
            </a:endParaRPr>
          </a:p>
          <a:p>
            <a:pPr marL="342900" lvl="0" indent="-342900" eaLnBrk="1" hangingPunct="1">
              <a:spcBef>
                <a:spcPct val="20000"/>
              </a:spcBef>
              <a:buClr>
                <a:srgbClr val="F14343"/>
              </a:buClr>
              <a:buFont typeface="Wingdings" pitchFamily="2" charset="2"/>
              <a:buChar char="Ø"/>
            </a:pPr>
            <a:r>
              <a:rPr lang="en-US" sz="2000" kern="0" dirty="0" smtClean="0">
                <a:solidFill>
                  <a:srgbClr val="663300"/>
                </a:solidFill>
                <a:latin typeface="Times New Roman"/>
              </a:rPr>
              <a:t>San Nicolas</a:t>
            </a:r>
          </a:p>
          <a:p>
            <a:pPr marL="342900" lvl="0" indent="-342900" eaLnBrk="1" hangingPunct="1">
              <a:spcBef>
                <a:spcPct val="20000"/>
              </a:spcBef>
              <a:buClr>
                <a:srgbClr val="F14343"/>
              </a:buClr>
              <a:buFont typeface="Wingdings" pitchFamily="2" charset="2"/>
              <a:buChar char="Ø"/>
            </a:pPr>
            <a:r>
              <a:rPr lang="en-US" sz="2000" kern="0" dirty="0" err="1" smtClean="0">
                <a:solidFill>
                  <a:srgbClr val="663300"/>
                </a:solidFill>
                <a:latin typeface="Times New Roman"/>
              </a:rPr>
              <a:t>Siguatepeque</a:t>
            </a:r>
            <a:endParaRPr lang="en-US" sz="2000" kern="0" dirty="0" smtClean="0">
              <a:solidFill>
                <a:srgbClr val="663300"/>
              </a:solidFill>
              <a:latin typeface="Times New Roman"/>
            </a:endParaRPr>
          </a:p>
          <a:p>
            <a:pPr marL="342900" lvl="0" indent="-342900" eaLnBrk="1" hangingPunct="1">
              <a:spcBef>
                <a:spcPct val="20000"/>
              </a:spcBef>
              <a:buClr>
                <a:srgbClr val="F14343"/>
              </a:buClr>
              <a:buFont typeface="Wingdings" pitchFamily="2" charset="2"/>
              <a:buChar char="Ø"/>
            </a:pPr>
            <a:r>
              <a:rPr lang="en-US" sz="2000" kern="0" dirty="0" smtClean="0">
                <a:solidFill>
                  <a:srgbClr val="663300"/>
                </a:solidFill>
                <a:latin typeface="Times New Roman"/>
              </a:rPr>
              <a:t>Tamara/</a:t>
            </a:r>
            <a:r>
              <a:rPr lang="en-US" sz="2000" kern="0" dirty="0" err="1" smtClean="0">
                <a:solidFill>
                  <a:srgbClr val="663300"/>
                </a:solidFill>
                <a:latin typeface="Times New Roman"/>
              </a:rPr>
              <a:t>Cuatro</a:t>
            </a:r>
            <a:r>
              <a:rPr lang="en-US" sz="2000" kern="0" dirty="0" smtClean="0">
                <a:solidFill>
                  <a:srgbClr val="663300"/>
                </a:solidFill>
                <a:latin typeface="Times New Roman"/>
              </a:rPr>
              <a:t> </a:t>
            </a:r>
            <a:r>
              <a:rPr lang="en-US" sz="2000" kern="0" dirty="0" err="1" smtClean="0">
                <a:solidFill>
                  <a:srgbClr val="663300"/>
                </a:solidFill>
                <a:latin typeface="Times New Roman"/>
              </a:rPr>
              <a:t>Comunidades</a:t>
            </a:r>
            <a:r>
              <a:rPr lang="en-US" sz="2000" kern="0" dirty="0" smtClean="0">
                <a:solidFill>
                  <a:srgbClr val="663300"/>
                </a:solidFill>
                <a:latin typeface="Times New Roman"/>
              </a:rPr>
              <a:t>/</a:t>
            </a:r>
            <a:r>
              <a:rPr lang="en-US" sz="2000" kern="0" dirty="0" err="1" smtClean="0">
                <a:solidFill>
                  <a:srgbClr val="663300"/>
                </a:solidFill>
                <a:latin typeface="Times New Roman"/>
              </a:rPr>
              <a:t>Ojojona</a:t>
            </a:r>
            <a:endParaRPr lang="en-US" sz="2000" kern="0" dirty="0" smtClean="0">
              <a:solidFill>
                <a:srgbClr val="663300"/>
              </a:solidFill>
              <a:latin typeface="Times New Roman"/>
            </a:endParaRPr>
          </a:p>
          <a:p>
            <a:pPr marL="342900" lvl="0" indent="-342900" eaLnBrk="1" hangingPunct="1">
              <a:spcBef>
                <a:spcPct val="20000"/>
              </a:spcBef>
              <a:buClr>
                <a:srgbClr val="F14343"/>
              </a:buClr>
              <a:buFont typeface="Wingdings" pitchFamily="2" charset="2"/>
              <a:buChar char="Ø"/>
            </a:pPr>
            <a:r>
              <a:rPr lang="en-US" sz="2000" kern="0" dirty="0" smtClean="0">
                <a:solidFill>
                  <a:srgbClr val="663300"/>
                </a:solidFill>
                <a:latin typeface="Times New Roman"/>
              </a:rPr>
              <a:t>Valle de Angeles</a:t>
            </a:r>
          </a:p>
          <a:p>
            <a:pPr marL="342900" lvl="0" indent="-342900" eaLnBrk="1" hangingPunct="1">
              <a:spcBef>
                <a:spcPct val="20000"/>
              </a:spcBef>
              <a:buClr>
                <a:srgbClr val="F14343"/>
              </a:buClr>
              <a:buFont typeface="Wingdings" pitchFamily="2" charset="2"/>
              <a:buChar char="Ø"/>
            </a:pPr>
            <a:r>
              <a:rPr lang="en-US" sz="2000" kern="0" dirty="0" err="1" smtClean="0">
                <a:solidFill>
                  <a:srgbClr val="663300"/>
                </a:solidFill>
                <a:latin typeface="Times New Roman"/>
              </a:rPr>
              <a:t>Paraiso</a:t>
            </a:r>
            <a:r>
              <a:rPr lang="en-US" sz="2000" kern="0" dirty="0" smtClean="0">
                <a:solidFill>
                  <a:srgbClr val="663300"/>
                </a:solidFill>
                <a:latin typeface="Times New Roman"/>
              </a:rPr>
              <a:t> (</a:t>
            </a:r>
            <a:r>
              <a:rPr lang="en-US" sz="2000" kern="0" dirty="0" err="1" smtClean="0">
                <a:solidFill>
                  <a:srgbClr val="663300"/>
                </a:solidFill>
                <a:latin typeface="Times New Roman"/>
              </a:rPr>
              <a:t>Danli</a:t>
            </a:r>
            <a:r>
              <a:rPr lang="en-US" sz="2000" kern="0" dirty="0" smtClean="0">
                <a:solidFill>
                  <a:srgbClr val="663300"/>
                </a:solidFill>
                <a:latin typeface="Times New Roman"/>
              </a:rPr>
              <a:t> and </a:t>
            </a:r>
            <a:r>
              <a:rPr lang="en-US" sz="2000" kern="0" dirty="0" err="1" smtClean="0">
                <a:solidFill>
                  <a:srgbClr val="663300"/>
                </a:solidFill>
                <a:latin typeface="Times New Roman"/>
              </a:rPr>
              <a:t>Alauca</a:t>
            </a:r>
            <a:r>
              <a:rPr lang="en-US" sz="2000" kern="0" dirty="0" smtClean="0">
                <a:solidFill>
                  <a:srgbClr val="663300"/>
                </a:solidFill>
                <a:latin typeface="Times New Roman"/>
              </a:rPr>
              <a:t>)</a:t>
            </a:r>
          </a:p>
          <a:p>
            <a:pPr marL="342900" lvl="0" indent="-342900" eaLnBrk="1" hangingPunct="1">
              <a:spcBef>
                <a:spcPct val="20000"/>
              </a:spcBef>
              <a:buClr>
                <a:srgbClr val="F14343"/>
              </a:buClr>
              <a:buFont typeface="Wingdings" pitchFamily="2" charset="2"/>
              <a:buChar char="Ø"/>
            </a:pPr>
            <a:r>
              <a:rPr lang="en-US" sz="2000" kern="0" dirty="0" err="1" smtClean="0">
                <a:solidFill>
                  <a:srgbClr val="663300"/>
                </a:solidFill>
                <a:latin typeface="Times New Roman"/>
              </a:rPr>
              <a:t>Zamorano</a:t>
            </a:r>
            <a:endParaRPr lang="en-US" sz="2000" kern="0" dirty="0" smtClean="0">
              <a:solidFill>
                <a:srgbClr val="663300"/>
              </a:solidFill>
              <a:latin typeface="Times New Roman"/>
            </a:endParaRPr>
          </a:p>
          <a:p>
            <a:pPr marL="342900" lvl="0" indent="-342900" eaLnBrk="1" hangingPunct="1">
              <a:spcBef>
                <a:spcPct val="20000"/>
              </a:spcBef>
              <a:buClr>
                <a:srgbClr val="F14343"/>
              </a:buClr>
              <a:buFont typeface="Wingdings" pitchFamily="2" charset="2"/>
              <a:buChar char="Ø"/>
            </a:pPr>
            <a:r>
              <a:rPr lang="en-US" sz="2000" kern="0" dirty="0" err="1" smtClean="0">
                <a:solidFill>
                  <a:srgbClr val="663300"/>
                </a:solidFill>
                <a:latin typeface="Times New Roman"/>
              </a:rPr>
              <a:t>Marcala</a:t>
            </a:r>
            <a:endParaRPr lang="en-US" sz="2000" kern="0" dirty="0" smtClean="0">
              <a:solidFill>
                <a:srgbClr val="663300"/>
              </a:solidFill>
              <a:latin typeface="Times New Roman"/>
            </a:endParaRPr>
          </a:p>
        </p:txBody>
      </p:sp>
      <p:sp>
        <p:nvSpPr>
          <p:cNvPr id="26" name="Oval 25"/>
          <p:cNvSpPr/>
          <p:nvPr/>
        </p:nvSpPr>
        <p:spPr bwMode="auto">
          <a:xfrm>
            <a:off x="2743200" y="990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7" name="Oval 26"/>
          <p:cNvSpPr/>
          <p:nvPr/>
        </p:nvSpPr>
        <p:spPr bwMode="auto">
          <a:xfrm>
            <a:off x="341245" y="22860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8" name="Oval 27"/>
          <p:cNvSpPr/>
          <p:nvPr/>
        </p:nvSpPr>
        <p:spPr bwMode="auto">
          <a:xfrm>
            <a:off x="1600200" y="2133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9" name="Oval 28"/>
          <p:cNvSpPr/>
          <p:nvPr/>
        </p:nvSpPr>
        <p:spPr bwMode="auto">
          <a:xfrm>
            <a:off x="1828800" y="20574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0" name="Oval 29"/>
          <p:cNvSpPr/>
          <p:nvPr/>
        </p:nvSpPr>
        <p:spPr bwMode="auto">
          <a:xfrm>
            <a:off x="2819400" y="2895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a:off x="3657600" y="38100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2" name="Oval 31"/>
          <p:cNvSpPr/>
          <p:nvPr/>
        </p:nvSpPr>
        <p:spPr bwMode="auto">
          <a:xfrm>
            <a:off x="3886200" y="4419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3" name="Oval 32"/>
          <p:cNvSpPr/>
          <p:nvPr/>
        </p:nvSpPr>
        <p:spPr bwMode="auto">
          <a:xfrm>
            <a:off x="4419600" y="38862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4" name="Oval 33"/>
          <p:cNvSpPr/>
          <p:nvPr/>
        </p:nvSpPr>
        <p:spPr bwMode="auto">
          <a:xfrm>
            <a:off x="4953000" y="4267201"/>
            <a:ext cx="762000" cy="6096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5" name="Oval 34"/>
          <p:cNvSpPr/>
          <p:nvPr/>
        </p:nvSpPr>
        <p:spPr bwMode="auto">
          <a:xfrm>
            <a:off x="4532245" y="4251298"/>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6" name="Oval 35"/>
          <p:cNvSpPr/>
          <p:nvPr/>
        </p:nvSpPr>
        <p:spPr bwMode="auto">
          <a:xfrm>
            <a:off x="2514600" y="38862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xEl>
                                              <p:pRg st="5" end="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5">
                                            <p:txEl>
                                              <p:pRg st="6" end="6"/>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5">
                                            <p:txEl>
                                              <p:pRg st="7" end="7"/>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5">
                                            <p:txEl>
                                              <p:pRg st="8" end="8"/>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uiExpand="1" build="p" autoUpdateAnimBg="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9394" name="Picture 2" descr="https://lh5.googleusercontent.com/-rvgwnHtnmp8/TT9VS6g2ggI/AAAAAAAAc7A/Oy7mvuJyLAs/s912/DSC_0129.JPG"/>
          <p:cNvPicPr>
            <a:picLocks noChangeAspect="1" noChangeArrowheads="1"/>
          </p:cNvPicPr>
          <p:nvPr/>
        </p:nvPicPr>
        <p:blipFill>
          <a:blip r:embed="rId2" cstate="print"/>
          <a:srcRect/>
          <a:stretch>
            <a:fillRect/>
          </a:stretch>
        </p:blipFill>
        <p:spPr bwMode="auto">
          <a:xfrm>
            <a:off x="0" y="838199"/>
            <a:ext cx="9144000" cy="6096001"/>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02" name="Picture 2" descr="https://lh5.googleusercontent.com/-g6Bgi9_WYBg/TUCMx4LBOaI/AAAAAAAAdo0/6vNrRmNuz5s/s800/IMG_007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6498" name="Picture 2" descr="https://lh4.googleusercontent.com/-Fh5NohtJhMU/S15ewr-LbSI/AAAAAAAAO_4/_UezWXHYefg/s800/IMG_40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6500" name="Picture 4" descr="https://lh4.googleusercontent.com/-8_jVmsQb2Pc/S15e5epESHI/AAAAAAAAPA0/XWzpXupPk6I/s800/IMG_4075.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https://lh6.googleusercontent.com/-XThRva8s1TI/S15fJk6JF0I/AAAAAAAAPCs/f-kJw1XHjp0/s800/IMG_408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endParaRPr lang="en-US" dirty="0"/>
          </a:p>
        </p:txBody>
      </p:sp>
      <p:sp>
        <p:nvSpPr>
          <p:cNvPr id="4" name="TextBox 3"/>
          <p:cNvSpPr txBox="1"/>
          <p:nvPr/>
        </p:nvSpPr>
        <p:spPr>
          <a:xfrm>
            <a:off x="381000" y="4572000"/>
            <a:ext cx="8610600" cy="1815882"/>
          </a:xfrm>
          <a:prstGeom prst="rect">
            <a:avLst/>
          </a:prstGeom>
          <a:solidFill>
            <a:schemeClr val="bg1"/>
          </a:solidFill>
        </p:spPr>
        <p:txBody>
          <a:bodyPr wrap="square" rtlCol="0">
            <a:spAutoFit/>
          </a:bodyPr>
          <a:lstStyle/>
          <a:p>
            <a:r>
              <a:rPr lang="en-US" dirty="0" smtClean="0"/>
              <a:t>Travelers should be warned that in addition to the inherent risk of injury and death in these activities, there is little or no oversight of safety standards for adventure sports operators in Honduras.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86800" cy="1143000"/>
          </a:xfrm>
        </p:spPr>
        <p:txBody>
          <a:bodyPr/>
          <a:lstStyle/>
          <a:p>
            <a:r>
              <a:rPr lang="en-US" dirty="0" smtClean="0"/>
              <a:t>Safety standards </a:t>
            </a:r>
            <a:br>
              <a:rPr lang="en-US" dirty="0" smtClean="0"/>
            </a:br>
            <a:r>
              <a:rPr lang="en-US" dirty="0" smtClean="0"/>
              <a:t>(Honduras has gravity issues)</a:t>
            </a:r>
            <a:endParaRPr lang="en-US" dirty="0"/>
          </a:p>
        </p:txBody>
      </p:sp>
      <p:sp>
        <p:nvSpPr>
          <p:cNvPr id="3" name="Content Placeholder 2"/>
          <p:cNvSpPr>
            <a:spLocks noGrp="1"/>
          </p:cNvSpPr>
          <p:nvPr>
            <p:ph idx="1"/>
          </p:nvPr>
        </p:nvSpPr>
        <p:spPr/>
        <p:txBody>
          <a:bodyPr/>
          <a:lstStyle/>
          <a:p>
            <a:r>
              <a:rPr lang="en-US" dirty="0" smtClean="0"/>
              <a:t>Missing manhole covers</a:t>
            </a:r>
          </a:p>
          <a:p>
            <a:r>
              <a:rPr lang="en-US" dirty="0" smtClean="0"/>
              <a:t>Uneven (3 ft drop) sidewalks</a:t>
            </a:r>
          </a:p>
          <a:p>
            <a:r>
              <a:rPr lang="en-US" dirty="0" smtClean="0"/>
              <a:t>Construction sites</a:t>
            </a:r>
          </a:p>
          <a:p>
            <a:r>
              <a:rPr lang="en-US" dirty="0" smtClean="0"/>
              <a:t>Steep hillsides	</a:t>
            </a:r>
          </a:p>
          <a:p>
            <a:pPr lvl="1"/>
            <a:r>
              <a:rPr lang="en-US" dirty="0" smtClean="0"/>
              <a:t>75% of Honduras is steeper than 35%</a:t>
            </a:r>
          </a:p>
          <a:p>
            <a:pPr lvl="1"/>
            <a:r>
              <a:rPr lang="en-US" dirty="0" smtClean="0"/>
              <a:t>falling out of a field is a real possibility</a:t>
            </a:r>
          </a:p>
          <a:p>
            <a:r>
              <a:rPr lang="en-US" dirty="0" smtClean="0"/>
              <a:t>ALWAYS look where you are going!</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https://lh6.googleusercontent.com/-XI8f9G88trA/S15fZ9h01WI/AAAAAAAAPE8/Z71H9O37jdY/s800/IMG_410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Footwear</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3426" name="Picture 2" descr="https://lh3.googleusercontent.com/-0V9g8lB7yRY/TTs8rb2eGdI/AAAAAAAAYvo/g6tdNcI3c-Y/s576/DSC05023.JPG"/>
          <p:cNvPicPr>
            <a:picLocks noChangeAspect="1" noChangeArrowheads="1"/>
          </p:cNvPicPr>
          <p:nvPr/>
        </p:nvPicPr>
        <p:blipFill>
          <a:blip r:embed="rId2" cstate="print"/>
          <a:srcRect/>
          <a:stretch>
            <a:fillRect/>
          </a:stretch>
        </p:blipFill>
        <p:spPr bwMode="auto">
          <a:xfrm>
            <a:off x="0" y="0"/>
            <a:ext cx="5143500" cy="6858000"/>
          </a:xfrm>
          <a:prstGeom prst="rect">
            <a:avLst/>
          </a:prstGeom>
          <a:noFill/>
        </p:spPr>
      </p:pic>
      <p:pic>
        <p:nvPicPr>
          <p:cNvPr id="103428" name="Picture 4" descr="https://lh4.googleusercontent.com/-9Om03hFsJW4/TTs8s2CdAUI/AAAAAAAAYvw/GqYWZN8Ptxs/s576/DSC05024.JPG"/>
          <p:cNvPicPr>
            <a:picLocks noChangeAspect="1" noChangeArrowheads="1"/>
          </p:cNvPicPr>
          <p:nvPr/>
        </p:nvPicPr>
        <p:blipFill>
          <a:blip r:embed="rId3" cstate="print"/>
          <a:srcRect/>
          <a:stretch>
            <a:fillRect/>
          </a:stretch>
        </p:blipFill>
        <p:spPr bwMode="auto">
          <a:xfrm>
            <a:off x="4000500" y="0"/>
            <a:ext cx="5143500" cy="68580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https://lh3.googleusercontent.com/-4U4fz-Jdvss/TT4h16ERvKI/AAAAAAAAcL0/lU5XesRIESY/s800/DSCN089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chemeClr val="bg1"/>
                </a:solidFill>
              </a:rPr>
              <a:t>Motion Sickness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5474" name="Picture 2" descr="https://lh3.googleusercontent.com/-eRTPc3ost6c/TT4ni-7B0tI/AAAAAAAAcSE/TEbAkX0euuQ/s800/DSCN051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defRPr/>
            </a:pPr>
            <a:r>
              <a:rPr lang="en-US"/>
              <a:t>Health</a:t>
            </a:r>
          </a:p>
        </p:txBody>
      </p:sp>
      <p:sp>
        <p:nvSpPr>
          <p:cNvPr id="7171" name="Rectangle 3"/>
          <p:cNvSpPr>
            <a:spLocks noGrp="1" noChangeArrowheads="1"/>
          </p:cNvSpPr>
          <p:nvPr>
            <p:ph idx="1"/>
          </p:nvPr>
        </p:nvSpPr>
        <p:spPr/>
        <p:txBody>
          <a:bodyPr/>
          <a:lstStyle/>
          <a:p>
            <a:r>
              <a:rPr lang="en-US" smtClean="0"/>
              <a:t>Travel Clinic</a:t>
            </a:r>
          </a:p>
          <a:p>
            <a:r>
              <a:rPr lang="en-US" smtClean="0"/>
              <a:t>Malaria and Dengue</a:t>
            </a:r>
          </a:p>
          <a:p>
            <a:r>
              <a:rPr lang="en-US" smtClean="0"/>
              <a:t>Water and Food borne pathogens</a:t>
            </a:r>
          </a:p>
          <a:p>
            <a:pPr lvl="1"/>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pPr>
              <a:defRPr/>
            </a:pPr>
            <a:r>
              <a:rPr lang="en-US"/>
              <a:t>Gratitude</a:t>
            </a:r>
          </a:p>
        </p:txBody>
      </p:sp>
      <p:sp>
        <p:nvSpPr>
          <p:cNvPr id="46083" name="Rectangle 3"/>
          <p:cNvSpPr>
            <a:spLocks noGrp="1" noChangeArrowheads="1"/>
          </p:cNvSpPr>
          <p:nvPr>
            <p:ph idx="1"/>
          </p:nvPr>
        </p:nvSpPr>
        <p:spPr/>
        <p:txBody>
          <a:bodyPr/>
          <a:lstStyle/>
          <a:p>
            <a:r>
              <a:rPr lang="en-US" dirty="0" smtClean="0"/>
              <a:t>Gifts for host families for home stays in </a:t>
            </a:r>
          </a:p>
          <a:p>
            <a:pPr lvl="1"/>
            <a:r>
              <a:rPr lang="en-US" dirty="0" err="1" smtClean="0"/>
              <a:t>Atima</a:t>
            </a:r>
            <a:endParaRPr lang="en-US" dirty="0" smtClean="0"/>
          </a:p>
          <a:p>
            <a:pPr lvl="1"/>
            <a:r>
              <a:rPr lang="en-US" dirty="0" smtClean="0"/>
              <a:t>Tamara</a:t>
            </a:r>
          </a:p>
          <a:p>
            <a:r>
              <a:rPr lang="en-US" dirty="0" smtClean="0"/>
              <a:t>Household tools (kitchen items)</a:t>
            </a:r>
          </a:p>
          <a:p>
            <a:r>
              <a:rPr lang="en-US" dirty="0" smtClean="0"/>
              <a:t>Toys for children</a:t>
            </a:r>
          </a:p>
          <a:p>
            <a:endParaRPr lang="en-US"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 Objectives</a:t>
            </a:r>
            <a:endParaRPr lang="en-US" dirty="0"/>
          </a:p>
        </p:txBody>
      </p:sp>
      <p:sp>
        <p:nvSpPr>
          <p:cNvPr id="3" name="Content Placeholder 2"/>
          <p:cNvSpPr>
            <a:spLocks noGrp="1"/>
          </p:cNvSpPr>
          <p:nvPr>
            <p:ph idx="1"/>
          </p:nvPr>
        </p:nvSpPr>
        <p:spPr/>
        <p:txBody>
          <a:bodyPr/>
          <a:lstStyle/>
          <a:p>
            <a:r>
              <a:rPr lang="en-US" dirty="0" smtClean="0"/>
              <a:t>Cultural experience</a:t>
            </a:r>
          </a:p>
          <a:p>
            <a:r>
              <a:rPr lang="en-US" dirty="0" smtClean="0"/>
              <a:t>Learn to know a few Hondurans</a:t>
            </a:r>
          </a:p>
          <a:p>
            <a:r>
              <a:rPr lang="en-US" dirty="0" smtClean="0"/>
              <a:t>AguaClara program goals</a:t>
            </a:r>
          </a:p>
          <a:p>
            <a:pPr lvl="1"/>
            <a:r>
              <a:rPr lang="en-US" dirty="0" smtClean="0"/>
              <a:t>Improve our designs, reduce costs, feedback</a:t>
            </a:r>
          </a:p>
          <a:p>
            <a:pPr lvl="1"/>
            <a:r>
              <a:rPr lang="en-US" dirty="0" smtClean="0"/>
              <a:t>Develop relationships with APP staff</a:t>
            </a:r>
          </a:p>
          <a:p>
            <a:pPr lvl="1"/>
            <a:r>
              <a:rPr lang="en-US" dirty="0" smtClean="0"/>
              <a:t>Really see (eyes that understand what is beneath the surface)</a:t>
            </a:r>
          </a:p>
          <a:p>
            <a:pPr lvl="1"/>
            <a:r>
              <a:rPr lang="en-US" dirty="0" smtClean="0"/>
              <a:t>Reflect on why, why not, now what</a:t>
            </a:r>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pPr>
              <a:defRPr/>
            </a:pPr>
            <a:r>
              <a:rPr lang="en-US"/>
              <a:t>Malaria and Dengue Risk</a:t>
            </a:r>
          </a:p>
        </p:txBody>
      </p:sp>
      <p:sp>
        <p:nvSpPr>
          <p:cNvPr id="8195" name="AutoShape 3"/>
          <p:cNvSpPr>
            <a:spLocks noGrp="1" noChangeAspect="1" noChangeArrowheads="1"/>
          </p:cNvSpPr>
          <p:nvPr>
            <p:ph idx="1"/>
          </p:nvPr>
        </p:nvSpPr>
        <p:spPr/>
        <p:txBody>
          <a:bodyPr/>
          <a:lstStyle/>
          <a:p>
            <a:pPr>
              <a:lnSpc>
                <a:spcPct val="80000"/>
              </a:lnSpc>
            </a:pPr>
            <a:r>
              <a:rPr lang="en-US" sz="2400" b="1" dirty="0" smtClean="0"/>
              <a:t>Malaria risk area in Honduras:</a:t>
            </a:r>
            <a:r>
              <a:rPr lang="en-US" sz="2400" dirty="0" smtClean="0"/>
              <a:t> Risk throughout the country at altitudes below 1000 m (&lt;3,281 ft). </a:t>
            </a:r>
          </a:p>
          <a:p>
            <a:pPr lvl="1">
              <a:lnSpc>
                <a:spcPct val="80000"/>
              </a:lnSpc>
            </a:pPr>
            <a:r>
              <a:rPr lang="en-US" sz="2000" dirty="0" smtClean="0"/>
              <a:t>Copan 600 m</a:t>
            </a:r>
          </a:p>
          <a:p>
            <a:pPr lvl="1">
              <a:lnSpc>
                <a:spcPct val="80000"/>
              </a:lnSpc>
            </a:pPr>
            <a:r>
              <a:rPr lang="en-US" sz="2000" dirty="0" err="1" smtClean="0"/>
              <a:t>Atima</a:t>
            </a:r>
            <a:r>
              <a:rPr lang="en-US" sz="2000" dirty="0" smtClean="0"/>
              <a:t>  725 m</a:t>
            </a:r>
          </a:p>
          <a:p>
            <a:pPr lvl="1">
              <a:lnSpc>
                <a:spcPct val="80000"/>
              </a:lnSpc>
            </a:pPr>
            <a:r>
              <a:rPr lang="en-US" sz="2000" dirty="0" err="1" smtClean="0"/>
              <a:t>Siguatepeque</a:t>
            </a:r>
            <a:r>
              <a:rPr lang="en-US" sz="2000" dirty="0" smtClean="0"/>
              <a:t> 1080 m</a:t>
            </a:r>
          </a:p>
          <a:p>
            <a:pPr lvl="1">
              <a:lnSpc>
                <a:spcPct val="80000"/>
              </a:lnSpc>
            </a:pPr>
            <a:r>
              <a:rPr lang="en-US" sz="2000" dirty="0" smtClean="0"/>
              <a:t>Tamara 1080 m</a:t>
            </a:r>
          </a:p>
          <a:p>
            <a:pPr lvl="1">
              <a:lnSpc>
                <a:spcPct val="80000"/>
              </a:lnSpc>
            </a:pPr>
            <a:r>
              <a:rPr lang="en-US" sz="2000" dirty="0" err="1" smtClean="0"/>
              <a:t>Cuatro</a:t>
            </a:r>
            <a:r>
              <a:rPr lang="en-US" sz="2000" dirty="0" smtClean="0"/>
              <a:t> </a:t>
            </a:r>
            <a:r>
              <a:rPr lang="en-US" sz="2000" dirty="0" err="1" smtClean="0"/>
              <a:t>Comunidades</a:t>
            </a:r>
            <a:r>
              <a:rPr lang="en-US" sz="2000" dirty="0" smtClean="0"/>
              <a:t> 10?? M</a:t>
            </a:r>
          </a:p>
          <a:p>
            <a:pPr lvl="1">
              <a:lnSpc>
                <a:spcPct val="80000"/>
              </a:lnSpc>
            </a:pPr>
            <a:r>
              <a:rPr lang="en-US" sz="2000" dirty="0" smtClean="0"/>
              <a:t>El </a:t>
            </a:r>
            <a:r>
              <a:rPr lang="en-US" sz="2000" dirty="0" err="1" smtClean="0"/>
              <a:t>Paraiso</a:t>
            </a:r>
            <a:r>
              <a:rPr lang="en-US" sz="2000" dirty="0" smtClean="0"/>
              <a:t> 811 m</a:t>
            </a:r>
          </a:p>
          <a:p>
            <a:pPr lvl="1">
              <a:lnSpc>
                <a:spcPct val="80000"/>
              </a:lnSpc>
            </a:pPr>
            <a:r>
              <a:rPr lang="en-US" sz="2000" dirty="0" err="1" smtClean="0"/>
              <a:t>Alauca</a:t>
            </a:r>
            <a:r>
              <a:rPr lang="en-US" sz="2000" dirty="0" smtClean="0"/>
              <a:t> ?</a:t>
            </a:r>
          </a:p>
          <a:p>
            <a:pPr lvl="1">
              <a:lnSpc>
                <a:spcPct val="80000"/>
              </a:lnSpc>
            </a:pPr>
            <a:r>
              <a:rPr lang="en-US" sz="2000" dirty="0" smtClean="0"/>
              <a:t>Marcala 1250 m</a:t>
            </a:r>
          </a:p>
          <a:p>
            <a:pPr>
              <a:lnSpc>
                <a:spcPct val="80000"/>
              </a:lnSpc>
            </a:pPr>
            <a:endParaRPr lang="en-US" sz="2400" dirty="0" smtClean="0"/>
          </a:p>
          <a:p>
            <a:pPr>
              <a:lnSpc>
                <a:spcPct val="80000"/>
              </a:lnSpc>
            </a:pPr>
            <a:r>
              <a:rPr lang="en-US" sz="2400" dirty="0" smtClean="0"/>
              <a:t>Dengue 14,600 cases this year (16 fatalities in 2011 per 6.5 million)</a:t>
            </a:r>
          </a:p>
        </p:txBody>
      </p:sp>
      <p:pic>
        <p:nvPicPr>
          <p:cNvPr id="8196" name="Picture 4"/>
          <p:cNvPicPr>
            <a:picLocks noChangeAspect="1" noChangeArrowheads="1"/>
          </p:cNvPicPr>
          <p:nvPr/>
        </p:nvPicPr>
        <p:blipFill>
          <a:blip r:embed="rId3" cstate="print"/>
          <a:srcRect/>
          <a:stretch>
            <a:fillRect/>
          </a:stretch>
        </p:blipFill>
        <p:spPr bwMode="auto">
          <a:xfrm>
            <a:off x="6629400" y="2971800"/>
            <a:ext cx="1981200" cy="1908175"/>
          </a:xfrm>
          <a:prstGeom prst="rect">
            <a:avLst/>
          </a:prstGeom>
          <a:noFill/>
          <a:ln w="12700">
            <a:noFill/>
            <a:miter lim="800000"/>
            <a:headEnd type="none" w="lg" len="med"/>
            <a:tailEnd type="none" w="lg" len="me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defRPr/>
            </a:pPr>
            <a:r>
              <a:rPr lang="en-US" dirty="0"/>
              <a:t>Travelers' diarrhea</a:t>
            </a:r>
          </a:p>
        </p:txBody>
      </p:sp>
      <p:sp>
        <p:nvSpPr>
          <p:cNvPr id="9219" name="Rectangle 3"/>
          <p:cNvSpPr>
            <a:spLocks noGrp="1" noChangeArrowheads="1"/>
          </p:cNvSpPr>
          <p:nvPr>
            <p:ph idx="1"/>
          </p:nvPr>
        </p:nvSpPr>
        <p:spPr/>
        <p:txBody>
          <a:bodyPr/>
          <a:lstStyle/>
          <a:p>
            <a:pPr>
              <a:lnSpc>
                <a:spcPct val="90000"/>
              </a:lnSpc>
            </a:pPr>
            <a:r>
              <a:rPr lang="en-US" sz="2400" smtClean="0"/>
              <a:t>Travelers' diarrhea (TD) is the most common illness affecting travelers. </a:t>
            </a:r>
            <a:r>
              <a:rPr lang="en-US" sz="2400" u="sng" smtClean="0"/>
              <a:t>Each year between 20%-50% of international travelers, an estimated 10 million persons, develop diarrhea.</a:t>
            </a:r>
            <a:r>
              <a:rPr lang="en-US" sz="2400" smtClean="0"/>
              <a:t> </a:t>
            </a:r>
          </a:p>
          <a:p>
            <a:pPr>
              <a:lnSpc>
                <a:spcPct val="90000"/>
              </a:lnSpc>
            </a:pPr>
            <a:r>
              <a:rPr lang="en-US" sz="2400" smtClean="0"/>
              <a:t>The onset of TD usually occurs </a:t>
            </a:r>
            <a:r>
              <a:rPr lang="en-US" sz="2400" u="sng" smtClean="0"/>
              <a:t>within the first week of travel</a:t>
            </a:r>
            <a:r>
              <a:rPr lang="en-US" sz="2400" smtClean="0"/>
              <a:t> but may occur at any time while traveling, and even after returning home. </a:t>
            </a:r>
          </a:p>
          <a:p>
            <a:pPr>
              <a:lnSpc>
                <a:spcPct val="90000"/>
              </a:lnSpc>
            </a:pPr>
            <a:r>
              <a:rPr lang="en-US" sz="2400" smtClean="0"/>
              <a:t>High-risk destinations are the developing countries of </a:t>
            </a:r>
            <a:r>
              <a:rPr lang="en-US" sz="2400" u="sng" smtClean="0"/>
              <a:t>Latin America</a:t>
            </a:r>
            <a:r>
              <a:rPr lang="en-US" sz="2400" smtClean="0"/>
              <a:t>, Africa, the Middle East, and Asia. </a:t>
            </a:r>
          </a:p>
          <a:p>
            <a:pPr>
              <a:lnSpc>
                <a:spcPct val="90000"/>
              </a:lnSpc>
            </a:pPr>
            <a:r>
              <a:rPr lang="en-US" sz="2400" smtClean="0"/>
              <a:t>The primary source of infection is ingestion of </a:t>
            </a:r>
            <a:r>
              <a:rPr lang="en-US" sz="2400" u="sng" smtClean="0"/>
              <a:t>fecally contaminated food or water</a:t>
            </a:r>
            <a:r>
              <a:rPr lang="en-US" sz="240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en-US"/>
              <a:t>The Bad Guys</a:t>
            </a:r>
          </a:p>
        </p:txBody>
      </p:sp>
      <p:sp>
        <p:nvSpPr>
          <p:cNvPr id="10243" name="Rectangle 3"/>
          <p:cNvSpPr>
            <a:spLocks noGrp="1" noChangeArrowheads="1"/>
          </p:cNvSpPr>
          <p:nvPr>
            <p:ph idx="1"/>
          </p:nvPr>
        </p:nvSpPr>
        <p:spPr/>
        <p:txBody>
          <a:bodyPr/>
          <a:lstStyle/>
          <a:p>
            <a:pPr>
              <a:lnSpc>
                <a:spcPct val="80000"/>
              </a:lnSpc>
            </a:pPr>
            <a:r>
              <a:rPr lang="en-US" sz="2800" smtClean="0"/>
              <a:t>Infectious agents are the primary cause of TD. Bacterial enteropathogens cause approximately 80% of TD cases. </a:t>
            </a:r>
          </a:p>
          <a:p>
            <a:pPr>
              <a:lnSpc>
                <a:spcPct val="80000"/>
              </a:lnSpc>
            </a:pPr>
            <a:r>
              <a:rPr lang="en-US" sz="2800" smtClean="0"/>
              <a:t>The most common causative agent isolated in countries surveyed has been enterotoxigenic </a:t>
            </a:r>
            <a:r>
              <a:rPr lang="en-US" sz="2800" i="1" smtClean="0"/>
              <a:t>Escherichia coli</a:t>
            </a:r>
            <a:r>
              <a:rPr lang="en-US" sz="2800" smtClean="0"/>
              <a:t> (ETEC). </a:t>
            </a:r>
          </a:p>
          <a:p>
            <a:pPr>
              <a:lnSpc>
                <a:spcPct val="80000"/>
              </a:lnSpc>
            </a:pPr>
            <a:r>
              <a:rPr lang="en-US" sz="2800" smtClean="0"/>
              <a:t>ETEC produce watery diarrhea with associated cramps and low-grade or no fever. </a:t>
            </a:r>
          </a:p>
          <a:p>
            <a:pPr>
              <a:lnSpc>
                <a:spcPct val="80000"/>
              </a:lnSpc>
            </a:pPr>
            <a:r>
              <a:rPr lang="en-US" sz="2800" smtClean="0"/>
              <a:t>Besides ETEC and other bacterial pathogens, a variety of viral and parasitic enteric pathogens also are potential causative agents.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defRPr/>
            </a:pPr>
            <a:r>
              <a:rPr lang="en-US" dirty="0" smtClean="0"/>
              <a:t>Travelers' diarrhea </a:t>
            </a:r>
            <a:r>
              <a:rPr lang="en-US" dirty="0"/>
              <a:t>Prevention</a:t>
            </a:r>
          </a:p>
        </p:txBody>
      </p:sp>
      <p:sp>
        <p:nvSpPr>
          <p:cNvPr id="11267" name="Rectangle 3"/>
          <p:cNvSpPr>
            <a:spLocks noGrp="1" noChangeArrowheads="1"/>
          </p:cNvSpPr>
          <p:nvPr>
            <p:ph idx="1"/>
          </p:nvPr>
        </p:nvSpPr>
        <p:spPr/>
        <p:txBody>
          <a:bodyPr/>
          <a:lstStyle/>
          <a:p>
            <a:pPr>
              <a:lnSpc>
                <a:spcPct val="90000"/>
              </a:lnSpc>
            </a:pPr>
            <a:r>
              <a:rPr lang="en-US" sz="2400" b="1" u="sng" dirty="0" smtClean="0"/>
              <a:t>Avoid</a:t>
            </a:r>
            <a:r>
              <a:rPr lang="en-US" sz="2400" dirty="0" smtClean="0"/>
              <a:t> eating foods or drinking beverages purchased from </a:t>
            </a:r>
            <a:r>
              <a:rPr lang="en-US" sz="2400" b="1" u="sng" dirty="0" smtClean="0"/>
              <a:t>street vendors</a:t>
            </a:r>
            <a:r>
              <a:rPr lang="en-US" sz="2400" dirty="0" smtClean="0"/>
              <a:t> or other establishments where </a:t>
            </a:r>
            <a:r>
              <a:rPr lang="en-US" sz="2400" b="1" u="sng" dirty="0" smtClean="0"/>
              <a:t>unhygienic</a:t>
            </a:r>
            <a:r>
              <a:rPr lang="en-US" sz="2400" u="sng" dirty="0" smtClean="0"/>
              <a:t> </a:t>
            </a:r>
            <a:r>
              <a:rPr lang="en-US" sz="2400" b="1" u="sng" dirty="0" smtClean="0"/>
              <a:t>conditions</a:t>
            </a:r>
            <a:r>
              <a:rPr lang="en-US" sz="2400" dirty="0" smtClean="0"/>
              <a:t> are present. Avoid eating raw or undercooked meat and seafood.  Avoid eating raw fruits (e.g., oranges, bananas, avocados) and vegetables unless the traveler peels them.</a:t>
            </a:r>
          </a:p>
          <a:p>
            <a:pPr>
              <a:lnSpc>
                <a:spcPct val="90000"/>
              </a:lnSpc>
            </a:pPr>
            <a:r>
              <a:rPr lang="en-US" sz="2400" dirty="0" smtClean="0"/>
              <a:t>If handled properly well-cooked and packaged foods usually are safe. Non-AguaClara-tap water, ice, unpasteurized milk, and dairy products are associated with increased risk for TD. Safe beverages include bottled carbonated beverages, hot tea or coffee, and AguaClara. </a:t>
            </a:r>
          </a:p>
          <a:p>
            <a:pPr>
              <a:lnSpc>
                <a:spcPct val="90000"/>
              </a:lnSpc>
            </a:pP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Hygiene</a:t>
            </a:r>
            <a:endParaRPr lang="en-US" dirty="0"/>
          </a:p>
        </p:txBody>
      </p:sp>
      <p:sp>
        <p:nvSpPr>
          <p:cNvPr id="3" name="Content Placeholder 2"/>
          <p:cNvSpPr>
            <a:spLocks noGrp="1"/>
          </p:cNvSpPr>
          <p:nvPr>
            <p:ph idx="1"/>
          </p:nvPr>
        </p:nvSpPr>
        <p:spPr/>
        <p:txBody>
          <a:bodyPr/>
          <a:lstStyle/>
          <a:p>
            <a:r>
              <a:rPr lang="en-US" dirty="0" smtClean="0"/>
              <a:t>WASH YOUR HANDS before you touch and food – bring personal bottles of hand sanitizer</a:t>
            </a:r>
          </a:p>
          <a:p>
            <a:r>
              <a:rPr lang="en-US" dirty="0" smtClean="0"/>
              <a:t>Use a water bottle with a sanitary cover</a:t>
            </a:r>
          </a:p>
          <a:p>
            <a:r>
              <a:rPr lang="en-US" dirty="0" smtClean="0"/>
              <a:t>Dust is everywhere and it has been everywhere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nroe's Lectures">
  <a:themeElements>
    <a:clrScheme name="Classroom">
      <a:dk1>
        <a:srgbClr val="000000"/>
      </a:dk1>
      <a:lt1>
        <a:srgbClr val="FFFFFF"/>
      </a:lt1>
      <a:dk2>
        <a:srgbClr val="00005A"/>
      </a:dk2>
      <a:lt2>
        <a:srgbClr val="12037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teach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aching 1">
        <a:dk1>
          <a:srgbClr val="000000"/>
        </a:dk1>
        <a:lt1>
          <a:srgbClr val="FFFFFF"/>
        </a:lt1>
        <a:dk2>
          <a:srgbClr val="000000"/>
        </a:dk2>
        <a:lt2>
          <a:srgbClr val="FFFFFF"/>
        </a:lt2>
        <a:accent1>
          <a:srgbClr val="969696"/>
        </a:accent1>
        <a:accent2>
          <a:srgbClr val="C0C0C0"/>
        </a:accent2>
        <a:accent3>
          <a:srgbClr val="FFFFFF"/>
        </a:accent3>
        <a:accent4>
          <a:srgbClr val="000000"/>
        </a:accent4>
        <a:accent5>
          <a:srgbClr val="C9C9C9"/>
        </a:accent5>
        <a:accent6>
          <a:srgbClr val="AEAEAE"/>
        </a:accent6>
        <a:hlink>
          <a:srgbClr val="EAEAEA"/>
        </a:hlink>
        <a:folHlink>
          <a:srgbClr val="000000"/>
        </a:folHlink>
      </a:clrScheme>
      <a:clrMap bg1="lt1" tx1="dk1" bg2="lt2" tx2="dk2" accent1="accent1" accent2="accent2" accent3="accent3" accent4="accent4" accent5="accent5" accent6="accent6" hlink="hlink" folHlink="folHlink"/>
    </a:extraClrScheme>
    <a:extraClrScheme>
      <a:clrScheme name="teaching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clrMap bg1="dk2" tx1="lt1" bg2="dk1" tx2="lt2" accent1="accent1" accent2="accent2" accent3="accent3" accent4="accent4" accent5="accent5" accent6="accent6" hlink="hlink" folHlink="folHlink"/>
    </a:extraClrScheme>
    <a:extraClrScheme>
      <a:clrScheme name="teaching 3">
        <a:dk1>
          <a:srgbClr val="000000"/>
        </a:dk1>
        <a:lt1>
          <a:srgbClr val="FFFFFF"/>
        </a:lt1>
        <a:dk2>
          <a:srgbClr val="000044"/>
        </a:dk2>
        <a:lt2>
          <a:srgbClr val="FBBFF4"/>
        </a:lt2>
        <a:accent1>
          <a:srgbClr val="BC3C48"/>
        </a:accent1>
        <a:accent2>
          <a:srgbClr val="FF00FF"/>
        </a:accent2>
        <a:accent3>
          <a:srgbClr val="AAAAB0"/>
        </a:accent3>
        <a:accent4>
          <a:srgbClr val="DADADA"/>
        </a:accent4>
        <a:accent5>
          <a:srgbClr val="DAAFB1"/>
        </a:accent5>
        <a:accent6>
          <a:srgbClr val="E700E7"/>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4">
        <a:dk1>
          <a:srgbClr val="000000"/>
        </a:dk1>
        <a:lt1>
          <a:srgbClr val="F8F8F8"/>
        </a:lt1>
        <a:dk2>
          <a:srgbClr val="2A002A"/>
        </a:dk2>
        <a:lt2>
          <a:srgbClr val="FFC9FF"/>
        </a:lt2>
        <a:accent1>
          <a:srgbClr val="CB9661"/>
        </a:accent1>
        <a:accent2>
          <a:srgbClr val="90F4B8"/>
        </a:accent2>
        <a:accent3>
          <a:srgbClr val="ACAAAC"/>
        </a:accent3>
        <a:accent4>
          <a:srgbClr val="D4D4D4"/>
        </a:accent4>
        <a:accent5>
          <a:srgbClr val="E2C9B7"/>
        </a:accent5>
        <a:accent6>
          <a:srgbClr val="82DDA6"/>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5">
        <a:dk1>
          <a:srgbClr val="000000"/>
        </a:dk1>
        <a:lt1>
          <a:srgbClr val="FFFFFF"/>
        </a:lt1>
        <a:dk2>
          <a:srgbClr val="000000"/>
        </a:dk2>
        <a:lt2>
          <a:srgbClr val="FFFFFF"/>
        </a:lt2>
        <a:accent1>
          <a:srgbClr val="5F5F5F"/>
        </a:accent1>
        <a:accent2>
          <a:srgbClr val="808080"/>
        </a:accent2>
        <a:accent3>
          <a:srgbClr val="FFFFFF"/>
        </a:accent3>
        <a:accent4>
          <a:srgbClr val="000000"/>
        </a:accent4>
        <a:accent5>
          <a:srgbClr val="B6B6B6"/>
        </a:accent5>
        <a:accent6>
          <a:srgbClr val="737373"/>
        </a:accent6>
        <a:hlink>
          <a:srgbClr val="B2B2B2"/>
        </a:hlink>
        <a:folHlink>
          <a:srgbClr val="FFFFFF"/>
        </a:folHlink>
      </a:clrScheme>
      <a:clrMap bg1="lt1" tx1="dk1" bg2="lt2" tx2="dk2" accent1="accent1" accent2="accent2" accent3="accent3" accent4="accent4" accent5="accent5" accent6="accent6" hlink="hlink" folHlink="folHlink"/>
    </a:extraClrScheme>
    <a:extraClrScheme>
      <a:clrScheme name="teaching 6">
        <a:dk1>
          <a:srgbClr val="663300"/>
        </a:dk1>
        <a:lt1>
          <a:srgbClr val="FFFFFF"/>
        </a:lt1>
        <a:dk2>
          <a:srgbClr val="85FFBC"/>
        </a:dk2>
        <a:lt2>
          <a:srgbClr val="000000"/>
        </a:lt2>
        <a:accent1>
          <a:srgbClr val="FA3A57"/>
        </a:accent1>
        <a:accent2>
          <a:srgbClr val="FBA305"/>
        </a:accent2>
        <a:accent3>
          <a:srgbClr val="FFFFFF"/>
        </a:accent3>
        <a:accent4>
          <a:srgbClr val="562A00"/>
        </a:accent4>
        <a:accent5>
          <a:srgbClr val="FCAEB4"/>
        </a:accent5>
        <a:accent6>
          <a:srgbClr val="E39304"/>
        </a:accent6>
        <a:hlink>
          <a:srgbClr val="3DA3FF"/>
        </a:hlink>
        <a:folHlink>
          <a:srgbClr val="FFFF00"/>
        </a:folHlink>
      </a:clrScheme>
      <a:clrMap bg1="lt1" tx1="dk1" bg2="lt2" tx2="dk2" accent1="accent1" accent2="accent2" accent3="accent3" accent4="accent4" accent5="accent5" accent6="accent6" hlink="hlink" folHlink="folHlink"/>
    </a:extraClrScheme>
    <a:extraClrScheme>
      <a:clrScheme name="teaching 7">
        <a:dk1>
          <a:srgbClr val="663300"/>
        </a:dk1>
        <a:lt1>
          <a:srgbClr val="FFFFFF"/>
        </a:lt1>
        <a:dk2>
          <a:srgbClr val="003A1A"/>
        </a:dk2>
        <a:lt2>
          <a:srgbClr val="000000"/>
        </a:lt2>
        <a:accent1>
          <a:srgbClr val="F14343"/>
        </a:accent1>
        <a:accent2>
          <a:srgbClr val="FBA305"/>
        </a:accent2>
        <a:accent3>
          <a:srgbClr val="FFFFFF"/>
        </a:accent3>
        <a:accent4>
          <a:srgbClr val="562A00"/>
        </a:accent4>
        <a:accent5>
          <a:srgbClr val="F7B0B0"/>
        </a:accent5>
        <a:accent6>
          <a:srgbClr val="E39304"/>
        </a:accent6>
        <a:hlink>
          <a:srgbClr val="7E69FF"/>
        </a:hlink>
        <a:folHlink>
          <a:srgbClr val="A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Monroe's Lectures</Template>
  <TotalTime>13826</TotalTime>
  <Words>1977</Words>
  <Application>Microsoft Office PowerPoint</Application>
  <PresentationFormat>On-screen Show (4:3)</PresentationFormat>
  <Paragraphs>233</Paragraphs>
  <Slides>41</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Monroe's Lectures</vt:lpstr>
      <vt:lpstr>Worksheet</vt:lpstr>
      <vt:lpstr>AguaClara PreTrip Meeting</vt:lpstr>
      <vt:lpstr>Agenda</vt:lpstr>
      <vt:lpstr>Introductions</vt:lpstr>
      <vt:lpstr>Health</vt:lpstr>
      <vt:lpstr>Malaria and Dengue Risk</vt:lpstr>
      <vt:lpstr>Travelers' diarrhea</vt:lpstr>
      <vt:lpstr>The Bad Guys</vt:lpstr>
      <vt:lpstr>Travelers' diarrhea Prevention</vt:lpstr>
      <vt:lpstr>Hygiene</vt:lpstr>
      <vt:lpstr>Personal Safety</vt:lpstr>
      <vt:lpstr>Gangs – US exported and sponsored Violence</vt:lpstr>
      <vt:lpstr>Gangs</vt:lpstr>
      <vt:lpstr>How many guns?</vt:lpstr>
      <vt:lpstr>How many Homicides?</vt:lpstr>
      <vt:lpstr>Risk Factors</vt:lpstr>
      <vt:lpstr>HIV AIDS</vt:lpstr>
      <vt:lpstr>Recommendations for Personal Safety</vt:lpstr>
      <vt:lpstr>Unwanted Attention: Advice column from Roslyn Odum</vt:lpstr>
      <vt:lpstr>Personal budgets</vt:lpstr>
      <vt:lpstr>Group Tools</vt:lpstr>
      <vt:lpstr>Traveling as a Team</vt:lpstr>
      <vt:lpstr>Team Awareness</vt:lpstr>
      <vt:lpstr>Alcohol</vt:lpstr>
      <vt:lpstr>Reporting in</vt:lpstr>
      <vt:lpstr>Punctuality</vt:lpstr>
      <vt:lpstr>Tasks</vt:lpstr>
      <vt:lpstr>Packing List</vt:lpstr>
      <vt:lpstr>Trip info</vt:lpstr>
      <vt:lpstr>Flight and Transport Details</vt:lpstr>
      <vt:lpstr>Slide 30</vt:lpstr>
      <vt:lpstr>Slide 31</vt:lpstr>
      <vt:lpstr>Slide 32</vt:lpstr>
      <vt:lpstr>Slide 33</vt:lpstr>
      <vt:lpstr>Slide 34</vt:lpstr>
      <vt:lpstr>Safety standards  (Honduras has gravity issues)</vt:lpstr>
      <vt:lpstr>Footwear</vt:lpstr>
      <vt:lpstr>Slide 37</vt:lpstr>
      <vt:lpstr>Motion Sickness</vt:lpstr>
      <vt:lpstr>Slide 39</vt:lpstr>
      <vt:lpstr>Gratitude</vt:lpstr>
      <vt:lpstr>Trip Objectives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PreTrip Meeting</dc:title>
  <dc:creator>Monroe Weber-Shirk</dc:creator>
  <cp:lastModifiedBy>mw24</cp:lastModifiedBy>
  <cp:revision>216</cp:revision>
  <dcterms:created xsi:type="dcterms:W3CDTF">2006-11-28T18:55:34Z</dcterms:created>
  <dcterms:modified xsi:type="dcterms:W3CDTF">2011-12-15T22:18:20Z</dcterms:modified>
</cp:coreProperties>
</file>