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MOV" ContentType="video/quicktime"/>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12"/>
  </p:notesMasterIdLst>
  <p:sldIdLst>
    <p:sldId id="256" r:id="rId2"/>
    <p:sldId id="353" r:id="rId3"/>
    <p:sldId id="357" r:id="rId4"/>
    <p:sldId id="358" r:id="rId5"/>
    <p:sldId id="359" r:id="rId6"/>
    <p:sldId id="375" r:id="rId7"/>
    <p:sldId id="361" r:id="rId8"/>
    <p:sldId id="372" r:id="rId9"/>
    <p:sldId id="362" r:id="rId10"/>
    <p:sldId id="376"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FFFF"/>
    <a:srgbClr val="7646F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82" autoAdjust="0"/>
    <p:restoredTop sz="59465" autoAdjust="0"/>
  </p:normalViewPr>
  <p:slideViewPr>
    <p:cSldViewPr>
      <p:cViewPr varScale="1">
        <p:scale>
          <a:sx n="42" d="100"/>
          <a:sy n="42" d="100"/>
        </p:scale>
        <p:origin x="-2184" y="-96"/>
      </p:cViewPr>
      <p:guideLst>
        <p:guide orient="horz" pos="2160"/>
        <p:guide pos="2880"/>
      </p:guideLst>
    </p:cSldViewPr>
  </p:slideViewPr>
  <p:outlineViewPr>
    <p:cViewPr>
      <p:scale>
        <a:sx n="33" d="100"/>
        <a:sy n="33" d="100"/>
      </p:scale>
      <p:origin x="0" y="1482"/>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0" d="100"/>
          <a:sy n="60" d="100"/>
        </p:scale>
        <p:origin x="-2748" y="-84"/>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1874BD-4050-4281-AA6A-23712049D449}" type="datetimeFigureOut">
              <a:rPr lang="en-US" smtClean="0"/>
              <a:pPr/>
              <a:t>5/10/2014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46E1A4-200E-4ABD-9212-41EB0F3A9311}" type="slidenum">
              <a:rPr lang="en-US" smtClean="0"/>
              <a:pPr/>
              <a:t>‹#›</a:t>
            </a:fld>
            <a:endParaRPr lang="en-US"/>
          </a:p>
        </p:txBody>
      </p:sp>
    </p:spTree>
    <p:extLst>
      <p:ext uri="{BB962C8B-B14F-4D97-AF65-F5344CB8AC3E}">
        <p14:creationId xmlns:p14="http://schemas.microsoft.com/office/powerpoint/2010/main" xmlns="" val="1228299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1</a:t>
            </a:fld>
            <a:endParaRPr lang="en-US"/>
          </a:p>
        </p:txBody>
      </p:sp>
    </p:spTree>
    <p:extLst>
      <p:ext uri="{BB962C8B-B14F-4D97-AF65-F5344CB8AC3E}">
        <p14:creationId xmlns:p14="http://schemas.microsoft.com/office/powerpoint/2010/main" xmlns="" val="12003267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400" dirty="0" smtClean="0"/>
              <a:t>The Demo Plant:</a:t>
            </a:r>
          </a:p>
          <a:p>
            <a:r>
              <a:rPr lang="en-US" sz="1400" dirty="0" smtClean="0"/>
              <a:t> is an important tool to promote </a:t>
            </a:r>
            <a:r>
              <a:rPr lang="en-US" sz="1400" dirty="0" err="1" smtClean="0"/>
              <a:t>AguaClara</a:t>
            </a:r>
            <a:r>
              <a:rPr lang="en-US" sz="1400" dirty="0" smtClean="0"/>
              <a:t>;</a:t>
            </a:r>
          </a:p>
          <a:p>
            <a:r>
              <a:rPr lang="en-US" sz="1400" dirty="0" smtClean="0"/>
              <a:t>Effectively demonstrates how the plant works;</a:t>
            </a:r>
          </a:p>
          <a:p>
            <a:pPr marL="0" indent="0">
              <a:buNone/>
            </a:pPr>
            <a:r>
              <a:rPr lang="en-US" sz="1400" dirty="0" smtClean="0"/>
              <a:t>The team’s work:</a:t>
            </a:r>
          </a:p>
          <a:p>
            <a:r>
              <a:rPr lang="en-US" sz="1200" dirty="0" smtClean="0"/>
              <a:t>Recreate the fluid mechanics and physics of the real plant;</a:t>
            </a:r>
          </a:p>
          <a:p>
            <a:r>
              <a:rPr lang="en-US" sz="1200" dirty="0" smtClean="0"/>
              <a:t>Make it look professional and still fit a carry-on size luggage;</a:t>
            </a:r>
          </a:p>
          <a:p>
            <a:r>
              <a:rPr lang="en-US" sz="1200" dirty="0" smtClean="0"/>
              <a:t>Fix the problems of the current Demo Plant and make it work efficiently. </a:t>
            </a:r>
          </a:p>
          <a:p>
            <a:pPr marL="0" indent="0">
              <a:buNone/>
            </a:pPr>
            <a:endParaRPr lang="en-US" sz="1400" dirty="0" smtClean="0"/>
          </a:p>
          <a:p>
            <a:endParaRPr lang="en-US" sz="1400" dirty="0" smtClean="0"/>
          </a:p>
          <a:p>
            <a:r>
              <a:rPr lang="en-US" sz="1400" dirty="0" smtClean="0"/>
              <a:t>Outline of how the plant</a:t>
            </a:r>
            <a:r>
              <a:rPr lang="en-US" sz="1400" baseline="0" dirty="0" smtClean="0"/>
              <a:t> is supposed to work:</a:t>
            </a:r>
          </a:p>
          <a:p>
            <a:r>
              <a:rPr lang="en-US" sz="1400" b="0" i="0" u="none" strike="noStrike" kern="1200" dirty="0" smtClean="0">
                <a:solidFill>
                  <a:schemeClr val="tx1"/>
                </a:solidFill>
                <a:latin typeface="+mn-lt"/>
                <a:ea typeface="+mn-ea"/>
                <a:cs typeface="+mn-cs"/>
              </a:rPr>
              <a:t>The raw water stock tank is mixed with a proportionate amount of clay and water; the coagulant stock tank is dosed with a known concentration of coagulant. Both stock tanks feed into respective head tanks, which are controlled by float valves, which control the head through the plant. The pipe from the raw water head tank feeds directly into the entrance tank, while the pipe from the coagulant head tank is attached to a tube that hangs from our chemical dose controller. Depending on what dosage is set on the controller, controls the amount of coagulant reaching the entrance tank. The tube hanging from the </a:t>
            </a:r>
            <a:r>
              <a:rPr lang="en-US" sz="1400" b="0" i="0" u="none" strike="noStrike" kern="1200" dirty="0" err="1" smtClean="0">
                <a:solidFill>
                  <a:schemeClr val="tx1"/>
                </a:solidFill>
                <a:latin typeface="+mn-lt"/>
                <a:ea typeface="+mn-ea"/>
                <a:cs typeface="+mn-cs"/>
              </a:rPr>
              <a:t>doser</a:t>
            </a:r>
            <a:r>
              <a:rPr lang="en-US" sz="1400" b="0" i="0" u="none" strike="noStrike" kern="1200" dirty="0" smtClean="0">
                <a:solidFill>
                  <a:schemeClr val="tx1"/>
                </a:solidFill>
                <a:latin typeface="+mn-lt"/>
                <a:ea typeface="+mn-ea"/>
                <a:cs typeface="+mn-cs"/>
              </a:rPr>
              <a:t> is connected to the tube that comes out the bottom of the entrance tank, where the coagulant and raw water mix rapidly in a rapid-mix circular tube. The head in the entrance tank is also controlled by a float valve. Once the coagulant and water mix, they are fed directly into the first baffle of the </a:t>
            </a:r>
            <a:r>
              <a:rPr lang="en-US" sz="1400" b="0" i="0" u="none" strike="noStrike" kern="1200" dirty="0" err="1" smtClean="0">
                <a:solidFill>
                  <a:schemeClr val="tx1"/>
                </a:solidFill>
                <a:latin typeface="+mn-lt"/>
                <a:ea typeface="+mn-ea"/>
                <a:cs typeface="+mn-cs"/>
              </a:rPr>
              <a:t>flocculator</a:t>
            </a:r>
            <a:r>
              <a:rPr lang="en-US" sz="1400" b="0" i="0" u="none" strike="noStrike" kern="1200" dirty="0" smtClean="0">
                <a:solidFill>
                  <a:schemeClr val="tx1"/>
                </a:solidFill>
                <a:latin typeface="+mn-lt"/>
                <a:ea typeface="+mn-ea"/>
                <a:cs typeface="+mn-cs"/>
              </a:rPr>
              <a:t>. The </a:t>
            </a:r>
            <a:r>
              <a:rPr lang="en-US" sz="1400" b="0" i="0" u="none" strike="noStrike" kern="1200" dirty="0" err="1" smtClean="0">
                <a:solidFill>
                  <a:schemeClr val="tx1"/>
                </a:solidFill>
                <a:latin typeface="+mn-lt"/>
                <a:ea typeface="+mn-ea"/>
                <a:cs typeface="+mn-cs"/>
              </a:rPr>
              <a:t>flocculator</a:t>
            </a:r>
            <a:r>
              <a:rPr lang="en-US" sz="1400" b="0" i="0" u="none" strike="noStrike" kern="1200" dirty="0" smtClean="0">
                <a:solidFill>
                  <a:schemeClr val="tx1"/>
                </a:solidFill>
                <a:latin typeface="+mn-lt"/>
                <a:ea typeface="+mn-ea"/>
                <a:cs typeface="+mn-cs"/>
              </a:rPr>
              <a:t> creates </a:t>
            </a:r>
            <a:r>
              <a:rPr lang="en-US" sz="1400" b="0" i="0" u="none" strike="noStrike" kern="1200" dirty="0" err="1" smtClean="0">
                <a:solidFill>
                  <a:schemeClr val="tx1"/>
                </a:solidFill>
                <a:latin typeface="+mn-lt"/>
                <a:ea typeface="+mn-ea"/>
                <a:cs typeface="+mn-cs"/>
              </a:rPr>
              <a:t>flocs</a:t>
            </a:r>
            <a:r>
              <a:rPr lang="en-US" sz="1400" b="0" i="0" u="none" strike="noStrike" kern="1200" dirty="0" smtClean="0">
                <a:solidFill>
                  <a:schemeClr val="tx1"/>
                </a:solidFill>
                <a:latin typeface="+mn-lt"/>
                <a:ea typeface="+mn-ea"/>
                <a:cs typeface="+mn-cs"/>
              </a:rPr>
              <a:t> that settle at the bottom of the baffles and move cleaner water through the turns until it exits at the bottom of the last baffle. The tube then moves to the base of the sedimentation tank, where water fills up as the </a:t>
            </a:r>
            <a:r>
              <a:rPr lang="en-US" sz="1400" b="0" i="0" u="none" strike="noStrike" kern="1200" dirty="0" err="1" smtClean="0">
                <a:solidFill>
                  <a:schemeClr val="tx1"/>
                </a:solidFill>
                <a:latin typeface="+mn-lt"/>
                <a:ea typeface="+mn-ea"/>
                <a:cs typeface="+mn-cs"/>
              </a:rPr>
              <a:t>flocculator</a:t>
            </a:r>
            <a:r>
              <a:rPr lang="en-US" sz="1400" b="0" i="0" u="none" strike="noStrike" kern="1200" dirty="0" smtClean="0">
                <a:solidFill>
                  <a:schemeClr val="tx1"/>
                </a:solidFill>
                <a:latin typeface="+mn-lt"/>
                <a:ea typeface="+mn-ea"/>
                <a:cs typeface="+mn-cs"/>
              </a:rPr>
              <a:t> runs. Sedimentation develops as the water moves up and through the angled portion of the tank, and settles on the angled tube and slides back down with gravity. The cleansed water then exits at the top, where a T-shape valve provides atmospheric pressure and thus a way to control the head between the </a:t>
            </a:r>
            <a:r>
              <a:rPr lang="en-US" sz="1400" b="0" i="0" u="none" strike="noStrike" kern="1200" dirty="0" err="1" smtClean="0">
                <a:solidFill>
                  <a:schemeClr val="tx1"/>
                </a:solidFill>
                <a:latin typeface="+mn-lt"/>
                <a:ea typeface="+mn-ea"/>
                <a:cs typeface="+mn-cs"/>
              </a:rPr>
              <a:t>sed</a:t>
            </a:r>
            <a:r>
              <a:rPr lang="en-US" sz="1400" b="0" i="0" u="none" strike="noStrike" kern="1200" dirty="0" smtClean="0">
                <a:solidFill>
                  <a:schemeClr val="tx1"/>
                </a:solidFill>
                <a:latin typeface="+mn-lt"/>
                <a:ea typeface="+mn-ea"/>
                <a:cs typeface="+mn-cs"/>
              </a:rPr>
              <a:t> tank and the </a:t>
            </a:r>
            <a:r>
              <a:rPr lang="en-US" sz="1400" b="0" i="0" u="none" strike="noStrike" kern="1200" dirty="0" err="1" smtClean="0">
                <a:solidFill>
                  <a:schemeClr val="tx1"/>
                </a:solidFill>
                <a:latin typeface="+mn-lt"/>
                <a:ea typeface="+mn-ea"/>
                <a:cs typeface="+mn-cs"/>
              </a:rPr>
              <a:t>flocculator</a:t>
            </a:r>
            <a:r>
              <a:rPr lang="en-US" sz="1400" b="0" i="0" u="none" strike="noStrike" kern="1200" dirty="0" smtClean="0">
                <a:solidFill>
                  <a:schemeClr val="tx1"/>
                </a:solidFill>
                <a:latin typeface="+mn-lt"/>
                <a:ea typeface="+mn-ea"/>
                <a:cs typeface="+mn-cs"/>
              </a:rPr>
              <a:t>. The water enters the SRSF at three locations to account for the layering of the sand, and exits at two. The exit pipes join to meet at the clean water tank. </a:t>
            </a:r>
            <a:endParaRPr lang="en-US" sz="1400" dirty="0" smtClean="0"/>
          </a:p>
          <a:p>
            <a:endParaRPr lang="en-US" sz="1400" dirty="0" smtClean="0"/>
          </a:p>
          <a:p>
            <a:endParaRPr lang="en-US" sz="1400"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2</a:t>
            </a:fld>
            <a:endParaRPr lang="en-US"/>
          </a:p>
        </p:txBody>
      </p:sp>
    </p:spTree>
    <p:extLst>
      <p:ext uri="{BB962C8B-B14F-4D97-AF65-F5344CB8AC3E}">
        <p14:creationId xmlns:p14="http://schemas.microsoft.com/office/powerpoint/2010/main" xmlns="" val="21680646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Flocculator</a:t>
            </a:r>
            <a:r>
              <a:rPr lang="en-US" dirty="0" smtClean="0"/>
              <a:t> –</a:t>
            </a:r>
            <a:r>
              <a:rPr lang="en-US" baseline="0" dirty="0" smtClean="0"/>
              <a:t> text on </a:t>
            </a:r>
            <a:r>
              <a:rPr lang="en-US" baseline="0" dirty="0" err="1" smtClean="0"/>
              <a:t>flocc</a:t>
            </a:r>
            <a:r>
              <a:rPr lang="en-US" baseline="0" dirty="0" smtClean="0"/>
              <a:t>.</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D046E1A4-200E-4ABD-9212-41EB0F3A9311}" type="slidenum">
              <a:rPr lang="en-US" smtClean="0"/>
              <a:pPr/>
              <a:t>3</a:t>
            </a:fld>
            <a:endParaRPr lang="en-US"/>
          </a:p>
        </p:txBody>
      </p:sp>
    </p:spTree>
    <p:extLst>
      <p:ext uri="{BB962C8B-B14F-4D97-AF65-F5344CB8AC3E}">
        <p14:creationId xmlns:p14="http://schemas.microsoft.com/office/powerpoint/2010/main" xmlns="" val="21693591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Head loss using long straight pipes- 3 m pipe (1/16</a:t>
            </a:r>
            <a:r>
              <a:rPr lang="en-US" baseline="0" dirty="0" smtClean="0"/>
              <a:t> diameter) from the coagulant head tank, 1.5 m (1/8 diameter) from the raw water head tank, and 1 m (1/8 diameter) from the entrance tank to </a:t>
            </a:r>
            <a:r>
              <a:rPr lang="en-US" baseline="0" dirty="0" err="1" smtClean="0"/>
              <a:t>flocculator</a:t>
            </a:r>
            <a:r>
              <a:rPr lang="en-US" baseline="0" dirty="0" smtClean="0"/>
              <a:t>.</a:t>
            </a:r>
          </a:p>
          <a:p>
            <a:pPr marL="171450" indent="-171450">
              <a:buFontTx/>
              <a:buChar char="-"/>
            </a:pPr>
            <a:endParaRPr lang="en-US" dirty="0" smtClean="0"/>
          </a:p>
          <a:p>
            <a:pPr marL="171450" indent="-171450">
              <a:buFontTx/>
              <a:buChar char="-"/>
            </a:pPr>
            <a:r>
              <a:rPr lang="en-US" dirty="0" smtClean="0"/>
              <a:t>Entrance</a:t>
            </a:r>
            <a:r>
              <a:rPr lang="en-US" baseline="0" dirty="0" smtClean="0"/>
              <a:t> tank head loss 10 cm difference, the loop around the z-direction pipe</a:t>
            </a:r>
          </a:p>
          <a:p>
            <a:pPr marL="171450" indent="-171450">
              <a:buFontTx/>
              <a:buChar char="-"/>
            </a:pPr>
            <a:endParaRPr lang="en-US" dirty="0" smtClean="0"/>
          </a:p>
          <a:p>
            <a:pPr marL="171450" indent="-171450">
              <a:buFontTx/>
              <a:buChar char="-"/>
            </a:pPr>
            <a:r>
              <a:rPr lang="en-US" dirty="0" smtClean="0"/>
              <a:t>Established creation of a</a:t>
            </a:r>
            <a:r>
              <a:rPr lang="en-US" baseline="0" dirty="0" smtClean="0"/>
              <a:t> </a:t>
            </a:r>
            <a:r>
              <a:rPr lang="en-US" baseline="0" dirty="0" err="1" smtClean="0"/>
              <a:t>MathCad</a:t>
            </a:r>
            <a:r>
              <a:rPr lang="en-US" baseline="0" dirty="0" smtClean="0"/>
              <a:t> file for calculations that should be maintained in the future </a:t>
            </a:r>
          </a:p>
          <a:p>
            <a:pPr marL="171450" indent="-171450">
              <a:buFontTx/>
              <a:buChar char="-"/>
            </a:pPr>
            <a:endParaRPr lang="en-US" baseline="0" dirty="0" smtClean="0"/>
          </a:p>
          <a:p>
            <a:pPr marL="171450" indent="-171450">
              <a:buFontTx/>
              <a:buChar char="-"/>
            </a:pPr>
            <a:r>
              <a:rPr lang="en-US" baseline="0" dirty="0" smtClean="0"/>
              <a:t>In previous demo plants, the focus has been to just construct a functioning mini plant. However, this year we attempted to tackle the fluid mechanics portion of the demo plant by trying to mimic the head loss and flow rate in a real plant. In order to maintain the linearity of our chemical dose controller float, we determined that the head loss of the entrance tank must be less than 10 cm. In order to achieve this we calculated new lengths and diameters for the pipes extending from the head tanks to the entrance tank. We found that the pipe extending from the raw water head tank must be 1.5 m long and have a diameter of 1/8 inch. The pipe from the coagulant head tank must be 3 m long and have a diameter of 1/16</a:t>
            </a:r>
            <a:r>
              <a:rPr lang="en-US" baseline="30000" dirty="0" smtClean="0"/>
              <a:t>th</a:t>
            </a:r>
            <a:r>
              <a:rPr lang="en-US" baseline="0" dirty="0" smtClean="0"/>
              <a:t> inch. The tubes must also be long and straight to achieve the correct head loss. Our solution in constructing these pipes was to wrap them around the back of the plant in a snaking pattern so that they did not have to increase the overall height of the plant. </a:t>
            </a:r>
          </a:p>
          <a:p>
            <a:pPr marL="171450" indent="-171450">
              <a:buFontTx/>
              <a:buChar char="-"/>
            </a:pPr>
            <a:r>
              <a:rPr lang="en-US" baseline="0" dirty="0" smtClean="0"/>
              <a:t>We also created a loop for the tube that extends from the entrance tank to the </a:t>
            </a:r>
            <a:r>
              <a:rPr lang="en-US" baseline="0" dirty="0" err="1" smtClean="0"/>
              <a:t>flocculator</a:t>
            </a:r>
            <a:r>
              <a:rPr lang="en-US" baseline="0" dirty="0" smtClean="0"/>
              <a:t> to maintain a zero-flow height. This loop we opened to the atmosphere to get a point of atmospheric pressure so the head was set at that height. The loop then dropped back down into the highest point of the </a:t>
            </a:r>
            <a:r>
              <a:rPr lang="en-US" baseline="0" dirty="0" err="1" smtClean="0"/>
              <a:t>flocculator</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4</a:t>
            </a:fld>
            <a:endParaRPr lang="en-US"/>
          </a:p>
        </p:txBody>
      </p:sp>
    </p:spTree>
    <p:extLst>
      <p:ext uri="{BB962C8B-B14F-4D97-AF65-F5344CB8AC3E}">
        <p14:creationId xmlns:p14="http://schemas.microsoft.com/office/powerpoint/2010/main" xmlns="" val="42380432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Added</a:t>
            </a:r>
            <a:r>
              <a:rPr lang="en-US" baseline="0" dirty="0" smtClean="0"/>
              <a:t> stability to the new frame</a:t>
            </a:r>
            <a:r>
              <a:rPr lang="en-US" baseline="0" dirty="0"/>
              <a:t> </a:t>
            </a:r>
            <a:r>
              <a:rPr lang="en-US" baseline="0" dirty="0" smtClean="0"/>
              <a:t>– extra diameter, third vertical pipe, connection on the bottom to form the bottom loop.</a:t>
            </a:r>
          </a:p>
          <a:p>
            <a:r>
              <a:rPr lang="en-US" baseline="0" dirty="0" smtClean="0"/>
              <a:t>Switched out the stock, head, and entrance tanks for </a:t>
            </a:r>
            <a:r>
              <a:rPr lang="en-US" baseline="0" dirty="0" err="1" smtClean="0"/>
              <a:t>nalgenes</a:t>
            </a:r>
            <a:r>
              <a:rPr lang="en-US" baseline="0" dirty="0" smtClean="0"/>
              <a:t>, which are extra stable and not brittle (the old acrylics would crack under drilling). These were connected with hose clamps which are very secure and easily loosened and tightened. </a:t>
            </a:r>
          </a:p>
          <a:p>
            <a:r>
              <a:rPr lang="en-US" baseline="0" dirty="0" smtClean="0"/>
              <a:t>Also turned the head tanks horizontal so that the floats would fit inside without having to change their original shape</a:t>
            </a:r>
          </a:p>
          <a:p>
            <a:endParaRPr lang="en-US" baseline="0" dirty="0" smtClean="0"/>
          </a:p>
          <a:p>
            <a:endParaRPr lang="en-US" baseline="0" dirty="0" smtClean="0"/>
          </a:p>
          <a:p>
            <a:r>
              <a:rPr lang="en-US" baseline="0" dirty="0" smtClean="0"/>
              <a:t>Another of our major focuses this semester was improving the overall structure of the frame and the materials used in the plant. We determined that extra stability would come from increasing the diameter of the pipes. Last semester’s plant also had trouble because there was no middle piece, and the two horizontal pieces would slip out and sag, causing its complement to also sag. We solved this problem by adding a third vertical pipe in the middle. We also added extra PVC to connect the pipe at the bottom into a full loop. We also switched out the old acrylic stock and head and entrance tanks for Nalgene bottles. These bottles are nearly indestructible, while the last bottles were having issues with brittleness; they would snap when we had to drill through them and new holes had to keep being drilled. We also turned the head tanks horizontal, because the floats that fit inside them are structured for horizontal use and the previous plant had to bend the floats from their original shapes in order to fit them in a vertical tank. This way is easier and still serves the same function.</a:t>
            </a:r>
          </a:p>
        </p:txBody>
      </p:sp>
      <p:sp>
        <p:nvSpPr>
          <p:cNvPr id="4" name="Slide Number Placeholder 3"/>
          <p:cNvSpPr>
            <a:spLocks noGrp="1"/>
          </p:cNvSpPr>
          <p:nvPr>
            <p:ph type="sldNum" sz="quarter" idx="10"/>
          </p:nvPr>
        </p:nvSpPr>
        <p:spPr/>
        <p:txBody>
          <a:bodyPr/>
          <a:lstStyle/>
          <a:p>
            <a:fld id="{D046E1A4-200E-4ABD-9212-41EB0F3A9311}" type="slidenum">
              <a:rPr lang="en-US" smtClean="0"/>
              <a:pPr/>
              <a:t>5</a:t>
            </a:fld>
            <a:endParaRPr lang="en-US"/>
          </a:p>
        </p:txBody>
      </p:sp>
    </p:spTree>
    <p:extLst>
      <p:ext uri="{BB962C8B-B14F-4D97-AF65-F5344CB8AC3E}">
        <p14:creationId xmlns:p14="http://schemas.microsoft.com/office/powerpoint/2010/main" xmlns="" val="27108279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Include: Soap run SRSF, fill </a:t>
            </a:r>
            <a:r>
              <a:rPr lang="en-US" dirty="0" err="1" smtClean="0"/>
              <a:t>sed</a:t>
            </a:r>
            <a:r>
              <a:rPr lang="en-US" dirty="0" smtClean="0"/>
              <a:t> tank before running, increased</a:t>
            </a:r>
            <a:r>
              <a:rPr lang="en-US" baseline="0" dirty="0" smtClean="0"/>
              <a:t> overall run time capacity </a:t>
            </a:r>
          </a:p>
          <a:p>
            <a:endParaRPr lang="en-US" baseline="0" dirty="0" smtClean="0"/>
          </a:p>
          <a:p>
            <a:r>
              <a:rPr lang="en-US" baseline="0" dirty="0" smtClean="0"/>
              <a:t>Further adjustments to the plant came in the form of increasing overall run time capacity. The old demo plant ran smoothly and fairly quickly up until the sedimentation tank and then took forever to fill because there’s so much water volume in there and the height of the rising water is too slow, which would cause the </a:t>
            </a:r>
            <a:r>
              <a:rPr lang="en-US" baseline="0" dirty="0" err="1" smtClean="0"/>
              <a:t>flocculator</a:t>
            </a:r>
            <a:r>
              <a:rPr lang="en-US" baseline="0" dirty="0" smtClean="0"/>
              <a:t> to back up and overflow. To remedy this we decided to fill the </a:t>
            </a:r>
            <a:r>
              <a:rPr lang="en-US" baseline="0" dirty="0" err="1" smtClean="0"/>
              <a:t>sed</a:t>
            </a:r>
            <a:r>
              <a:rPr lang="en-US" baseline="0" dirty="0" smtClean="0"/>
              <a:t> tank with clean water up until the vertical bend before starting the plant’s run. This way the </a:t>
            </a:r>
            <a:r>
              <a:rPr lang="en-US" baseline="0" dirty="0" err="1" smtClean="0"/>
              <a:t>sed</a:t>
            </a:r>
            <a:r>
              <a:rPr lang="en-US" baseline="0" dirty="0" smtClean="0"/>
              <a:t> tank only had to fill that smaller distance before it could flow out, which reduces the possibility of overflow in the </a:t>
            </a:r>
            <a:r>
              <a:rPr lang="en-US" baseline="0" dirty="0" err="1" smtClean="0"/>
              <a:t>flocculator</a:t>
            </a:r>
            <a:r>
              <a:rPr lang="en-US" baseline="0" dirty="0" smtClean="0"/>
              <a:t>, but it still must fill the diagonal bend so the sedimentation will still fall there and slide back down. Another way we increased overall run time was to eliminate the air bubbles in the SRSF. Before we did this, there were air pockets between the sand, which defeated the purpose of having the sand layers. So before we ran the plant we ran a soapy water mixture through the sand which broke the surface tension of the water and forced the sand particles to fall back down to each other. This increased the flow through the SRSF as well once we rinsed it out. </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6</a:t>
            </a:fld>
            <a:endParaRPr lang="en-US"/>
          </a:p>
        </p:txBody>
      </p:sp>
    </p:spTree>
    <p:extLst>
      <p:ext uri="{BB962C8B-B14F-4D97-AF65-F5344CB8AC3E}">
        <p14:creationId xmlns:p14="http://schemas.microsoft.com/office/powerpoint/2010/main" xmlns="" val="29920874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smtClean="0"/>
              <a:t>The chemical dose controller does not function properly</a:t>
            </a:r>
          </a:p>
          <a:p>
            <a:pPr marL="171450" indent="-171450">
              <a:buFontTx/>
              <a:buChar char="-"/>
            </a:pPr>
            <a:r>
              <a:rPr lang="en-US" baseline="0" dirty="0" smtClean="0"/>
              <a:t>Is not maintained weight on both sides</a:t>
            </a:r>
          </a:p>
          <a:p>
            <a:pPr marL="171450" indent="-171450">
              <a:buFontTx/>
              <a:buChar char="-"/>
            </a:pPr>
            <a:r>
              <a:rPr lang="en-US" baseline="0" dirty="0" smtClean="0"/>
              <a:t>Is not heavy enough to account for change in weight due to placement of glass tube</a:t>
            </a:r>
          </a:p>
          <a:p>
            <a:pPr marL="171450" indent="-171450">
              <a:buFontTx/>
              <a:buChar char="-"/>
            </a:pPr>
            <a:endParaRPr lang="en-US" dirty="0" smtClean="0"/>
          </a:p>
        </p:txBody>
      </p:sp>
      <p:sp>
        <p:nvSpPr>
          <p:cNvPr id="4" name="Slide Number Placeholder 3"/>
          <p:cNvSpPr>
            <a:spLocks noGrp="1"/>
          </p:cNvSpPr>
          <p:nvPr>
            <p:ph type="sldNum" sz="quarter" idx="10"/>
          </p:nvPr>
        </p:nvSpPr>
        <p:spPr/>
        <p:txBody>
          <a:bodyPr/>
          <a:lstStyle/>
          <a:p>
            <a:fld id="{D046E1A4-200E-4ABD-9212-41EB0F3A9311}" type="slidenum">
              <a:rPr lang="en-US" smtClean="0"/>
              <a:pPr/>
              <a:t>7</a:t>
            </a:fld>
            <a:endParaRPr lang="en-US"/>
          </a:p>
        </p:txBody>
      </p:sp>
    </p:spTree>
    <p:extLst>
      <p:ext uri="{BB962C8B-B14F-4D97-AF65-F5344CB8AC3E}">
        <p14:creationId xmlns:p14="http://schemas.microsoft.com/office/powerpoint/2010/main" xmlns="" val="20860872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8</a:t>
            </a:fld>
            <a:endParaRPr lang="en-US"/>
          </a:p>
        </p:txBody>
      </p:sp>
    </p:spTree>
    <p:extLst>
      <p:ext uri="{BB962C8B-B14F-4D97-AF65-F5344CB8AC3E}">
        <p14:creationId xmlns:p14="http://schemas.microsoft.com/office/powerpoint/2010/main" xmlns="" val="36884547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046E1A4-200E-4ABD-9212-41EB0F3A9311}" type="slidenum">
              <a:rPr lang="en-US" smtClean="0"/>
              <a:pPr/>
              <a:t>9</a:t>
            </a:fld>
            <a:endParaRPr lang="en-US"/>
          </a:p>
        </p:txBody>
      </p:sp>
    </p:spTree>
    <p:extLst>
      <p:ext uri="{BB962C8B-B14F-4D97-AF65-F5344CB8AC3E}">
        <p14:creationId xmlns:p14="http://schemas.microsoft.com/office/powerpoint/2010/main" xmlns="" val="32120727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78851" name="Picture 3" descr="IMG_0249"/>
            <p:cNvPicPr>
              <a:picLocks noChangeAspect="1" noChangeArrowheads="1"/>
            </p:cNvPicPr>
            <p:nvPr/>
          </p:nvPicPr>
          <p:blipFill>
            <a:blip r:embed="rId2" cstate="email"/>
            <a:srcRect/>
            <a:stretch>
              <a:fillRect/>
            </a:stretch>
          </p:blipFill>
          <p:spPr bwMode="auto">
            <a:xfrm>
              <a:off x="0" y="0"/>
              <a:ext cx="5760" cy="4320"/>
            </a:xfrm>
            <a:prstGeom prst="rect">
              <a:avLst/>
            </a:prstGeom>
            <a:noFill/>
          </p:spPr>
        </p:pic>
        <p:pic>
          <p:nvPicPr>
            <p:cNvPr id="78852" name="Picture 4" descr="IMG_0249"/>
            <p:cNvPicPr>
              <a:picLocks noChangeAspect="1" noChangeArrowheads="1"/>
            </p:cNvPicPr>
            <p:nvPr userDrawn="1"/>
          </p:nvPicPr>
          <p:blipFill>
            <a:blip r:embed="rId3" cstate="email"/>
            <a:srcRect/>
            <a:stretch>
              <a:fillRect/>
            </a:stretch>
          </p:blipFill>
          <p:spPr bwMode="auto">
            <a:xfrm>
              <a:off x="4032" y="3216"/>
              <a:ext cx="192" cy="432"/>
            </a:xfrm>
            <a:prstGeom prst="rect">
              <a:avLst/>
            </a:prstGeom>
            <a:noFill/>
          </p:spPr>
        </p:pic>
        <p:pic>
          <p:nvPicPr>
            <p:cNvPr id="78853" name="Picture 5" descr="IMG_0249"/>
            <p:cNvPicPr>
              <a:picLocks noChangeAspect="1" noChangeArrowheads="1"/>
            </p:cNvPicPr>
            <p:nvPr userDrawn="1"/>
          </p:nvPicPr>
          <p:blipFill>
            <a:blip r:embed="rId4" cstate="email"/>
            <a:srcRect/>
            <a:stretch>
              <a:fillRect/>
            </a:stretch>
          </p:blipFill>
          <p:spPr bwMode="auto">
            <a:xfrm>
              <a:off x="3792" y="3552"/>
              <a:ext cx="288" cy="96"/>
            </a:xfrm>
            <a:prstGeom prst="rect">
              <a:avLst/>
            </a:prstGeom>
            <a:noFill/>
          </p:spPr>
        </p:pic>
      </p:grpSp>
      <p:sp>
        <p:nvSpPr>
          <p:cNvPr id="7885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r>
              <a:rPr lang="en-US" noProof="0" smtClean="0"/>
              <a:t>Click to edit Master subtitle style</a:t>
            </a:r>
            <a:endParaRPr lang="en-US" noProof="0" dirty="0"/>
          </a:p>
        </p:txBody>
      </p:sp>
      <p:sp>
        <p:nvSpPr>
          <p:cNvPr id="78855" name="Rectangle 7"/>
          <p:cNvSpPr>
            <a:spLocks noGrp="1" noChangeArrowheads="1"/>
          </p:cNvSpPr>
          <p:nvPr>
            <p:ph type="dt" sz="half" idx="2"/>
          </p:nvPr>
        </p:nvSpPr>
        <p:spPr>
          <a:xfrm>
            <a:off x="6781800" y="6248400"/>
            <a:ext cx="2133600" cy="476250"/>
          </a:xfrm>
        </p:spPr>
        <p:txBody>
          <a:bodyPr/>
          <a:lstStyle>
            <a:lvl1pPr>
              <a:defRPr>
                <a:latin typeface="Arial" charset="0"/>
              </a:defRPr>
            </a:lvl1pPr>
          </a:lstStyle>
          <a:p>
            <a:fld id="{216E0E02-55D8-4A62-964B-783B05293A72}" type="datetimeFigureOut">
              <a:rPr lang="es-HN" smtClean="0"/>
              <a:pPr/>
              <a:t>10/05/2014</a:t>
            </a:fld>
            <a:endParaRPr lang="es-HN"/>
          </a:p>
        </p:txBody>
      </p:sp>
      <p:sp>
        <p:nvSpPr>
          <p:cNvPr id="78856" name="Rectangle 8"/>
          <p:cNvSpPr>
            <a:spLocks noGrp="1" noChangeArrowheads="1"/>
          </p:cNvSpPr>
          <p:nvPr>
            <p:ph type="ftr" sz="quarter" idx="3"/>
          </p:nvPr>
        </p:nvSpPr>
        <p:spPr/>
        <p:txBody>
          <a:bodyPr/>
          <a:lstStyle>
            <a:lvl1pPr>
              <a:defRPr>
                <a:latin typeface="Arial" charset="0"/>
              </a:defRPr>
            </a:lvl1pPr>
          </a:lstStyle>
          <a:p>
            <a:endParaRPr lang="es-HN"/>
          </a:p>
        </p:txBody>
      </p:sp>
      <p:sp>
        <p:nvSpPr>
          <p:cNvPr id="78858" name="Rectangle 10"/>
          <p:cNvSpPr>
            <a:spLocks noGrp="1" noChangeArrowheads="1"/>
          </p:cNvSpPr>
          <p:nvPr>
            <p:ph type="ctrTitle" sz="quarter"/>
          </p:nvPr>
        </p:nvSpPr>
        <p:spPr>
          <a:xfrm>
            <a:off x="1371600" y="1120775"/>
            <a:ext cx="7772400" cy="1470025"/>
          </a:xfrm>
          <a:ln w="9525"/>
        </p:spPr>
        <p:txBody>
          <a:bodyPr/>
          <a:lstStyle>
            <a:lvl1pPr algn="r">
              <a:defRPr sz="5400"/>
            </a:lvl1pPr>
          </a:lstStyle>
          <a:p>
            <a:r>
              <a:rPr lang="en-US" noProof="0" smtClean="0"/>
              <a:t>Click to edit Master title style</a:t>
            </a:r>
            <a:endParaRPr lang="en-US" noProof="0" dirty="0"/>
          </a:p>
        </p:txBody>
      </p:sp>
      <p:pic>
        <p:nvPicPr>
          <p:cNvPr id="12" name="Picture 6" descr="cu_logo_sml_150_ppt.jpg                                        000B7307&#10;MPF28 Panther                  BD8AC844:"/>
          <p:cNvPicPr>
            <a:picLocks noChangeAspect="1" noChangeArrowheads="1"/>
          </p:cNvPicPr>
          <p:nvPr/>
        </p:nvPicPr>
        <p:blipFill>
          <a:blip r:embed="rId5" cstate="email"/>
          <a:srcRect/>
          <a:stretch>
            <a:fillRect/>
          </a:stretch>
        </p:blipFill>
        <p:spPr bwMode="auto">
          <a:xfrm>
            <a:off x="-1588" y="5876925"/>
            <a:ext cx="9145588" cy="981075"/>
          </a:xfrm>
          <a:prstGeom prst="rect">
            <a:avLst/>
          </a:prstGeom>
          <a:noFill/>
        </p:spPr>
      </p:pic>
      <p:pic>
        <p:nvPicPr>
          <p:cNvPr id="1026" name="Picture 2" descr="http://aguaclara.cornell.edu/resources/logo-large.png"/>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5287488" y="0"/>
            <a:ext cx="3856512" cy="1147092"/>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3" name="Date Placeholder 2"/>
          <p:cNvSpPr>
            <a:spLocks noGrp="1"/>
          </p:cNvSpPr>
          <p:nvPr>
            <p:ph type="dt" sz="half" idx="10"/>
          </p:nvPr>
        </p:nvSpPr>
        <p:spPr/>
        <p:txBody>
          <a:bodyPr/>
          <a:lstStyle/>
          <a:p>
            <a:fld id="{216E0E02-55D8-4A62-964B-783B05293A72}" type="datetimeFigureOut">
              <a:rPr lang="es-HN" smtClean="0"/>
              <a:pPr/>
              <a:t>10/05/2014</a:t>
            </a:fld>
            <a:endParaRPr lang="es-HN"/>
          </a:p>
        </p:txBody>
      </p:sp>
      <p:sp>
        <p:nvSpPr>
          <p:cNvPr id="4" name="Footer Placeholder 3"/>
          <p:cNvSpPr>
            <a:spLocks noGrp="1"/>
          </p:cNvSpPr>
          <p:nvPr>
            <p:ph type="ftr" sz="quarter" idx="11"/>
          </p:nvPr>
        </p:nvSpPr>
        <p:spPr/>
        <p:txBody>
          <a:bodyPr/>
          <a:lstStyle/>
          <a:p>
            <a:endParaRPr lang="es-HN"/>
          </a:p>
        </p:txBody>
      </p:sp>
      <p:sp>
        <p:nvSpPr>
          <p:cNvPr id="5" name="Slide Number Placeholder 4"/>
          <p:cNvSpPr>
            <a:spLocks noGrp="1"/>
          </p:cNvSpPr>
          <p:nvPr>
            <p:ph type="sldNum" sz="quarter" idx="12"/>
          </p:nvPr>
        </p:nvSpPr>
        <p:spPr/>
        <p:txBody>
          <a:bodyPr/>
          <a:lstStyle/>
          <a:p>
            <a:fld id="{12AE7274-3B8E-4316-81F7-62670536CD68}" type="slidenum">
              <a:rPr lang="es-HN" smtClean="0"/>
              <a:pPr/>
              <a:t>‹#›</a:t>
            </a:fld>
            <a:endParaRPr lang="es-HN"/>
          </a:p>
        </p:txBody>
      </p:sp>
      <p:sp>
        <p:nvSpPr>
          <p:cNvPr id="7" name="Text Placeholder 6"/>
          <p:cNvSpPr>
            <a:spLocks noGrp="1"/>
          </p:cNvSpPr>
          <p:nvPr>
            <p:ph type="body" sz="quarter" idx="13"/>
          </p:nvPr>
        </p:nvSpPr>
        <p:spPr>
          <a:xfrm>
            <a:off x="457200" y="1524000"/>
            <a:ext cx="81534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HN" dirty="0"/>
          </a:p>
        </p:txBody>
      </p:sp>
    </p:spTree>
    <p:extLst>
      <p:ext uri="{BB962C8B-B14F-4D97-AF65-F5344CB8AC3E}">
        <p14:creationId xmlns:p14="http://schemas.microsoft.com/office/powerpoint/2010/main" xmlns="" val="2708893373"/>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667000" y="228600"/>
            <a:ext cx="6248400" cy="11430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lvl1pPr>
              <a:defRPr/>
            </a:lvl1pPr>
          </a:lstStyle>
          <a:p>
            <a:fld id="{216E0E02-55D8-4A62-964B-783B05293A72}" type="datetimeFigureOut">
              <a:rPr lang="es-HN" smtClean="0"/>
              <a:pPr/>
              <a:t>10/05/2014</a:t>
            </a:fld>
            <a:endParaRPr lang="es-HN"/>
          </a:p>
        </p:txBody>
      </p:sp>
      <p:sp>
        <p:nvSpPr>
          <p:cNvPr id="4" name="Footer Placeholder 3"/>
          <p:cNvSpPr>
            <a:spLocks noGrp="1"/>
          </p:cNvSpPr>
          <p:nvPr>
            <p:ph type="ftr" sz="quarter" idx="11"/>
          </p:nvPr>
        </p:nvSpPr>
        <p:spPr/>
        <p:txBody>
          <a:bodyPr/>
          <a:lstStyle>
            <a:lvl1pPr>
              <a:defRPr/>
            </a:lvl1pPr>
          </a:lstStyle>
          <a:p>
            <a:endParaRPr lang="es-HN"/>
          </a:p>
        </p:txBody>
      </p:sp>
      <p:sp>
        <p:nvSpPr>
          <p:cNvPr id="5" name="Slide Number Placeholder 4"/>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8"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0" y="304390"/>
            <a:ext cx="2819400" cy="83861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3" name="Date Placeholder 2"/>
          <p:cNvSpPr>
            <a:spLocks noGrp="1"/>
          </p:cNvSpPr>
          <p:nvPr>
            <p:ph type="dt" sz="half" idx="10"/>
          </p:nvPr>
        </p:nvSpPr>
        <p:spPr/>
        <p:txBody>
          <a:bodyPr/>
          <a:lstStyle/>
          <a:p>
            <a:fld id="{216E0E02-55D8-4A62-964B-783B05293A72}" type="datetimeFigureOut">
              <a:rPr lang="es-HN" smtClean="0"/>
              <a:pPr/>
              <a:t>10/05/2014</a:t>
            </a:fld>
            <a:endParaRPr lang="es-HN"/>
          </a:p>
        </p:txBody>
      </p:sp>
      <p:sp>
        <p:nvSpPr>
          <p:cNvPr id="4" name="Footer Placeholder 3"/>
          <p:cNvSpPr>
            <a:spLocks noGrp="1"/>
          </p:cNvSpPr>
          <p:nvPr>
            <p:ph type="ftr" sz="quarter" idx="11"/>
          </p:nvPr>
        </p:nvSpPr>
        <p:spPr/>
        <p:txBody>
          <a:bodyPr/>
          <a:lstStyle/>
          <a:p>
            <a:endParaRPr lang="es-HN"/>
          </a:p>
        </p:txBody>
      </p:sp>
      <p:sp>
        <p:nvSpPr>
          <p:cNvPr id="5" name="Slide Number Placeholder 4"/>
          <p:cNvSpPr>
            <a:spLocks noGrp="1"/>
          </p:cNvSpPr>
          <p:nvPr>
            <p:ph type="sldNum" sz="quarter" idx="12"/>
          </p:nvPr>
        </p:nvSpPr>
        <p:spPr/>
        <p:txBody>
          <a:bodyPr/>
          <a:lstStyle/>
          <a:p>
            <a:fld id="{12AE7274-3B8E-4316-81F7-62670536CD68}" type="slidenum">
              <a:rPr lang="es-HN" smtClean="0"/>
              <a:pPr/>
              <a:t>‹#›</a:t>
            </a:fld>
            <a:endParaRPr lang="es-HN"/>
          </a:p>
        </p:txBody>
      </p:sp>
    </p:spTree>
    <p:extLst>
      <p:ext uri="{BB962C8B-B14F-4D97-AF65-F5344CB8AC3E}">
        <p14:creationId xmlns:p14="http://schemas.microsoft.com/office/powerpoint/2010/main" xmlns="" val="3487038517"/>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19400" y="274638"/>
            <a:ext cx="58674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lvl1pPr>
              <a:defRPr/>
            </a:lvl1pPr>
          </a:lstStyle>
          <a:p>
            <a:fld id="{216E0E02-55D8-4A62-964B-783B05293A72}" type="datetimeFigureOut">
              <a:rPr lang="es-HN" smtClean="0"/>
              <a:pPr/>
              <a:t>10/05/2014</a:t>
            </a:fld>
            <a:endParaRPr lang="es-HN"/>
          </a:p>
        </p:txBody>
      </p:sp>
      <p:sp>
        <p:nvSpPr>
          <p:cNvPr id="8" name="Footer Placeholder 7"/>
          <p:cNvSpPr>
            <a:spLocks noGrp="1"/>
          </p:cNvSpPr>
          <p:nvPr>
            <p:ph type="ftr" sz="quarter" idx="11"/>
          </p:nvPr>
        </p:nvSpPr>
        <p:spPr/>
        <p:txBody>
          <a:bodyPr/>
          <a:lstStyle>
            <a:lvl1pPr>
              <a:defRPr/>
            </a:lvl1pPr>
          </a:lstStyle>
          <a:p>
            <a:endParaRPr lang="es-HN"/>
          </a:p>
        </p:txBody>
      </p:sp>
      <p:sp>
        <p:nvSpPr>
          <p:cNvPr id="9" name="Slide Number Placeholder 8"/>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11"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0" y="304390"/>
            <a:ext cx="2819400" cy="83861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19400" y="228600"/>
            <a:ext cx="6096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16E0E02-55D8-4A62-964B-783B05293A72}" type="datetimeFigureOut">
              <a:rPr lang="es-HN" smtClean="0"/>
              <a:pPr/>
              <a:t>10/05/2014</a:t>
            </a:fld>
            <a:endParaRPr lang="es-HN"/>
          </a:p>
        </p:txBody>
      </p:sp>
      <p:sp>
        <p:nvSpPr>
          <p:cNvPr id="6" name="Footer Placeholder 5"/>
          <p:cNvSpPr>
            <a:spLocks noGrp="1"/>
          </p:cNvSpPr>
          <p:nvPr>
            <p:ph type="ftr" sz="quarter" idx="11"/>
          </p:nvPr>
        </p:nvSpPr>
        <p:spPr/>
        <p:txBody>
          <a:bodyPr/>
          <a:lstStyle>
            <a:lvl1pPr>
              <a:defRPr/>
            </a:lvl1pPr>
          </a:lstStyle>
          <a:p>
            <a:endParaRPr lang="es-HN"/>
          </a:p>
        </p:txBody>
      </p:sp>
      <p:sp>
        <p:nvSpPr>
          <p:cNvPr id="7" name="Slide Number Placeholder 6"/>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10"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0" y="304390"/>
            <a:ext cx="2819400" cy="83861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216E0E02-55D8-4A62-964B-783B05293A72}" type="datetimeFigureOut">
              <a:rPr lang="es-HN" smtClean="0"/>
              <a:pPr/>
              <a:t>10/05/2014</a:t>
            </a:fld>
            <a:endParaRPr lang="es-HN"/>
          </a:p>
        </p:txBody>
      </p:sp>
      <p:sp>
        <p:nvSpPr>
          <p:cNvPr id="3" name="Footer Placeholder 2"/>
          <p:cNvSpPr>
            <a:spLocks noGrp="1"/>
          </p:cNvSpPr>
          <p:nvPr>
            <p:ph type="ftr" sz="quarter" idx="11"/>
          </p:nvPr>
        </p:nvSpPr>
        <p:spPr/>
        <p:txBody>
          <a:bodyPr/>
          <a:lstStyle>
            <a:lvl1pPr>
              <a:defRPr/>
            </a:lvl1pPr>
          </a:lstStyle>
          <a:p>
            <a:endParaRPr lang="es-HN"/>
          </a:p>
        </p:txBody>
      </p:sp>
      <p:sp>
        <p:nvSpPr>
          <p:cNvPr id="4" name="Slide Number Placeholder 3"/>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6"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0" y="304390"/>
            <a:ext cx="2819400" cy="83861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bwMode="auto">
          <a:xfrm>
            <a:off x="2819400" y="228600"/>
            <a:ext cx="60960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noProof="0" smtClean="0"/>
              <a:t>Click to edit Master title style</a:t>
            </a:r>
          </a:p>
        </p:txBody>
      </p:sp>
      <p:sp>
        <p:nvSpPr>
          <p:cNvPr id="778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778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fld id="{216E0E02-55D8-4A62-964B-783B05293A72}" type="datetimeFigureOut">
              <a:rPr lang="es-HN" smtClean="0"/>
              <a:pPr/>
              <a:t>10/05/2014</a:t>
            </a:fld>
            <a:endParaRPr lang="es-HN"/>
          </a:p>
        </p:txBody>
      </p:sp>
      <p:sp>
        <p:nvSpPr>
          <p:cNvPr id="778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s-HN"/>
          </a:p>
        </p:txBody>
      </p:sp>
      <p:sp>
        <p:nvSpPr>
          <p:cNvPr id="778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12AE7274-3B8E-4316-81F7-62670536CD68}" type="slidenum">
              <a:rPr lang="es-HN" smtClean="0"/>
              <a:pPr/>
              <a:t>‹#›</a:t>
            </a:fld>
            <a:endParaRPr lang="es-HN"/>
          </a:p>
        </p:txBody>
      </p:sp>
      <p:sp>
        <p:nvSpPr>
          <p:cNvPr id="7783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noProof="0" dirty="0"/>
          </a:p>
        </p:txBody>
      </p:sp>
      <p:pic>
        <p:nvPicPr>
          <p:cNvPr id="8" name="Picture 2" descr="http://aguaclara.cornell.edu/resources/logo-large.png"/>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0" y="304390"/>
            <a:ext cx="2819400" cy="838610"/>
          </a:xfrm>
          <a:prstGeom prst="rect">
            <a:avLst/>
          </a:prstGeom>
          <a:noFill/>
          <a:extLst>
            <a:ext uri="{909E8E84-426E-40dd-AFC4-6F175D3DCCD1}">
              <a14:hiddenFill xmlns=""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Lst>
  <p:transition>
    <p:fade/>
  </p:transition>
  <p:timing>
    <p:tnLst>
      <p:par>
        <p:cTn id="1" dur="indefinite" restart="never" nodeType="tmRoot"/>
      </p:par>
    </p:tnLst>
  </p:timing>
  <p:txStyles>
    <p:titleStyle>
      <a:lvl1pPr algn="ctr" rtl="0" eaLnBrk="1" fontAlgn="base" hangingPunct="1">
        <a:spcBef>
          <a:spcPct val="0"/>
        </a:spcBef>
        <a:spcAft>
          <a:spcPct val="0"/>
        </a:spcAft>
        <a:defRPr sz="4400" b="1">
          <a:solidFill>
            <a:schemeClr val="tx2"/>
          </a:solidFill>
          <a:latin typeface="+mj-lt"/>
          <a:ea typeface="+mj-ea"/>
          <a:cs typeface="+mj-cs"/>
        </a:defRPr>
      </a:lvl1pPr>
      <a:lvl2pPr algn="ctr" rtl="0" eaLnBrk="1" fontAlgn="base" hangingPunct="1">
        <a:spcBef>
          <a:spcPct val="0"/>
        </a:spcBef>
        <a:spcAft>
          <a:spcPct val="0"/>
        </a:spcAft>
        <a:defRPr sz="4400" b="1">
          <a:solidFill>
            <a:schemeClr val="tx2"/>
          </a:solidFill>
          <a:latin typeface="Candara" pitchFamily="34" charset="0"/>
        </a:defRPr>
      </a:lvl2pPr>
      <a:lvl3pPr algn="ctr" rtl="0" eaLnBrk="1" fontAlgn="base" hangingPunct="1">
        <a:spcBef>
          <a:spcPct val="0"/>
        </a:spcBef>
        <a:spcAft>
          <a:spcPct val="0"/>
        </a:spcAft>
        <a:defRPr sz="4400" b="1">
          <a:solidFill>
            <a:schemeClr val="tx2"/>
          </a:solidFill>
          <a:latin typeface="Candara" pitchFamily="34" charset="0"/>
        </a:defRPr>
      </a:lvl3pPr>
      <a:lvl4pPr algn="ctr" rtl="0" eaLnBrk="1" fontAlgn="base" hangingPunct="1">
        <a:spcBef>
          <a:spcPct val="0"/>
        </a:spcBef>
        <a:spcAft>
          <a:spcPct val="0"/>
        </a:spcAft>
        <a:defRPr sz="4400" b="1">
          <a:solidFill>
            <a:schemeClr val="tx2"/>
          </a:solidFill>
          <a:latin typeface="Candara" pitchFamily="34" charset="0"/>
        </a:defRPr>
      </a:lvl4pPr>
      <a:lvl5pPr algn="ctr" rtl="0" eaLnBrk="1" fontAlgn="base" hangingPunct="1">
        <a:spcBef>
          <a:spcPct val="0"/>
        </a:spcBef>
        <a:spcAft>
          <a:spcPct val="0"/>
        </a:spcAft>
        <a:defRPr sz="4400" b="1">
          <a:solidFill>
            <a:schemeClr val="tx2"/>
          </a:solidFill>
          <a:latin typeface="Candara" pitchFamily="34" charset="0"/>
        </a:defRPr>
      </a:lvl5pPr>
      <a:lvl6pPr marL="457200" algn="ctr" rtl="0" eaLnBrk="1" fontAlgn="base" hangingPunct="1">
        <a:spcBef>
          <a:spcPct val="0"/>
        </a:spcBef>
        <a:spcAft>
          <a:spcPct val="0"/>
        </a:spcAft>
        <a:defRPr sz="4400" b="1">
          <a:solidFill>
            <a:schemeClr val="tx2"/>
          </a:solidFill>
          <a:latin typeface="Candara" pitchFamily="34" charset="0"/>
        </a:defRPr>
      </a:lvl6pPr>
      <a:lvl7pPr marL="914400" algn="ctr" rtl="0" eaLnBrk="1" fontAlgn="base" hangingPunct="1">
        <a:spcBef>
          <a:spcPct val="0"/>
        </a:spcBef>
        <a:spcAft>
          <a:spcPct val="0"/>
        </a:spcAft>
        <a:defRPr sz="4400" b="1">
          <a:solidFill>
            <a:schemeClr val="tx2"/>
          </a:solidFill>
          <a:latin typeface="Candara" pitchFamily="34" charset="0"/>
        </a:defRPr>
      </a:lvl7pPr>
      <a:lvl8pPr marL="1371600" algn="ctr" rtl="0" eaLnBrk="1" fontAlgn="base" hangingPunct="1">
        <a:spcBef>
          <a:spcPct val="0"/>
        </a:spcBef>
        <a:spcAft>
          <a:spcPct val="0"/>
        </a:spcAft>
        <a:defRPr sz="4400" b="1">
          <a:solidFill>
            <a:schemeClr val="tx2"/>
          </a:solidFill>
          <a:latin typeface="Candara" pitchFamily="34" charset="0"/>
        </a:defRPr>
      </a:lvl8pPr>
      <a:lvl9pPr marL="1828800" algn="ctr" rtl="0" eaLnBrk="1" fontAlgn="base" hangingPunct="1">
        <a:spcBef>
          <a:spcPct val="0"/>
        </a:spcBef>
        <a:spcAft>
          <a:spcPct val="0"/>
        </a:spcAft>
        <a:defRPr sz="4400" b="1">
          <a:solidFill>
            <a:schemeClr val="tx2"/>
          </a:solidFill>
          <a:latin typeface="Candara" pitchFamily="34" charset="0"/>
        </a:defRPr>
      </a:lvl9pPr>
    </p:titleStyle>
    <p:bodyStyle>
      <a:lvl1pPr marL="342900" indent="-342900" algn="l" rtl="0" eaLnBrk="1" fontAlgn="base" hangingPunct="1">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pitchFamily="2" charset="2"/>
        <a:buChar char="Ø"/>
        <a:defRPr sz="2800">
          <a:solidFill>
            <a:schemeClr val="tx1"/>
          </a:solidFill>
          <a:latin typeface="+mn-lt"/>
        </a:defRPr>
      </a:lvl2pPr>
      <a:lvl3pPr marL="1143000" indent="-228600" algn="l" rtl="0" eaLnBrk="1" fontAlgn="base" hangingPunct="1">
        <a:spcBef>
          <a:spcPct val="20000"/>
        </a:spcBef>
        <a:spcAft>
          <a:spcPct val="0"/>
        </a:spcAft>
        <a:buFont typeface="Wingdings" pitchFamily="2" charset="2"/>
        <a:buChar char="Ø"/>
        <a:defRPr sz="2400">
          <a:solidFill>
            <a:schemeClr val="tx1"/>
          </a:solidFill>
          <a:latin typeface="+mn-lt"/>
        </a:defRPr>
      </a:lvl3pPr>
      <a:lvl4pPr marL="1600200" indent="-228600" algn="l" rtl="0" eaLnBrk="1" fontAlgn="base" hangingPunct="1">
        <a:spcBef>
          <a:spcPct val="20000"/>
        </a:spcBef>
        <a:spcAft>
          <a:spcPct val="0"/>
        </a:spcAft>
        <a:buFont typeface="Wingdings" pitchFamily="2" charset="2"/>
        <a:buChar char="Ø"/>
        <a:defRPr sz="2000">
          <a:solidFill>
            <a:schemeClr val="tx1"/>
          </a:solidFill>
          <a:latin typeface="+mn-lt"/>
        </a:defRPr>
      </a:lvl4pPr>
      <a:lvl5pPr marL="2057400" indent="-228600" algn="l" rtl="0" eaLnBrk="1" fontAlgn="base" hangingPunct="1">
        <a:spcBef>
          <a:spcPct val="20000"/>
        </a:spcBef>
        <a:spcAft>
          <a:spcPct val="0"/>
        </a:spcAft>
        <a:buFont typeface="Wingdings" pitchFamily="2" charset="2"/>
        <a:buChar char="Ø"/>
        <a:defRPr sz="2000">
          <a:solidFill>
            <a:schemeClr val="tx1"/>
          </a:solidFill>
          <a:latin typeface="+mn-lt"/>
        </a:defRPr>
      </a:lvl5pPr>
      <a:lvl6pPr marL="2514600" indent="-228600" algn="l" rtl="0" eaLnBrk="1" fontAlgn="base" hangingPunct="1">
        <a:spcBef>
          <a:spcPct val="20000"/>
        </a:spcBef>
        <a:spcAft>
          <a:spcPct val="0"/>
        </a:spcAft>
        <a:buFont typeface="Wingdings" pitchFamily="2" charset="2"/>
        <a:buChar char="Ø"/>
        <a:defRPr sz="2000">
          <a:solidFill>
            <a:schemeClr val="tx1"/>
          </a:solidFill>
          <a:latin typeface="+mn-lt"/>
        </a:defRPr>
      </a:lvl6pPr>
      <a:lvl7pPr marL="2971800" indent="-228600" algn="l" rtl="0" eaLnBrk="1" fontAlgn="base" hangingPunct="1">
        <a:spcBef>
          <a:spcPct val="20000"/>
        </a:spcBef>
        <a:spcAft>
          <a:spcPct val="0"/>
        </a:spcAft>
        <a:buFont typeface="Wingdings" pitchFamily="2" charset="2"/>
        <a:buChar char="Ø"/>
        <a:defRPr sz="2000">
          <a:solidFill>
            <a:schemeClr val="tx1"/>
          </a:solidFill>
          <a:latin typeface="+mn-lt"/>
        </a:defRPr>
      </a:lvl7pPr>
      <a:lvl8pPr marL="3429000" indent="-228600" algn="l" rtl="0" eaLnBrk="1" fontAlgn="base" hangingPunct="1">
        <a:spcBef>
          <a:spcPct val="20000"/>
        </a:spcBef>
        <a:spcAft>
          <a:spcPct val="0"/>
        </a:spcAft>
        <a:buFont typeface="Wingdings" pitchFamily="2" charset="2"/>
        <a:buChar char="Ø"/>
        <a:defRPr sz="2000">
          <a:solidFill>
            <a:schemeClr val="tx1"/>
          </a:solidFill>
          <a:latin typeface="+mn-lt"/>
        </a:defRPr>
      </a:lvl8pPr>
      <a:lvl9pPr marL="3886200" indent="-228600" algn="l" rtl="0" eaLnBrk="1" fontAlgn="base" hangingPunct="1">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6.png"/><Relationship Id="rId2" Type="http://schemas.openxmlformats.org/officeDocument/2006/relationships/video" Target="file:///C:\Users\Erin\Downloads\Video%20(2).MOV" TargetMode="External"/><Relationship Id="rId1" Type="http://schemas.openxmlformats.org/officeDocument/2006/relationships/video" Target="../media/media1.MOV"/><Relationship Id="rId6" Type="http://schemas.openxmlformats.org/officeDocument/2006/relationships/image" Target="../media/image15.png"/><Relationship Id="rId5" Type="http://schemas.microsoft.com/office/2007/relationships/media" Target="../media/media1.MOV"/><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505200" y="4267200"/>
            <a:ext cx="3962400" cy="624673"/>
          </a:xfrm>
        </p:spPr>
        <p:txBody>
          <a:bodyPr/>
          <a:lstStyle/>
          <a:p>
            <a:r>
              <a:rPr lang="es-HN" sz="2800" dirty="0" smtClean="0">
                <a:solidFill>
                  <a:schemeClr val="bg1"/>
                </a:solidFill>
              </a:rPr>
              <a:t>Alice Reis</a:t>
            </a:r>
          </a:p>
          <a:p>
            <a:r>
              <a:rPr lang="es-HN" sz="2800" dirty="0" smtClean="0">
                <a:solidFill>
                  <a:schemeClr val="bg1"/>
                </a:solidFill>
              </a:rPr>
              <a:t>Lauren Frazier</a:t>
            </a:r>
          </a:p>
          <a:p>
            <a:r>
              <a:rPr lang="es-HN" sz="2800" dirty="0" smtClean="0">
                <a:solidFill>
                  <a:schemeClr val="bg1"/>
                </a:solidFill>
              </a:rPr>
              <a:t>Erin Loughlin</a:t>
            </a:r>
            <a:endParaRPr lang="es-HN" sz="2800" dirty="0">
              <a:solidFill>
                <a:schemeClr val="bg1"/>
              </a:solidFill>
            </a:endParaRPr>
          </a:p>
        </p:txBody>
      </p:sp>
      <p:sp>
        <p:nvSpPr>
          <p:cNvPr id="2" name="Title 1"/>
          <p:cNvSpPr>
            <a:spLocks noGrp="1"/>
          </p:cNvSpPr>
          <p:nvPr>
            <p:ph type="ctrTitle" sz="quarter"/>
          </p:nvPr>
        </p:nvSpPr>
        <p:spPr/>
        <p:txBody>
          <a:bodyPr/>
          <a:lstStyle/>
          <a:p>
            <a:r>
              <a:rPr lang="es-HN" dirty="0" smtClean="0"/>
              <a:t>Demo Plant Team</a:t>
            </a:r>
            <a:endParaRPr lang="es-HN" dirty="0"/>
          </a:p>
        </p:txBody>
      </p:sp>
    </p:spTree>
    <p:extLst>
      <p:ext uri="{BB962C8B-B14F-4D97-AF65-F5344CB8AC3E}">
        <p14:creationId xmlns:p14="http://schemas.microsoft.com/office/powerpoint/2010/main" xmlns="" val="2268998750"/>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a:t>
            </a:r>
            <a:endParaRPr lang="en-US" dirty="0"/>
          </a:p>
        </p:txBody>
      </p:sp>
      <p:sp>
        <p:nvSpPr>
          <p:cNvPr id="3" name="TextBox 2"/>
          <p:cNvSpPr txBox="1"/>
          <p:nvPr/>
        </p:nvSpPr>
        <p:spPr>
          <a:xfrm>
            <a:off x="0" y="1905000"/>
            <a:ext cx="9144000" cy="923330"/>
          </a:xfrm>
          <a:prstGeom prst="rect">
            <a:avLst/>
          </a:prstGeom>
          <a:noFill/>
        </p:spPr>
        <p:txBody>
          <a:bodyPr wrap="square" rtlCol="0">
            <a:spAutoFit/>
          </a:bodyPr>
          <a:lstStyle/>
          <a:p>
            <a:pPr>
              <a:buFont typeface="Wingdings" pitchFamily="2" charset="2"/>
              <a:buChar char="Ø"/>
            </a:pPr>
            <a:r>
              <a:rPr lang="en-US" sz="5400" dirty="0" smtClean="0">
                <a:latin typeface="+mn-lt"/>
              </a:rPr>
              <a:t>Any questions?</a:t>
            </a:r>
            <a:endParaRPr lang="en-US" sz="5400" dirty="0" smtClean="0">
              <a:latin typeface="+mn-lt"/>
            </a:endParaRPr>
          </a:p>
        </p:txBody>
      </p:sp>
    </p:spTree>
    <p:extLst>
      <p:ext uri="{BB962C8B-B14F-4D97-AF65-F5344CB8AC3E}">
        <p14:creationId xmlns:p14="http://schemas.microsoft.com/office/powerpoint/2010/main" xmlns="" val="1488833294"/>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28600"/>
            <a:ext cx="6019800" cy="1143000"/>
          </a:xfrm>
        </p:spPr>
        <p:txBody>
          <a:bodyPr/>
          <a:lstStyle/>
          <a:p>
            <a:r>
              <a:rPr lang="en-US" sz="4000" dirty="0" smtClean="0"/>
              <a:t>Overview: The Demo Plant</a:t>
            </a:r>
            <a:endParaRPr lang="en-US" sz="4000" dirty="0"/>
          </a:p>
        </p:txBody>
      </p:sp>
      <p:sp>
        <p:nvSpPr>
          <p:cNvPr id="3" name="Text Placeholder 2"/>
          <p:cNvSpPr>
            <a:spLocks noGrp="1"/>
          </p:cNvSpPr>
          <p:nvPr>
            <p:ph type="body" sz="quarter" idx="13"/>
          </p:nvPr>
        </p:nvSpPr>
        <p:spPr>
          <a:xfrm>
            <a:off x="4343400" y="1524000"/>
            <a:ext cx="4267200" cy="5105400"/>
          </a:xfrm>
        </p:spPr>
        <p:txBody>
          <a:bodyPr/>
          <a:lstStyle/>
          <a:p>
            <a:pPr marL="0" indent="0">
              <a:buNone/>
            </a:pPr>
            <a:endParaRPr lang="en-US" sz="3000" dirty="0" smtClean="0"/>
          </a:p>
          <a:p>
            <a:endParaRPr lang="en-US" sz="3000" dirty="0" smtClean="0"/>
          </a:p>
          <a:p>
            <a:endParaRPr lang="en-US" dirty="0"/>
          </a:p>
        </p:txBody>
      </p:sp>
      <p:pic>
        <p:nvPicPr>
          <p:cNvPr id="4" name="Picture 3" descr="DemoSetUp_Newest.JPG"/>
          <p:cNvPicPr>
            <a:picLocks noChangeAspect="1"/>
          </p:cNvPicPr>
          <p:nvPr/>
        </p:nvPicPr>
        <p:blipFill rotWithShape="1">
          <a:blip r:embed="rId3" cstate="print"/>
          <a:srcRect t="5643" b="12635"/>
          <a:stretch/>
        </p:blipFill>
        <p:spPr>
          <a:xfrm>
            <a:off x="2209800" y="1213001"/>
            <a:ext cx="4648200" cy="5435543"/>
          </a:xfrm>
          <a:prstGeom prst="rect">
            <a:avLst/>
          </a:prstGeom>
        </p:spPr>
      </p:pic>
    </p:spTree>
    <p:extLst>
      <p:ext uri="{BB962C8B-B14F-4D97-AF65-F5344CB8AC3E}">
        <p14:creationId xmlns:p14="http://schemas.microsoft.com/office/powerpoint/2010/main" xmlns="" val="3427902515"/>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Accomplishments: </a:t>
            </a:r>
            <a:r>
              <a:rPr lang="en-US" sz="4000" dirty="0" err="1"/>
              <a:t>F</a:t>
            </a:r>
            <a:r>
              <a:rPr lang="en-US" sz="4000" dirty="0" err="1" smtClean="0"/>
              <a:t>locculator</a:t>
            </a:r>
            <a:endParaRPr lang="en-US" sz="4000" dirty="0"/>
          </a:p>
        </p:txBody>
      </p:sp>
      <p:pic>
        <p:nvPicPr>
          <p:cNvPr id="4" name="Picture 3" descr="photo 3.JPG"/>
          <p:cNvPicPr>
            <a:picLocks noChangeAspect="1"/>
          </p:cNvPicPr>
          <p:nvPr/>
        </p:nvPicPr>
        <p:blipFill rotWithShape="1">
          <a:blip r:embed="rId3" cstate="print">
            <a:extLst>
              <a:ext uri="{28A0092B-C50C-407E-A947-70E740481C1C}">
                <a14:useLocalDpi xmlns:a14="http://schemas.microsoft.com/office/drawing/2010/main" xmlns="" val="0"/>
              </a:ext>
            </a:extLst>
          </a:blip>
          <a:srcRect l="7075" t="17539" r="17982" b="2831"/>
          <a:stretch/>
        </p:blipFill>
        <p:spPr>
          <a:xfrm>
            <a:off x="914400" y="1524000"/>
            <a:ext cx="6439661" cy="5110642"/>
          </a:xfrm>
          <a:prstGeom prst="rect">
            <a:avLst/>
          </a:prstGeom>
        </p:spPr>
      </p:pic>
    </p:spTree>
    <p:extLst>
      <p:ext uri="{BB962C8B-B14F-4D97-AF65-F5344CB8AC3E}">
        <p14:creationId xmlns:p14="http://schemas.microsoft.com/office/powerpoint/2010/main" xmlns="" val="3040636562"/>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Accomplishments:</a:t>
            </a:r>
            <a:br>
              <a:rPr lang="en-US" sz="4000" dirty="0" smtClean="0"/>
            </a:br>
            <a:r>
              <a:rPr lang="en-US" sz="4000" dirty="0" smtClean="0"/>
              <a:t>Head </a:t>
            </a:r>
            <a:r>
              <a:rPr lang="en-US" sz="4000" dirty="0"/>
              <a:t>L</a:t>
            </a:r>
            <a:r>
              <a:rPr lang="en-US" sz="4000" dirty="0" smtClean="0"/>
              <a:t>oss</a:t>
            </a:r>
            <a:endParaRPr lang="en-US" sz="4000" dirty="0"/>
          </a:p>
        </p:txBody>
      </p:sp>
      <p:sp>
        <p:nvSpPr>
          <p:cNvPr id="3" name="Text Placeholder 2"/>
          <p:cNvSpPr>
            <a:spLocks noGrp="1"/>
          </p:cNvSpPr>
          <p:nvPr>
            <p:ph type="body" sz="quarter" idx="13"/>
          </p:nvPr>
        </p:nvSpPr>
        <p:spPr/>
        <p:txBody>
          <a:bodyPr/>
          <a:lstStyle/>
          <a:p>
            <a:endParaRPr lang="en-US" dirty="0"/>
          </a:p>
        </p:txBody>
      </p:sp>
      <p:pic>
        <p:nvPicPr>
          <p:cNvPr id="5" name="Picture 4" descr="2014-05-09 15.19.35.jp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28600" y="1524000"/>
            <a:ext cx="3810000" cy="5100992"/>
          </a:xfrm>
          <a:prstGeom prst="rect">
            <a:avLst/>
          </a:prstGeom>
        </p:spPr>
      </p:pic>
      <p:pic>
        <p:nvPicPr>
          <p:cNvPr id="6" name="Picture 5" descr="2014-05-09 15.21.22.jpg"/>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648200" y="1524000"/>
            <a:ext cx="3810000" cy="5100992"/>
          </a:xfrm>
          <a:prstGeom prst="rect">
            <a:avLst/>
          </a:prstGeom>
        </p:spPr>
      </p:pic>
    </p:spTree>
    <p:extLst>
      <p:ext uri="{BB962C8B-B14F-4D97-AF65-F5344CB8AC3E}">
        <p14:creationId xmlns:p14="http://schemas.microsoft.com/office/powerpoint/2010/main" xmlns="" val="485599594"/>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Accomplishments:</a:t>
            </a:r>
            <a:br>
              <a:rPr lang="en-US" sz="4000" dirty="0" smtClean="0"/>
            </a:br>
            <a:r>
              <a:rPr lang="en-US" sz="4000" dirty="0" smtClean="0"/>
              <a:t>Frame &amp; materials</a:t>
            </a:r>
            <a:endParaRPr lang="en-US" sz="4000" dirty="0"/>
          </a:p>
        </p:txBody>
      </p:sp>
      <p:pic>
        <p:nvPicPr>
          <p:cNvPr id="3" name="Picture 2" descr="photo 2.JPG"/>
          <p:cNvPicPr>
            <a:picLocks noChangeAspect="1"/>
          </p:cNvPicPr>
          <p:nvPr/>
        </p:nvPicPr>
        <p:blipFill rotWithShape="1">
          <a:blip r:embed="rId3" cstate="print">
            <a:extLst>
              <a:ext uri="{28A0092B-C50C-407E-A947-70E740481C1C}">
                <a14:useLocalDpi xmlns:a14="http://schemas.microsoft.com/office/drawing/2010/main" xmlns="" val="0"/>
              </a:ext>
            </a:extLst>
          </a:blip>
          <a:srcRect l="13103" t="-414" r="14575" b="14822"/>
          <a:stretch/>
        </p:blipFill>
        <p:spPr>
          <a:xfrm>
            <a:off x="1676400" y="1600200"/>
            <a:ext cx="5583765" cy="4935833"/>
          </a:xfrm>
          <a:prstGeom prst="rect">
            <a:avLst/>
          </a:prstGeom>
        </p:spPr>
      </p:pic>
    </p:spTree>
    <p:extLst>
      <p:ext uri="{BB962C8B-B14F-4D97-AF65-F5344CB8AC3E}">
        <p14:creationId xmlns:p14="http://schemas.microsoft.com/office/powerpoint/2010/main" xmlns="" val="447798989"/>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Accomplishments: </a:t>
            </a:r>
            <a:br>
              <a:rPr lang="en-US" sz="4000" dirty="0" smtClean="0"/>
            </a:br>
            <a:r>
              <a:rPr lang="en-US" sz="4000" dirty="0" smtClean="0"/>
              <a:t>SRSF &amp; </a:t>
            </a:r>
            <a:r>
              <a:rPr lang="en-US" sz="4000" dirty="0" err="1" smtClean="0"/>
              <a:t>Sed</a:t>
            </a:r>
            <a:r>
              <a:rPr lang="en-US" sz="4000" dirty="0" smtClean="0"/>
              <a:t> Tank</a:t>
            </a:r>
            <a:endParaRPr lang="en-US" sz="4000" dirty="0"/>
          </a:p>
        </p:txBody>
      </p:sp>
      <p:pic>
        <p:nvPicPr>
          <p:cNvPr id="5" name="Picture 4" descr="photo 1-1.JPG"/>
          <p:cNvPicPr>
            <a:picLocks noChangeAspect="1"/>
          </p:cNvPicPr>
          <p:nvPr/>
        </p:nvPicPr>
        <p:blipFill rotWithShape="1">
          <a:blip r:embed="rId3" cstate="print">
            <a:extLst>
              <a:ext uri="{28A0092B-C50C-407E-A947-70E740481C1C}">
                <a14:useLocalDpi xmlns:a14="http://schemas.microsoft.com/office/drawing/2010/main" xmlns="" val="0"/>
              </a:ext>
            </a:extLst>
          </a:blip>
          <a:srcRect l="10220" t="2744" r="7238" b="11313"/>
          <a:stretch/>
        </p:blipFill>
        <p:spPr>
          <a:xfrm>
            <a:off x="0" y="2286000"/>
            <a:ext cx="4226181" cy="3724894"/>
          </a:xfrm>
          <a:prstGeom prst="rect">
            <a:avLst/>
          </a:prstGeom>
        </p:spPr>
      </p:pic>
      <p:pic>
        <p:nvPicPr>
          <p:cNvPr id="6" name="Picture 5" descr="photo 4.JPG"/>
          <p:cNvPicPr>
            <a:picLocks noChangeAspect="1"/>
          </p:cNvPicPr>
          <p:nvPr/>
        </p:nvPicPr>
        <p:blipFill rotWithShape="1">
          <a:blip r:embed="rId4" cstate="print">
            <a:extLst>
              <a:ext uri="{28A0092B-C50C-407E-A947-70E740481C1C}">
                <a14:useLocalDpi xmlns:a14="http://schemas.microsoft.com/office/drawing/2010/main" xmlns="" val="0"/>
              </a:ext>
            </a:extLst>
          </a:blip>
          <a:srcRect l="16304" r="6831"/>
          <a:stretch/>
        </p:blipFill>
        <p:spPr>
          <a:xfrm>
            <a:off x="4399782" y="1981200"/>
            <a:ext cx="4430552" cy="4305300"/>
          </a:xfrm>
          <a:prstGeom prst="rect">
            <a:avLst/>
          </a:prstGeom>
        </p:spPr>
      </p:pic>
    </p:spTree>
    <p:extLst>
      <p:ext uri="{BB962C8B-B14F-4D97-AF65-F5344CB8AC3E}">
        <p14:creationId xmlns:p14="http://schemas.microsoft.com/office/powerpoint/2010/main" xmlns="" val="426090667"/>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Work: </a:t>
            </a:r>
            <a:br>
              <a:rPr lang="en-US" dirty="0" smtClean="0"/>
            </a:br>
            <a:r>
              <a:rPr lang="en-US" dirty="0" smtClean="0"/>
              <a:t>Chemical Dose Controller</a:t>
            </a:r>
            <a:endParaRPr lang="en-US" dirty="0"/>
          </a:p>
        </p:txBody>
      </p:sp>
      <p:sp>
        <p:nvSpPr>
          <p:cNvPr id="4" name="Text Placeholder 3"/>
          <p:cNvSpPr>
            <a:spLocks noGrp="1"/>
          </p:cNvSpPr>
          <p:nvPr>
            <p:ph type="body" sz="quarter" idx="13"/>
          </p:nvPr>
        </p:nvSpPr>
        <p:spPr>
          <a:xfrm>
            <a:off x="457200" y="1524000"/>
            <a:ext cx="8153400" cy="1219200"/>
          </a:xfrm>
        </p:spPr>
        <p:txBody>
          <a:bodyPr/>
          <a:lstStyle/>
          <a:p>
            <a:endParaRPr lang="en-US" dirty="0"/>
          </a:p>
        </p:txBody>
      </p:sp>
      <p:sp>
        <p:nvSpPr>
          <p:cNvPr id="3" name="TextBox 2"/>
          <p:cNvSpPr txBox="1"/>
          <p:nvPr/>
        </p:nvSpPr>
        <p:spPr>
          <a:xfrm>
            <a:off x="1774174" y="2128828"/>
            <a:ext cx="184666" cy="369332"/>
          </a:xfrm>
          <a:prstGeom prst="rect">
            <a:avLst/>
          </a:prstGeom>
          <a:noFill/>
        </p:spPr>
        <p:txBody>
          <a:bodyPr wrap="none" rtlCol="0">
            <a:spAutoFit/>
          </a:bodyPr>
          <a:lstStyle/>
          <a:p>
            <a:endParaRPr lang="en-US" dirty="0" smtClean="0">
              <a:latin typeface="+mn-lt"/>
            </a:endParaRPr>
          </a:p>
        </p:txBody>
      </p:sp>
      <p:pic>
        <p:nvPicPr>
          <p:cNvPr id="6" name="Picture 5" descr="photo 3-2.JPG"/>
          <p:cNvPicPr>
            <a:picLocks noChangeAspect="1"/>
          </p:cNvPicPr>
          <p:nvPr/>
        </p:nvPicPr>
        <p:blipFill rotWithShape="1">
          <a:blip r:embed="rId3" cstate="print">
            <a:extLst>
              <a:ext uri="{28A0092B-C50C-407E-A947-70E740481C1C}">
                <a14:useLocalDpi xmlns:a14="http://schemas.microsoft.com/office/drawing/2010/main" xmlns="" val="0"/>
              </a:ext>
            </a:extLst>
          </a:blip>
          <a:srcRect l="9695" t="17890" r="6977" b="17565"/>
          <a:stretch/>
        </p:blipFill>
        <p:spPr>
          <a:xfrm>
            <a:off x="914400" y="1676400"/>
            <a:ext cx="7619501" cy="4408286"/>
          </a:xfrm>
          <a:prstGeom prst="rect">
            <a:avLst/>
          </a:prstGeom>
        </p:spPr>
      </p:pic>
    </p:spTree>
    <p:extLst>
      <p:ext uri="{BB962C8B-B14F-4D97-AF65-F5344CB8AC3E}">
        <p14:creationId xmlns:p14="http://schemas.microsoft.com/office/powerpoint/2010/main" xmlns="" val="4256600959"/>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Work:</a:t>
            </a:r>
            <a:br>
              <a:rPr lang="en-US" dirty="0" smtClean="0"/>
            </a:br>
            <a:r>
              <a:rPr lang="en-US" dirty="0" err="1" smtClean="0"/>
              <a:t>Flocculator</a:t>
            </a:r>
            <a:endParaRPr lang="en-US" dirty="0"/>
          </a:p>
        </p:txBody>
      </p:sp>
      <p:pic>
        <p:nvPicPr>
          <p:cNvPr id="3" name="Video">
            <a:hlinkClick r:id="" action="ppaction://media"/>
          </p:cNvPr>
          <p:cNvPicPr>
            <a:picLocks noChangeAspect="1"/>
          </p:cNvPicPr>
          <p:nvPr>
            <a:videoFile r:link="rId1"/>
            <p:extLst>
              <p:ext uri="{DAA4B4D4-6D71-4841-9C94-3DE7FCFB9230}">
                <p14:media xmlns:p14="http://schemas.microsoft.com/office/powerpoint/2010/main" xmlns="" r:embed="rId5"/>
              </p:ext>
            </p:extLst>
          </p:nvPr>
        </p:nvPicPr>
        <p:blipFill>
          <a:blip r:embed="rId6" cstate="print"/>
          <a:stretch>
            <a:fillRect/>
          </a:stretch>
        </p:blipFill>
        <p:spPr>
          <a:xfrm rot="5400000">
            <a:off x="-6635858" y="1759057"/>
            <a:ext cx="4572000" cy="4406685"/>
          </a:xfrm>
          <a:prstGeom prst="rect">
            <a:avLst/>
          </a:prstGeom>
        </p:spPr>
      </p:pic>
      <p:pic>
        <p:nvPicPr>
          <p:cNvPr id="5" name="Video (2).MOV">
            <a:hlinkClick r:id="" action="ppaction://media"/>
          </p:cNvPr>
          <p:cNvPicPr>
            <a:picLocks noRot="1" noChangeAspect="1"/>
          </p:cNvPicPr>
          <p:nvPr>
            <a:videoFile r:link="rId2"/>
          </p:nvPr>
        </p:nvPicPr>
        <p:blipFill>
          <a:blip r:embed="rId7" cstate="print"/>
          <a:stretch>
            <a:fillRect/>
          </a:stretch>
        </p:blipFill>
        <p:spPr>
          <a:xfrm>
            <a:off x="1358900" y="1600200"/>
            <a:ext cx="6426200" cy="4819650"/>
          </a:xfrm>
          <a:prstGeom prst="rect">
            <a:avLst/>
          </a:prstGeom>
        </p:spPr>
      </p:pic>
    </p:spTree>
    <p:extLst>
      <p:ext uri="{BB962C8B-B14F-4D97-AF65-F5344CB8AC3E}">
        <p14:creationId xmlns:p14="http://schemas.microsoft.com/office/powerpoint/2010/main" xmlns="" val="283468528"/>
      </p:ext>
    </p:extLst>
  </p:cSld>
  <p:clrMapOvr>
    <a:masterClrMapping/>
  </p:clrMapOvr>
  <p:transition>
    <p:fade/>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fullScrn="1">
              <p:cMediaNode vol="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video>
              <p:cMediaNode>
                <p:cTn id="13"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Work:</a:t>
            </a:r>
            <a:br>
              <a:rPr lang="en-US" dirty="0" smtClean="0"/>
            </a:br>
            <a:r>
              <a:rPr lang="en-US" dirty="0" smtClean="0"/>
              <a:t>Air Bubbles</a:t>
            </a:r>
            <a:endParaRPr lang="en-US" dirty="0"/>
          </a:p>
        </p:txBody>
      </p:sp>
      <p:pic>
        <p:nvPicPr>
          <p:cNvPr id="3" name="Picture 2" descr="pipette bulb.jpg"/>
          <p:cNvPicPr>
            <a:picLocks noChangeAspect="1"/>
          </p:cNvPicPr>
          <p:nvPr/>
        </p:nvPicPr>
        <p:blipFill>
          <a:blip r:embed="rId3" cstate="print"/>
          <a:stretch>
            <a:fillRect/>
          </a:stretch>
        </p:blipFill>
        <p:spPr>
          <a:xfrm>
            <a:off x="685800" y="1905000"/>
            <a:ext cx="3361996" cy="3679165"/>
          </a:xfrm>
          <a:prstGeom prst="rect">
            <a:avLst/>
          </a:prstGeom>
        </p:spPr>
      </p:pic>
      <p:pic>
        <p:nvPicPr>
          <p:cNvPr id="4" name="Picture 3" descr="pipette bulb with tube.jpg"/>
          <p:cNvPicPr>
            <a:picLocks noChangeAspect="1"/>
          </p:cNvPicPr>
          <p:nvPr/>
        </p:nvPicPr>
        <p:blipFill>
          <a:blip r:embed="rId4" cstate="print"/>
          <a:stretch>
            <a:fillRect/>
          </a:stretch>
        </p:blipFill>
        <p:spPr>
          <a:xfrm>
            <a:off x="4800600" y="1981199"/>
            <a:ext cx="3581400" cy="3376749"/>
          </a:xfrm>
          <a:prstGeom prst="rect">
            <a:avLst/>
          </a:prstGeom>
        </p:spPr>
      </p:pic>
      <p:sp>
        <p:nvSpPr>
          <p:cNvPr id="5" name="Rectangle 4"/>
          <p:cNvSpPr/>
          <p:nvPr/>
        </p:nvSpPr>
        <p:spPr>
          <a:xfrm>
            <a:off x="4572000" y="5562600"/>
            <a:ext cx="4572000" cy="646331"/>
          </a:xfrm>
          <a:prstGeom prst="rect">
            <a:avLst/>
          </a:prstGeom>
        </p:spPr>
        <p:txBody>
          <a:bodyPr>
            <a:spAutoFit/>
          </a:bodyPr>
          <a:lstStyle/>
          <a:p>
            <a:r>
              <a:rPr lang="en-US" dirty="0" smtClean="0"/>
              <a:t>http://www.emsdiasum.com/microscopy/products/images/75000/70982.jpg</a:t>
            </a:r>
            <a:endParaRPr lang="en-US" dirty="0"/>
          </a:p>
        </p:txBody>
      </p:sp>
    </p:spTree>
    <p:extLst>
      <p:ext uri="{BB962C8B-B14F-4D97-AF65-F5344CB8AC3E}">
        <p14:creationId xmlns:p14="http://schemas.microsoft.com/office/powerpoint/2010/main" xmlns="" val="2394617162"/>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AguaClara English">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dirty="0" smtClean="0">
            <a:latin typeface="+mn-lt"/>
          </a:defRPr>
        </a:defPPr>
      </a:lstStyle>
    </a:tx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 English</Template>
  <TotalTime>3161</TotalTime>
  <Words>1354</Words>
  <Application>Microsoft Office PowerPoint</Application>
  <PresentationFormat>On-screen Show (4:3)</PresentationFormat>
  <Paragraphs>59</Paragraphs>
  <Slides>10</Slides>
  <Notes>9</Notes>
  <HiddenSlides>0</HiddenSlides>
  <MMClips>2</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AguaClara English</vt:lpstr>
      <vt:lpstr>Demo Plant Team</vt:lpstr>
      <vt:lpstr>Overview: The Demo Plant</vt:lpstr>
      <vt:lpstr>Accomplishments: Flocculator</vt:lpstr>
      <vt:lpstr>Accomplishments: Head Loss</vt:lpstr>
      <vt:lpstr>Accomplishments: Frame &amp; materials</vt:lpstr>
      <vt:lpstr>Accomplishments:  SRSF &amp; Sed Tank</vt:lpstr>
      <vt:lpstr>Future Work:  Chemical Dose Controller</vt:lpstr>
      <vt:lpstr>Future Work: Flocculator</vt:lpstr>
      <vt:lpstr>Future Work: Air Bubbles</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mw24</dc:creator>
  <cp:lastModifiedBy>Erin</cp:lastModifiedBy>
  <cp:revision>99</cp:revision>
  <dcterms:created xsi:type="dcterms:W3CDTF">2014-03-12T20:19:44Z</dcterms:created>
  <dcterms:modified xsi:type="dcterms:W3CDTF">2014-05-10T17:47:43Z</dcterms:modified>
</cp:coreProperties>
</file>