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475" r:id="rId2"/>
    <p:sldId id="477" r:id="rId3"/>
    <p:sldId id="490" r:id="rId4"/>
    <p:sldId id="495" r:id="rId5"/>
    <p:sldId id="486" r:id="rId6"/>
    <p:sldId id="510" r:id="rId7"/>
    <p:sldId id="511" r:id="rId8"/>
    <p:sldId id="476" r:id="rId9"/>
    <p:sldId id="509" r:id="rId10"/>
    <p:sldId id="478" r:id="rId11"/>
    <p:sldId id="482" r:id="rId12"/>
    <p:sldId id="503" r:id="rId13"/>
    <p:sldId id="504" r:id="rId14"/>
    <p:sldId id="508" r:id="rId15"/>
    <p:sldId id="505" r:id="rId16"/>
    <p:sldId id="507" r:id="rId17"/>
    <p:sldId id="502" r:id="rId18"/>
    <p:sldId id="497" r:id="rId19"/>
    <p:sldId id="498" r:id="rId2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740" autoAdjust="0"/>
    <p:restoredTop sz="93773" autoAdjust="0"/>
  </p:normalViewPr>
  <p:slideViewPr>
    <p:cSldViewPr>
      <p:cViewPr>
        <p:scale>
          <a:sx n="91" d="100"/>
          <a:sy n="91" d="100"/>
        </p:scale>
        <p:origin x="-1590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9197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Allow</a:t>
            </a:r>
            <a:r>
              <a:rPr lang="en-US" baseline="0" dirty="0" smtClean="0"/>
              <a:t> more time for the flocs to grow</a:t>
            </a:r>
          </a:p>
          <a:p>
            <a:pPr>
              <a:buFontTx/>
              <a:buChar char="-"/>
            </a:pPr>
            <a:r>
              <a:rPr lang="en-US" baseline="0" dirty="0" smtClean="0"/>
              <a:t>Previously the two </a:t>
            </a:r>
            <a:r>
              <a:rPr lang="en-US" baseline="0" dirty="0" err="1" smtClean="0"/>
              <a:t>turbidimeters</a:t>
            </a:r>
            <a:r>
              <a:rPr lang="en-US" baseline="0" dirty="0" smtClean="0"/>
              <a:t> did not agree with each other</a:t>
            </a:r>
          </a:p>
          <a:p>
            <a:pPr>
              <a:buFontTx/>
              <a:buChar char="-"/>
            </a:pPr>
            <a:r>
              <a:rPr lang="en-US" baseline="0" dirty="0" smtClean="0"/>
              <a:t>Also they wanted to test </a:t>
            </a:r>
            <a:r>
              <a:rPr lang="en-US" baseline="0" dirty="0" err="1" smtClean="0"/>
              <a:t>tygon</a:t>
            </a:r>
            <a:r>
              <a:rPr lang="en-US" baseline="0" dirty="0" smtClean="0"/>
              <a:t> tubes vs. silicon tubes (Spring 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90961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7209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Used results from summer</a:t>
            </a:r>
            <a:r>
              <a:rPr lang="en-US" baseline="0" dirty="0" smtClean="0"/>
              <a:t> to choose the clamp sizes (4mm-5mm) – end clamp testing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3443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95600" y="5486400"/>
            <a:ext cx="3962400" cy="1143000"/>
          </a:xfrm>
        </p:spPr>
        <p:txBody>
          <a:bodyPr/>
          <a:lstStyle/>
          <a:p>
            <a:r>
              <a:rPr lang="en-US" dirty="0" smtClean="0"/>
              <a:t>Victoria Chou and </a:t>
            </a:r>
            <a:r>
              <a:rPr lang="en-US" dirty="0" err="1" smtClean="0"/>
              <a:t>Yining</a:t>
            </a:r>
            <a:r>
              <a:rPr lang="en-US" dirty="0" smtClean="0"/>
              <a:t> Dai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200400" y="228600"/>
            <a:ext cx="6172200" cy="3048000"/>
          </a:xfrm>
        </p:spPr>
        <p:txBody>
          <a:bodyPr/>
          <a:lstStyle/>
          <a:p>
            <a:r>
              <a:rPr lang="en-US" dirty="0" smtClean="0"/>
              <a:t>Laminar Tube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5"/>
          <p:cNvSpPr txBox="1">
            <a:spLocks/>
          </p:cNvSpPr>
          <p:nvPr/>
        </p:nvSpPr>
        <p:spPr bwMode="auto">
          <a:xfrm>
            <a:off x="6019800" y="2133600"/>
            <a:ext cx="2971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sz="3200" dirty="0" smtClean="0">
                <a:solidFill>
                  <a:schemeClr val="tx1"/>
                </a:solidFill>
              </a:rPr>
              <a:t>Fall 2013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dirty="0" smtClean="0"/>
              <a:t>st Experiment- Clamp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Testing the Effectiveness of Different Sized Clamps</a:t>
            </a:r>
          </a:p>
          <a:p>
            <a:r>
              <a:rPr lang="en-US" dirty="0" smtClean="0"/>
              <a:t>Have ONE clamp on the middle arrangement of tubing</a:t>
            </a:r>
          </a:p>
          <a:p>
            <a:r>
              <a:rPr lang="en-US" dirty="0" smtClean="0"/>
              <a:t>4 mm &amp; 5 mm</a:t>
            </a:r>
          </a:p>
          <a:p>
            <a:r>
              <a:rPr lang="en-US" dirty="0" smtClean="0"/>
              <a:t>Have dosages of 0 to 2 mg/L </a:t>
            </a:r>
            <a:r>
              <a:rPr lang="en-US" dirty="0" err="1" smtClean="0"/>
              <a:t>PACl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057400" y="4343400"/>
            <a:ext cx="1676400" cy="205740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00600" y="4343400"/>
            <a:ext cx="1676400" cy="205740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819400" y="5562600"/>
            <a:ext cx="152400" cy="8382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819400" y="5486400"/>
            <a:ext cx="152400" cy="15240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524500" y="5562600"/>
            <a:ext cx="228600" cy="8382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524500" y="5486400"/>
            <a:ext cx="228600" cy="15240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22741" y="4989630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4mm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265941" y="5005239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5mm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Summer 2013 End Clamp Research</a:t>
            </a:r>
            <a:endParaRPr lang="en-US" dirty="0"/>
          </a:p>
        </p:txBody>
      </p:sp>
      <p:pic>
        <p:nvPicPr>
          <p:cNvPr id="6" name="Content Placeholder 5" descr="pcstarvsaldose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5713" y="1600200"/>
            <a:ext cx="6928971" cy="48006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Clamp Testing</a:t>
            </a:r>
            <a:endParaRPr lang="en-US" dirty="0"/>
          </a:p>
        </p:txBody>
      </p:sp>
      <p:pic>
        <p:nvPicPr>
          <p:cNvPr id="6" name="Content Placeholder 5" descr="One Clamp Analysi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00200"/>
            <a:ext cx="7467599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a t-test to test for a significant difference between two sets of data</a:t>
            </a:r>
          </a:p>
          <a:p>
            <a:pPr lvl="1"/>
            <a:r>
              <a:rPr lang="en-US" dirty="0" smtClean="0"/>
              <a:t>Compared base case to 4 mm </a:t>
            </a:r>
          </a:p>
          <a:p>
            <a:pPr lvl="1">
              <a:buNone/>
            </a:pPr>
            <a:r>
              <a:rPr lang="en-US" dirty="0" smtClean="0"/>
              <a:t>	Dosage of 0.8 mg/L </a:t>
            </a:r>
          </a:p>
          <a:p>
            <a:pPr lvl="1">
              <a:buNone/>
            </a:pPr>
            <a:r>
              <a:rPr lang="en-US" dirty="0" smtClean="0"/>
              <a:t>	p-value = 0.008</a:t>
            </a:r>
          </a:p>
          <a:p>
            <a:pPr lvl="1">
              <a:buNone/>
            </a:pPr>
            <a:r>
              <a:rPr lang="en-US" dirty="0" smtClean="0"/>
              <a:t>	</a:t>
            </a:r>
          </a:p>
          <a:p>
            <a:pPr lvl="1">
              <a:buNone/>
            </a:pPr>
            <a:r>
              <a:rPr lang="en-US" dirty="0" smtClean="0"/>
              <a:t>	Dosage of 1.8 mg/L</a:t>
            </a:r>
          </a:p>
          <a:p>
            <a:pPr lvl="1">
              <a:buNone/>
            </a:pPr>
            <a:r>
              <a:rPr lang="en-US" dirty="0" smtClean="0"/>
              <a:t>	p-value = 0.036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Testing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Compared base case to 5 mm</a:t>
            </a:r>
          </a:p>
          <a:p>
            <a:pPr lvl="1">
              <a:buNone/>
            </a:pPr>
            <a:r>
              <a:rPr lang="en-US" dirty="0" smtClean="0"/>
              <a:t>	Dosage of 0.8 mg/L	</a:t>
            </a:r>
          </a:p>
          <a:p>
            <a:pPr lvl="1">
              <a:buNone/>
            </a:pPr>
            <a:r>
              <a:rPr lang="en-US" dirty="0" smtClean="0"/>
              <a:t>	p-value = 0.934</a:t>
            </a:r>
          </a:p>
          <a:p>
            <a:pPr lvl="1">
              <a:buNone/>
            </a:pPr>
            <a:r>
              <a:rPr lang="en-US" dirty="0" smtClean="0"/>
              <a:t>	</a:t>
            </a:r>
          </a:p>
          <a:p>
            <a:pPr lvl="1">
              <a:buNone/>
            </a:pPr>
            <a:r>
              <a:rPr lang="en-US" dirty="0" smtClean="0"/>
              <a:t>	Dosage of 1.8 mg/L</a:t>
            </a:r>
          </a:p>
          <a:p>
            <a:pPr lvl="1">
              <a:buNone/>
            </a:pPr>
            <a:r>
              <a:rPr lang="en-US" dirty="0" smtClean="0"/>
              <a:t>	p-value = 0.177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Drawn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 mm clamp significantly increases residual turbidity</a:t>
            </a:r>
          </a:p>
          <a:p>
            <a:r>
              <a:rPr lang="en-US" dirty="0" smtClean="0"/>
              <a:t>5 mm clamp – graphs vs. statistical testing</a:t>
            </a:r>
          </a:p>
          <a:p>
            <a:r>
              <a:rPr lang="en-US" dirty="0" smtClean="0"/>
              <a:t>More trials of the 5 mm clamp</a:t>
            </a:r>
          </a:p>
          <a:p>
            <a:r>
              <a:rPr lang="en-US" dirty="0" smtClean="0"/>
              <a:t>Experiment with 6 and 7 mm clamps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81200"/>
            <a:ext cx="4508500" cy="3657600"/>
          </a:xfrm>
          <a:prstGeom prst="rect">
            <a:avLst/>
          </a:prstGeom>
          <a:noFill/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6096000" y="2743200"/>
            <a:ext cx="2590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1600" dirty="0">
                <a:latin typeface="Candara" pitchFamily="34" charset="0"/>
              </a:rPr>
              <a:t>Fig. 4   Residual turbidities before and after </a:t>
            </a:r>
            <a:r>
              <a:rPr lang="en-US" sz="1600" dirty="0" err="1">
                <a:latin typeface="Candara" pitchFamily="34" charset="0"/>
              </a:rPr>
              <a:t>ﬂocs</a:t>
            </a:r>
            <a:r>
              <a:rPr lang="en-US" sz="1600" dirty="0">
                <a:latin typeface="Candara" pitchFamily="34" charset="0"/>
              </a:rPr>
              <a:t> breakage and re-formation in model water II. 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295400" y="5867400"/>
            <a:ext cx="7620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 eaLnBrk="1" hangingPunct="1"/>
            <a:r>
              <a:rPr lang="en-US" sz="900" dirty="0" err="1" smtClean="0"/>
              <a:t>Wenzheng</a:t>
            </a:r>
            <a:r>
              <a:rPr lang="en-US" sz="900" dirty="0" smtClean="0"/>
              <a:t>  Yu , </a:t>
            </a:r>
            <a:r>
              <a:rPr lang="en-US" sz="900" dirty="0" err="1" smtClean="0"/>
              <a:t>Guibai</a:t>
            </a:r>
            <a:r>
              <a:rPr lang="en-US" sz="900" dirty="0" smtClean="0"/>
              <a:t>  Li , </a:t>
            </a:r>
            <a:r>
              <a:rPr lang="en-US" sz="900" dirty="0" err="1" smtClean="0"/>
              <a:t>Yongpeng</a:t>
            </a:r>
            <a:r>
              <a:rPr lang="en-US" sz="900" dirty="0" smtClean="0"/>
              <a:t>  </a:t>
            </a:r>
            <a:r>
              <a:rPr lang="en-US" sz="900" dirty="0" err="1" smtClean="0"/>
              <a:t>Xu</a:t>
            </a:r>
            <a:r>
              <a:rPr lang="en-US" sz="900" dirty="0" smtClean="0"/>
              <a:t> , </a:t>
            </a:r>
            <a:r>
              <a:rPr lang="en-US" sz="900" dirty="0" err="1" smtClean="0"/>
              <a:t>Xue</a:t>
            </a:r>
            <a:r>
              <a:rPr lang="en-US" sz="900" dirty="0" smtClean="0"/>
              <a:t>  Yang</a:t>
            </a:r>
          </a:p>
          <a:p>
            <a:pPr algn="r"/>
            <a:r>
              <a:rPr lang="en-US" sz="900" b="1" dirty="0" smtClean="0"/>
              <a:t>Breakage and re-growth of flocs formed by alum and </a:t>
            </a:r>
            <a:r>
              <a:rPr lang="en-US" sz="900" b="1" dirty="0" err="1" smtClean="0"/>
              <a:t>PACl</a:t>
            </a:r>
            <a:endParaRPr lang="en-US" sz="900" b="1" dirty="0" smtClean="0"/>
          </a:p>
          <a:p>
            <a:pPr algn="r"/>
            <a:r>
              <a:rPr lang="en-US" sz="900" dirty="0" smtClean="0"/>
              <a:t>Powder Technology Volume 189, Issue 3 2009 439 – 443</a:t>
            </a:r>
          </a:p>
          <a:p>
            <a:pPr algn="r"/>
            <a:r>
              <a:rPr lang="en-US" sz="900" dirty="0" smtClean="0"/>
              <a:t>http://dx.doi.org/10.1016/j.powtec.2008.07.008</a:t>
            </a:r>
          </a:p>
          <a:p>
            <a:pPr eaLnBrk="1" hangingPunct="1"/>
            <a:endParaRPr lang="en-US" sz="1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000" y="304800"/>
            <a:ext cx="84582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Literature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458200" cy="838200"/>
          </a:xfr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pic>
        <p:nvPicPr>
          <p:cNvPr id="15362" name="Picture 2" descr="http://sweetclipart.com/multisite/sweetclipart/files/foot_prints_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5791200"/>
            <a:ext cx="5562600" cy="761999"/>
          </a:xfrm>
          <a:prstGeom prst="rect">
            <a:avLst/>
          </a:prstGeom>
          <a:noFill/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4582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Testing the Effectiveness of Different Number of Clamps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1-16 clamps spread evenly across the middle arrangement of tubing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kern="0" dirty="0" smtClean="0">
                <a:latin typeface="+mn-lt"/>
                <a:cs typeface="+mn-cs"/>
              </a:rPr>
              <a:t>Tapered </a:t>
            </a:r>
            <a:r>
              <a:rPr lang="en-US" sz="3200" kern="0" dirty="0" err="1" smtClean="0">
                <a:latin typeface="+mn-lt"/>
                <a:cs typeface="+mn-cs"/>
              </a:rPr>
              <a:t>Flocculator</a:t>
            </a:r>
            <a:endParaRPr lang="en-US" sz="3200" kern="0" dirty="0" smtClean="0">
              <a:latin typeface="+mn-lt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>
                <a:latin typeface="+mn-lt"/>
                <a:cs typeface="+mn-cs"/>
              </a:rPr>
              <a:t>Increase the tube diameter to decrease the energy dissipation rate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Faced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Pump malfunction</a:t>
            </a:r>
          </a:p>
          <a:p>
            <a:pPr lvl="1"/>
            <a:r>
              <a:rPr lang="en-US" dirty="0" smtClean="0"/>
              <a:t>Centrifugal pump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Pressure Sensors</a:t>
            </a:r>
          </a:p>
          <a:p>
            <a:pPr lvl="1"/>
            <a:r>
              <a:rPr lang="en-US" dirty="0" smtClean="0"/>
              <a:t>The t-connectors are facing upwards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303371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26" name="Picture 2" descr="C:\Users\aguaclara\Downloads\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905000"/>
            <a:ext cx="60960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039310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r>
              <a:rPr lang="en-US" sz="2800" dirty="0" smtClean="0"/>
              <a:t>Introduction</a:t>
            </a:r>
          </a:p>
          <a:p>
            <a:r>
              <a:rPr lang="en-US" sz="2800" dirty="0" err="1" smtClean="0"/>
              <a:t>Floc</a:t>
            </a:r>
            <a:r>
              <a:rPr lang="en-US" sz="2800" dirty="0" smtClean="0"/>
              <a:t> Breakup Theory</a:t>
            </a:r>
          </a:p>
          <a:p>
            <a:r>
              <a:rPr lang="en-US" sz="2800" dirty="0" smtClean="0"/>
              <a:t>Base Case Testing</a:t>
            </a:r>
          </a:p>
          <a:p>
            <a:r>
              <a:rPr lang="en-US" sz="2800" dirty="0" smtClean="0"/>
              <a:t>Experiments</a:t>
            </a:r>
          </a:p>
          <a:p>
            <a:r>
              <a:rPr lang="en-US" sz="2800" dirty="0" smtClean="0"/>
              <a:t>Conclusions from our research</a:t>
            </a:r>
          </a:p>
          <a:p>
            <a:r>
              <a:rPr lang="en-US" sz="2800" dirty="0" smtClean="0"/>
              <a:t>Challenges Faced</a:t>
            </a:r>
          </a:p>
          <a:p>
            <a:r>
              <a:rPr lang="en-US" sz="2800" dirty="0" smtClean="0"/>
              <a:t>Future Work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Flocculation is an integral part of the water treatment process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3352800"/>
            <a:ext cx="3810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Flocculat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352800"/>
            <a:ext cx="4038600" cy="2895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 Breakup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“Large </a:t>
            </a:r>
            <a:r>
              <a:rPr lang="en-US" dirty="0" err="1" smtClean="0"/>
              <a:t>flocs</a:t>
            </a:r>
            <a:r>
              <a:rPr lang="en-US" dirty="0" smtClean="0"/>
              <a:t> are useless”</a:t>
            </a:r>
          </a:p>
          <a:p>
            <a:pPr lvl="1"/>
            <a:r>
              <a:rPr lang="en-US" dirty="0" smtClean="0"/>
              <a:t>Shear is too large, so colloids cannot attach</a:t>
            </a:r>
          </a:p>
          <a:p>
            <a:r>
              <a:rPr lang="en-US" dirty="0" smtClean="0"/>
              <a:t>Use clamps to break up </a:t>
            </a:r>
            <a:r>
              <a:rPr lang="en-US" dirty="0" err="1" smtClean="0"/>
              <a:t>flocs</a:t>
            </a:r>
            <a:r>
              <a:rPr lang="en-US" dirty="0" smtClean="0"/>
              <a:t> so that they can regrow and collect more colloids as they travel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431696" y="4679203"/>
            <a:ext cx="601238" cy="499826"/>
            <a:chOff x="5841977" y="3176030"/>
            <a:chExt cx="601238" cy="499826"/>
          </a:xfrm>
        </p:grpSpPr>
        <p:grpSp>
          <p:nvGrpSpPr>
            <p:cNvPr id="5" name="Group 32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13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17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18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14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1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1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6" name="Group 3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7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11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1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8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9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10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19" name="Group 18"/>
          <p:cNvGrpSpPr/>
          <p:nvPr/>
        </p:nvGrpSpPr>
        <p:grpSpPr>
          <a:xfrm>
            <a:off x="2875040" y="4727478"/>
            <a:ext cx="1106234" cy="969712"/>
            <a:chOff x="6792398" y="2509410"/>
            <a:chExt cx="1106234" cy="969712"/>
          </a:xfrm>
        </p:grpSpPr>
        <p:grpSp>
          <p:nvGrpSpPr>
            <p:cNvPr id="20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66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7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7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67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1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2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6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6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6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6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2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38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39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3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24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3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3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3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25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2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2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80" name="Group 79"/>
          <p:cNvGrpSpPr/>
          <p:nvPr/>
        </p:nvGrpSpPr>
        <p:grpSpPr>
          <a:xfrm>
            <a:off x="3382116" y="3774228"/>
            <a:ext cx="1557892" cy="1293966"/>
            <a:chOff x="6991903" y="2695004"/>
            <a:chExt cx="1557892" cy="1293966"/>
          </a:xfrm>
        </p:grpSpPr>
        <p:grpSp>
          <p:nvGrpSpPr>
            <p:cNvPr id="81" name="Group 141"/>
            <p:cNvGrpSpPr/>
            <p:nvPr/>
          </p:nvGrpSpPr>
          <p:grpSpPr>
            <a:xfrm>
              <a:off x="6991903" y="2695004"/>
              <a:ext cx="657768" cy="378452"/>
              <a:chOff x="4777947" y="3207622"/>
              <a:chExt cx="657768" cy="378452"/>
            </a:xfrm>
          </p:grpSpPr>
          <p:grpSp>
            <p:nvGrpSpPr>
              <p:cNvPr id="189" name="Group 142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9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20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20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9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0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190" name="Group 143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9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9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9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9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2" name="Group 156"/>
            <p:cNvGrpSpPr/>
            <p:nvPr/>
          </p:nvGrpSpPr>
          <p:grpSpPr>
            <a:xfrm>
              <a:off x="7000217" y="2970983"/>
              <a:ext cx="601238" cy="499826"/>
              <a:chOff x="5841977" y="3176030"/>
              <a:chExt cx="601238" cy="499826"/>
            </a:xfrm>
          </p:grpSpPr>
          <p:grpSp>
            <p:nvGrpSpPr>
              <p:cNvPr id="175" name="Group 157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8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8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176" name="Group 158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7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7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3" name="Group 171"/>
            <p:cNvGrpSpPr/>
            <p:nvPr/>
          </p:nvGrpSpPr>
          <p:grpSpPr>
            <a:xfrm>
              <a:off x="7469330" y="2714400"/>
              <a:ext cx="1055948" cy="610380"/>
              <a:chOff x="6261214" y="3135578"/>
              <a:chExt cx="1055948" cy="610380"/>
            </a:xfrm>
          </p:grpSpPr>
          <p:grpSp>
            <p:nvGrpSpPr>
              <p:cNvPr id="145" name="Group 172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61" name="Group 188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7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7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7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62" name="Group 189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6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6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6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146" name="Group 173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47" name="Group 174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5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48" name="Group 175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4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84" name="Group 202"/>
            <p:cNvGrpSpPr/>
            <p:nvPr/>
          </p:nvGrpSpPr>
          <p:grpSpPr>
            <a:xfrm>
              <a:off x="7443561" y="3019258"/>
              <a:ext cx="1106234" cy="969712"/>
              <a:chOff x="6792398" y="2509410"/>
              <a:chExt cx="1106234" cy="969712"/>
            </a:xfrm>
          </p:grpSpPr>
          <p:grpSp>
            <p:nvGrpSpPr>
              <p:cNvPr id="85" name="Group 203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31" name="Group 249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4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4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4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32" name="Group 250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3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3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3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3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6" name="Group 204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17" name="Group 235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2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18" name="Group 236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7" name="Group 205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03" name="Group 22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1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04" name="Group 22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8" name="Group 206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89" name="Group 20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9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0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9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90" name="Group 20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9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9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9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9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9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</p:grpSp>
      <p:grpSp>
        <p:nvGrpSpPr>
          <p:cNvPr id="203" name="Group 202"/>
          <p:cNvGrpSpPr/>
          <p:nvPr/>
        </p:nvGrpSpPr>
        <p:grpSpPr>
          <a:xfrm rot="8694084">
            <a:off x="4314988" y="3727987"/>
            <a:ext cx="1947730" cy="1922962"/>
            <a:chOff x="4930347" y="2731026"/>
            <a:chExt cx="2516626" cy="1922962"/>
          </a:xfrm>
        </p:grpSpPr>
        <p:grpSp>
          <p:nvGrpSpPr>
            <p:cNvPr id="204" name="Group 264"/>
            <p:cNvGrpSpPr/>
            <p:nvPr/>
          </p:nvGrpSpPr>
          <p:grpSpPr>
            <a:xfrm>
              <a:off x="4930347" y="3360022"/>
              <a:ext cx="657768" cy="378452"/>
              <a:chOff x="4777947" y="3207622"/>
              <a:chExt cx="657768" cy="378452"/>
            </a:xfrm>
          </p:grpSpPr>
          <p:grpSp>
            <p:nvGrpSpPr>
              <p:cNvPr id="435" name="Group 265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4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4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4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36" name="Group 266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3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3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3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4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05" name="Group 279"/>
            <p:cNvGrpSpPr/>
            <p:nvPr/>
          </p:nvGrpSpPr>
          <p:grpSpPr>
            <a:xfrm>
              <a:off x="4938661" y="3636001"/>
              <a:ext cx="601238" cy="499826"/>
              <a:chOff x="5841977" y="3176030"/>
              <a:chExt cx="601238" cy="499826"/>
            </a:xfrm>
          </p:grpSpPr>
          <p:grpSp>
            <p:nvGrpSpPr>
              <p:cNvPr id="421" name="Group 280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2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3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3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22" name="Group 281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2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2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2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06" name="Group 294"/>
            <p:cNvGrpSpPr/>
            <p:nvPr/>
          </p:nvGrpSpPr>
          <p:grpSpPr>
            <a:xfrm>
              <a:off x="5407774" y="3379418"/>
              <a:ext cx="1055948" cy="610380"/>
              <a:chOff x="6261214" y="3135578"/>
              <a:chExt cx="1055948" cy="610380"/>
            </a:xfrm>
          </p:grpSpPr>
          <p:grpSp>
            <p:nvGrpSpPr>
              <p:cNvPr id="391" name="Group 295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407" name="Group 31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1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1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2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1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1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1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408" name="Group 31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0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1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1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1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92" name="Group 296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93" name="Group 29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0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0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0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0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0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0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94" name="Group 29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9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9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9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9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207" name="Group 325"/>
            <p:cNvGrpSpPr/>
            <p:nvPr/>
          </p:nvGrpSpPr>
          <p:grpSpPr>
            <a:xfrm>
              <a:off x="5382005" y="3684276"/>
              <a:ext cx="1106234" cy="969712"/>
              <a:chOff x="6792398" y="2509410"/>
              <a:chExt cx="1106234" cy="969712"/>
            </a:xfrm>
          </p:grpSpPr>
          <p:grpSp>
            <p:nvGrpSpPr>
              <p:cNvPr id="331" name="Group 326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77" name="Group 372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8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8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9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8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8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8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78" name="Group 373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7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8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8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8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8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8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2" name="Group 327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63" name="Group 358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7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7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7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7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64" name="Group 359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6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6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7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6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3" name="Group 328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49" name="Group 344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5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6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6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5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50" name="Group 345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5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5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5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5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4" name="Group 329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35" name="Group 330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4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4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4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4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4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4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36" name="Group 331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3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3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3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4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208" name="Group 386"/>
            <p:cNvGrpSpPr/>
            <p:nvPr/>
          </p:nvGrpSpPr>
          <p:grpSpPr>
            <a:xfrm>
              <a:off x="5889081" y="2731026"/>
              <a:ext cx="1557892" cy="1293966"/>
              <a:chOff x="6991903" y="2695004"/>
              <a:chExt cx="1557892" cy="1293966"/>
            </a:xfrm>
          </p:grpSpPr>
          <p:grpSp>
            <p:nvGrpSpPr>
              <p:cNvPr id="209" name="Group 387"/>
              <p:cNvGrpSpPr/>
              <p:nvPr/>
            </p:nvGrpSpPr>
            <p:grpSpPr>
              <a:xfrm>
                <a:off x="6991903" y="2695004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17" name="Group 495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2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2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18" name="Group 496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1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2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210" name="Group 388"/>
              <p:cNvGrpSpPr/>
              <p:nvPr/>
            </p:nvGrpSpPr>
            <p:grpSpPr>
              <a:xfrm>
                <a:off x="7000217" y="2970983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03" name="Group 481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1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1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04" name="Group 482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211" name="Group 389"/>
              <p:cNvGrpSpPr/>
              <p:nvPr/>
            </p:nvGrpSpPr>
            <p:grpSpPr>
              <a:xfrm>
                <a:off x="7469330" y="2714400"/>
                <a:ext cx="1055948" cy="610380"/>
                <a:chOff x="6261214" y="3135578"/>
                <a:chExt cx="1055948" cy="610380"/>
              </a:xfrm>
            </p:grpSpPr>
            <p:grpSp>
              <p:nvGrpSpPr>
                <p:cNvPr id="273" name="Group 451"/>
                <p:cNvGrpSpPr/>
                <p:nvPr/>
              </p:nvGrpSpPr>
              <p:grpSpPr>
                <a:xfrm>
                  <a:off x="6659394" y="3135578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89" name="Group 467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9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30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30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9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9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30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90" name="Group 468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91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9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9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92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9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9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74" name="Group 452"/>
                <p:cNvGrpSpPr/>
                <p:nvPr/>
              </p:nvGrpSpPr>
              <p:grpSpPr>
                <a:xfrm rot="18877668">
                  <a:off x="6210508" y="3195426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75" name="Group 453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8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8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8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8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8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8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76" name="Group 454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77" name="Group 455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8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8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7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7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8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</p:grpSp>
          <p:grpSp>
            <p:nvGrpSpPr>
              <p:cNvPr id="212" name="Group 390"/>
              <p:cNvGrpSpPr/>
              <p:nvPr/>
            </p:nvGrpSpPr>
            <p:grpSpPr>
              <a:xfrm>
                <a:off x="7443561" y="3019258"/>
                <a:ext cx="1106234" cy="969712"/>
                <a:chOff x="6792398" y="2509410"/>
                <a:chExt cx="1106234" cy="969712"/>
              </a:xfrm>
            </p:grpSpPr>
            <p:grpSp>
              <p:nvGrpSpPr>
                <p:cNvPr id="213" name="Group 391"/>
                <p:cNvGrpSpPr/>
                <p:nvPr/>
              </p:nvGrpSpPr>
              <p:grpSpPr>
                <a:xfrm>
                  <a:off x="6792398" y="2703317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59" name="Group 437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6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7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7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6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6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7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60" name="Group 438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61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6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6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62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6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6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4" name="Group 392"/>
                <p:cNvGrpSpPr/>
                <p:nvPr/>
              </p:nvGrpSpPr>
              <p:grpSpPr>
                <a:xfrm rot="19661454">
                  <a:off x="6800712" y="2979296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45" name="Group 423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5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5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5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5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5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5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46" name="Group 424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4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5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5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4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4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5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5" name="Group 393"/>
                <p:cNvGrpSpPr/>
                <p:nvPr/>
              </p:nvGrpSpPr>
              <p:grpSpPr>
                <a:xfrm rot="2171672">
                  <a:off x="7240864" y="2945788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31" name="Group 409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39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4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4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40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4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4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32" name="Group 410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3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3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3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3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3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3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6" name="Group 394"/>
                <p:cNvGrpSpPr/>
                <p:nvPr/>
              </p:nvGrpSpPr>
              <p:grpSpPr>
                <a:xfrm rot="21049340">
                  <a:off x="7270080" y="2509410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17" name="Group 395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25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2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3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26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2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2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18" name="Group 396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19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2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2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20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2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2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</p:grpSp>
        </p:grpSp>
      </p:grpSp>
      <p:cxnSp>
        <p:nvCxnSpPr>
          <p:cNvPr id="449" name="Straight Connector 448"/>
          <p:cNvCxnSpPr/>
          <p:nvPr/>
        </p:nvCxnSpPr>
        <p:spPr bwMode="auto">
          <a:xfrm>
            <a:off x="3415718" y="3757037"/>
            <a:ext cx="41919" cy="302476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450" name="Straight Connector 449"/>
          <p:cNvCxnSpPr/>
          <p:nvPr/>
        </p:nvCxnSpPr>
        <p:spPr bwMode="auto">
          <a:xfrm>
            <a:off x="6158690" y="3676604"/>
            <a:ext cx="89056" cy="31051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grpSp>
        <p:nvGrpSpPr>
          <p:cNvPr id="451" name="Group 450"/>
          <p:cNvGrpSpPr/>
          <p:nvPr/>
        </p:nvGrpSpPr>
        <p:grpSpPr>
          <a:xfrm>
            <a:off x="5947715" y="4266910"/>
            <a:ext cx="601238" cy="499826"/>
            <a:chOff x="5841977" y="3176030"/>
            <a:chExt cx="601238" cy="499826"/>
          </a:xfrm>
        </p:grpSpPr>
        <p:grpSp>
          <p:nvGrpSpPr>
            <p:cNvPr id="452" name="Group 32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460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464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46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461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46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63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453" name="Group 3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454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458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459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455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45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57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466" name="Group 465"/>
          <p:cNvGrpSpPr/>
          <p:nvPr/>
        </p:nvGrpSpPr>
        <p:grpSpPr>
          <a:xfrm>
            <a:off x="3600893" y="5103050"/>
            <a:ext cx="1106234" cy="969712"/>
            <a:chOff x="6792398" y="2509410"/>
            <a:chExt cx="1106234" cy="969712"/>
          </a:xfrm>
        </p:grpSpPr>
        <p:grpSp>
          <p:nvGrpSpPr>
            <p:cNvPr id="467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513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2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2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2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2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2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14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15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1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16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1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1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68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499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0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1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0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0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1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00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0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0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0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0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0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69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485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9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9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9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9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86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8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9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9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8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70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471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7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8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8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72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7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7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7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527" name="Group 526"/>
          <p:cNvGrpSpPr/>
          <p:nvPr/>
        </p:nvGrpSpPr>
        <p:grpSpPr>
          <a:xfrm>
            <a:off x="5043044" y="5415283"/>
            <a:ext cx="1106234" cy="969712"/>
            <a:chOff x="6792398" y="2509410"/>
            <a:chExt cx="1106234" cy="969712"/>
          </a:xfrm>
        </p:grpSpPr>
        <p:grpSp>
          <p:nvGrpSpPr>
            <p:cNvPr id="528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574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8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8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75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7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7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29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60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6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7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6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61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6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6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6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6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6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0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546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5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5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5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47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5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5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4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5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5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1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532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4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4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4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3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3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3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3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3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3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3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</p:spTree>
    <p:extLst>
      <p:ext uri="{BB962C8B-B14F-4D97-AF65-F5344CB8AC3E}">
        <p14:creationId xmlns="" xmlns:p14="http://schemas.microsoft.com/office/powerpoint/2010/main" val="4531470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Up of Fall 2013 Testing</a:t>
            </a:r>
            <a:endParaRPr lang="en-US" dirty="0"/>
          </a:p>
        </p:txBody>
      </p:sp>
      <p:pic>
        <p:nvPicPr>
          <p:cNvPr id="4" name="Content Placeholder 3" descr="FReTA diagram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6800" y="1524000"/>
            <a:ext cx="6751109" cy="506333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Up of Fall 2013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Length of tubing</a:t>
            </a:r>
            <a:endParaRPr lang="en-US" dirty="0"/>
          </a:p>
        </p:txBody>
      </p:sp>
      <p:pic>
        <p:nvPicPr>
          <p:cNvPr id="2050" name="Picture 2" descr="N:\RESEARCH\Laminar Tube Floc\Fall 2013\Documents\Final Presentation\IMG_25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514600"/>
            <a:ext cx="6476999" cy="35052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Up of Fall 2013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Material used for Tubing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3074" name="Picture 2" descr="N:\RESEARCH\Laminar Tube Floc\Fall 2013\Documents\Final Presentation\IMG_2531.JPG"/>
          <p:cNvPicPr>
            <a:picLocks noChangeAspect="1" noChangeArrowheads="1"/>
          </p:cNvPicPr>
          <p:nvPr/>
        </p:nvPicPr>
        <p:blipFill>
          <a:blip r:embed="rId2" cstate="print"/>
          <a:srcRect r="9804"/>
          <a:stretch>
            <a:fillRect/>
          </a:stretch>
        </p:blipFill>
        <p:spPr bwMode="auto">
          <a:xfrm>
            <a:off x="762000" y="2438400"/>
            <a:ext cx="3505200" cy="3541713"/>
          </a:xfrm>
          <a:prstGeom prst="rect">
            <a:avLst/>
          </a:prstGeom>
          <a:noFill/>
        </p:spPr>
      </p:pic>
      <p:pic>
        <p:nvPicPr>
          <p:cNvPr id="3075" name="Picture 3" descr="N:\RESEARCH\Laminar Tube Floc\Fall 2013\Documents\Final Presentation\IMG_25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438400"/>
            <a:ext cx="3657600" cy="35052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Case Testing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Base Case Testing</a:t>
            </a:r>
          </a:p>
          <a:p>
            <a:pPr lvl="1"/>
            <a:r>
              <a:rPr lang="en-US" dirty="0" smtClean="0"/>
              <a:t>Linear dosing</a:t>
            </a:r>
          </a:p>
          <a:p>
            <a:pPr lvl="1"/>
            <a:r>
              <a:rPr lang="en-US" dirty="0" smtClean="0"/>
              <a:t>Power law dosing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Dose=coefficient x base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oefficient = .25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ase = 1.25</a:t>
            </a:r>
          </a:p>
          <a:p>
            <a:pPr lvl="1"/>
            <a:r>
              <a:rPr lang="en-US" dirty="0" smtClean="0"/>
              <a:t>max reps = 12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810000" y="3319046"/>
            <a:ext cx="10855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max reps</a:t>
            </a:r>
            <a:endParaRPr lang="en-US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Case Results</a:t>
            </a:r>
            <a:endParaRPr lang="en-US" dirty="0"/>
          </a:p>
        </p:txBody>
      </p:sp>
      <p:pic>
        <p:nvPicPr>
          <p:cNvPr id="4" name="Content Placeholder 3" descr="Base Case 1 Consolidat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14250</TotalTime>
  <Words>392</Words>
  <Application>Microsoft Office PowerPoint</Application>
  <PresentationFormat>On-screen Show (4:3)</PresentationFormat>
  <Paragraphs>88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1_AguaClara the road</vt:lpstr>
      <vt:lpstr>Laminar Tube Flocculator</vt:lpstr>
      <vt:lpstr>Outline</vt:lpstr>
      <vt:lpstr>Introduction</vt:lpstr>
      <vt:lpstr>Floc Breakup Theory</vt:lpstr>
      <vt:lpstr>Set Up of Fall 2013 Testing</vt:lpstr>
      <vt:lpstr>Set Up of Fall 2013 Testing</vt:lpstr>
      <vt:lpstr>Set Up of Fall 2013 Testing</vt:lpstr>
      <vt:lpstr>Base Case Testing</vt:lpstr>
      <vt:lpstr>Base Case Results</vt:lpstr>
      <vt:lpstr>1st Experiment- Clamp Size</vt:lpstr>
      <vt:lpstr>Results of Summer 2013 End Clamp Research</vt:lpstr>
      <vt:lpstr>Results of Clamp Testing</vt:lpstr>
      <vt:lpstr>Statistical Testing</vt:lpstr>
      <vt:lpstr>Statistical Testing cont.</vt:lpstr>
      <vt:lpstr>Conclusions Drawn</vt:lpstr>
      <vt:lpstr>Slide 16</vt:lpstr>
      <vt:lpstr>Future Work</vt:lpstr>
      <vt:lpstr>Challenges Faced</vt:lpstr>
      <vt:lpstr>Questions?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aguaclara</cp:lastModifiedBy>
  <cp:revision>510</cp:revision>
  <dcterms:created xsi:type="dcterms:W3CDTF">2008-08-26T14:48:34Z</dcterms:created>
  <dcterms:modified xsi:type="dcterms:W3CDTF">2013-12-14T19:27:16Z</dcterms:modified>
</cp:coreProperties>
</file>