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475" r:id="rId2"/>
    <p:sldId id="482" r:id="rId3"/>
    <p:sldId id="484" r:id="rId4"/>
    <p:sldId id="478" r:id="rId5"/>
    <p:sldId id="493" r:id="rId6"/>
    <p:sldId id="492" r:id="rId7"/>
    <p:sldId id="501" r:id="rId8"/>
    <p:sldId id="476" r:id="rId9"/>
    <p:sldId id="491" r:id="rId10"/>
    <p:sldId id="477" r:id="rId11"/>
    <p:sldId id="489" r:id="rId12"/>
    <p:sldId id="490" r:id="rId13"/>
    <p:sldId id="479" r:id="rId14"/>
    <p:sldId id="480" r:id="rId15"/>
    <p:sldId id="498" r:id="rId16"/>
    <p:sldId id="495" r:id="rId17"/>
    <p:sldId id="496" r:id="rId18"/>
    <p:sldId id="497" r:id="rId19"/>
    <p:sldId id="499" r:id="rId20"/>
    <p:sldId id="487" r:id="rId21"/>
    <p:sldId id="488" r:id="rId2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6" autoAdjust="0"/>
    <p:restoredTop sz="82418" autoAdjust="0"/>
  </p:normalViewPr>
  <p:slideViewPr>
    <p:cSldViewPr>
      <p:cViewPr>
        <p:scale>
          <a:sx n="84" d="100"/>
          <a:sy n="84" d="100"/>
        </p:scale>
        <p:origin x="-81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Tube%20Floc\Spring%202013\team%20report%20and%20presentation\new%20tube%20analysi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les.cornell.edu\EN\aguaclara\RESEARCH\Tube%20Floc\Spring%202013\team%20report%20and%20presentation\new%20tube%20analysi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Tube%20Floc\Spring%202013\team%20report%20and%20presentation\new%20tube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silicone w/o clamps</c:v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</c:spPr>
          </c:marker>
          <c:xVal>
            <c:numRef>
              <c:f>'PACl 28m silicone'!$A$4:$A$18</c:f>
              <c:numCache>
                <c:formatCode>General</c:formatCode>
                <c:ptCount val="15"/>
                <c:pt idx="0">
                  <c:v>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1.1980000000000004</c:v>
                </c:pt>
                <c:pt idx="5">
                  <c:v>1.3180000000000001</c:v>
                </c:pt>
                <c:pt idx="6">
                  <c:v>1.4489999999999996</c:v>
                </c:pt>
                <c:pt idx="7">
                  <c:v>1.5940000000000001</c:v>
                </c:pt>
                <c:pt idx="8">
                  <c:v>1.754</c:v>
                </c:pt>
                <c:pt idx="9">
                  <c:v>1.929</c:v>
                </c:pt>
                <c:pt idx="10">
                  <c:v>2.1219999999999999</c:v>
                </c:pt>
                <c:pt idx="11">
                  <c:v>2.3339999999999992</c:v>
                </c:pt>
                <c:pt idx="12">
                  <c:v>2.5680000000000001</c:v>
                </c:pt>
                <c:pt idx="13">
                  <c:v>2.8249999999999997</c:v>
                </c:pt>
                <c:pt idx="14">
                  <c:v>3.1070000000000002</c:v>
                </c:pt>
              </c:numCache>
            </c:numRef>
          </c:xVal>
          <c:yVal>
            <c:numRef>
              <c:f>'PACl 28m silicone'!$I$4:$I$18</c:f>
              <c:numCache>
                <c:formatCode>General</c:formatCode>
                <c:ptCount val="15"/>
                <c:pt idx="0">
                  <c:v>97.374999999999986</c:v>
                </c:pt>
                <c:pt idx="1">
                  <c:v>30.110000000000007</c:v>
                </c:pt>
                <c:pt idx="2">
                  <c:v>31.827999999999999</c:v>
                </c:pt>
                <c:pt idx="3">
                  <c:v>27.564999999999994</c:v>
                </c:pt>
                <c:pt idx="4">
                  <c:v>26.784999999999993</c:v>
                </c:pt>
                <c:pt idx="5">
                  <c:v>25.195</c:v>
                </c:pt>
                <c:pt idx="6">
                  <c:v>23.629000000000001</c:v>
                </c:pt>
                <c:pt idx="7">
                  <c:v>20.471999999999994</c:v>
                </c:pt>
                <c:pt idx="8">
                  <c:v>22.088999999999988</c:v>
                </c:pt>
                <c:pt idx="9">
                  <c:v>19.739999999999991</c:v>
                </c:pt>
                <c:pt idx="10">
                  <c:v>17.893000000000001</c:v>
                </c:pt>
                <c:pt idx="11">
                  <c:v>16.919</c:v>
                </c:pt>
                <c:pt idx="12">
                  <c:v>14.575000000000003</c:v>
                </c:pt>
                <c:pt idx="13">
                  <c:v>13.405000000000003</c:v>
                </c:pt>
                <c:pt idx="14">
                  <c:v>13.25</c:v>
                </c:pt>
              </c:numCache>
            </c:numRef>
          </c:yVal>
          <c:smooth val="1"/>
        </c:ser>
        <c:ser>
          <c:idx val="1"/>
          <c:order val="1"/>
          <c:tx>
            <c:v>silicone 2 clamps (4.5 mm)</c:v>
          </c:tx>
          <c:xVal>
            <c:numRef>
              <c:f>'PACl 28m silicone'!$A$4:$A$18</c:f>
              <c:numCache>
                <c:formatCode>General</c:formatCode>
                <c:ptCount val="15"/>
                <c:pt idx="0">
                  <c:v>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1.1980000000000004</c:v>
                </c:pt>
                <c:pt idx="5">
                  <c:v>1.3180000000000001</c:v>
                </c:pt>
                <c:pt idx="6">
                  <c:v>1.4489999999999996</c:v>
                </c:pt>
                <c:pt idx="7">
                  <c:v>1.5940000000000001</c:v>
                </c:pt>
                <c:pt idx="8">
                  <c:v>1.754</c:v>
                </c:pt>
                <c:pt idx="9">
                  <c:v>1.929</c:v>
                </c:pt>
                <c:pt idx="10">
                  <c:v>2.1219999999999999</c:v>
                </c:pt>
                <c:pt idx="11">
                  <c:v>2.3339999999999992</c:v>
                </c:pt>
                <c:pt idx="12">
                  <c:v>2.5680000000000001</c:v>
                </c:pt>
                <c:pt idx="13">
                  <c:v>2.8249999999999997</c:v>
                </c:pt>
                <c:pt idx="14">
                  <c:v>3.1070000000000002</c:v>
                </c:pt>
              </c:numCache>
            </c:numRef>
          </c:xVal>
          <c:yVal>
            <c:numRef>
              <c:f>'PACl 28m silicone'!$P$4:$P$18</c:f>
              <c:numCache>
                <c:formatCode>General</c:formatCode>
                <c:ptCount val="15"/>
                <c:pt idx="0">
                  <c:v>98.095000000000013</c:v>
                </c:pt>
                <c:pt idx="1">
                  <c:v>59.638000000000012</c:v>
                </c:pt>
                <c:pt idx="2">
                  <c:v>50.775000000000013</c:v>
                </c:pt>
                <c:pt idx="3">
                  <c:v>41.469000000000001</c:v>
                </c:pt>
                <c:pt idx="4">
                  <c:v>35.777000000000001</c:v>
                </c:pt>
                <c:pt idx="5">
                  <c:v>35.391000000000005</c:v>
                </c:pt>
                <c:pt idx="6">
                  <c:v>31.559000000000001</c:v>
                </c:pt>
                <c:pt idx="7">
                  <c:v>32.976000000000006</c:v>
                </c:pt>
                <c:pt idx="8">
                  <c:v>29.071000000000005</c:v>
                </c:pt>
                <c:pt idx="9">
                  <c:v>28.366</c:v>
                </c:pt>
                <c:pt idx="10">
                  <c:v>25.747</c:v>
                </c:pt>
                <c:pt idx="11">
                  <c:v>25.43</c:v>
                </c:pt>
                <c:pt idx="12">
                  <c:v>23.309000000000001</c:v>
                </c:pt>
                <c:pt idx="13">
                  <c:v>21.396000000000001</c:v>
                </c:pt>
                <c:pt idx="14">
                  <c:v>21.111000000000008</c:v>
                </c:pt>
              </c:numCache>
            </c:numRef>
          </c:yVal>
          <c:smooth val="1"/>
        </c:ser>
        <c:ser>
          <c:idx val="2"/>
          <c:order val="2"/>
          <c:tx>
            <c:v>silicone 2 clamps (1cm)</c:v>
          </c:tx>
          <c:xVal>
            <c:numRef>
              <c:f>'PACl 28m silicone'!$A$4:$A$18</c:f>
              <c:numCache>
                <c:formatCode>General</c:formatCode>
                <c:ptCount val="15"/>
                <c:pt idx="0">
                  <c:v>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1.1980000000000004</c:v>
                </c:pt>
                <c:pt idx="5">
                  <c:v>1.3180000000000001</c:v>
                </c:pt>
                <c:pt idx="6">
                  <c:v>1.4489999999999996</c:v>
                </c:pt>
                <c:pt idx="7">
                  <c:v>1.5940000000000001</c:v>
                </c:pt>
                <c:pt idx="8">
                  <c:v>1.754</c:v>
                </c:pt>
                <c:pt idx="9">
                  <c:v>1.929</c:v>
                </c:pt>
                <c:pt idx="10">
                  <c:v>2.1219999999999999</c:v>
                </c:pt>
                <c:pt idx="11">
                  <c:v>2.3339999999999992</c:v>
                </c:pt>
                <c:pt idx="12">
                  <c:v>2.5680000000000001</c:v>
                </c:pt>
                <c:pt idx="13">
                  <c:v>2.8249999999999997</c:v>
                </c:pt>
                <c:pt idx="14">
                  <c:v>3.1070000000000002</c:v>
                </c:pt>
              </c:numCache>
            </c:numRef>
          </c:xVal>
          <c:yVal>
            <c:numRef>
              <c:f>'PACl 28m silicone'!$S$4:$S$18</c:f>
              <c:numCache>
                <c:formatCode>General</c:formatCode>
                <c:ptCount val="15"/>
                <c:pt idx="0">
                  <c:v>94.882999999999981</c:v>
                </c:pt>
                <c:pt idx="1">
                  <c:v>64.856999999999999</c:v>
                </c:pt>
                <c:pt idx="2">
                  <c:v>38.217000000000006</c:v>
                </c:pt>
                <c:pt idx="3">
                  <c:v>33.996000000000002</c:v>
                </c:pt>
                <c:pt idx="4">
                  <c:v>31.625</c:v>
                </c:pt>
                <c:pt idx="5">
                  <c:v>30.725999999999992</c:v>
                </c:pt>
                <c:pt idx="6">
                  <c:v>28.652999999999999</c:v>
                </c:pt>
                <c:pt idx="7">
                  <c:v>25.62</c:v>
                </c:pt>
                <c:pt idx="8">
                  <c:v>25.581999999999994</c:v>
                </c:pt>
                <c:pt idx="9">
                  <c:v>23.337000000000007</c:v>
                </c:pt>
                <c:pt idx="10">
                  <c:v>22.1</c:v>
                </c:pt>
                <c:pt idx="11">
                  <c:v>21.376999999999999</c:v>
                </c:pt>
                <c:pt idx="12">
                  <c:v>21.420999999999992</c:v>
                </c:pt>
                <c:pt idx="13">
                  <c:v>18.901</c:v>
                </c:pt>
                <c:pt idx="14">
                  <c:v>17.914999999999999</c:v>
                </c:pt>
              </c:numCache>
            </c:numRef>
          </c:yVal>
          <c:smooth val="1"/>
        </c:ser>
        <c:ser>
          <c:idx val="4"/>
          <c:order val="3"/>
          <c:tx>
            <c:v>silicone 2 clamps 6mm</c:v>
          </c:tx>
          <c:xVal>
            <c:numRef>
              <c:f>'PACl 28m silicone'!$A$4:$A$18</c:f>
              <c:numCache>
                <c:formatCode>General</c:formatCode>
                <c:ptCount val="15"/>
                <c:pt idx="0">
                  <c:v>0</c:v>
                </c:pt>
                <c:pt idx="1">
                  <c:v>0.9</c:v>
                </c:pt>
                <c:pt idx="2">
                  <c:v>0.99</c:v>
                </c:pt>
                <c:pt idx="3">
                  <c:v>1.089</c:v>
                </c:pt>
                <c:pt idx="4">
                  <c:v>1.1980000000000004</c:v>
                </c:pt>
                <c:pt idx="5">
                  <c:v>1.3180000000000001</c:v>
                </c:pt>
                <c:pt idx="6">
                  <c:v>1.4489999999999996</c:v>
                </c:pt>
                <c:pt idx="7">
                  <c:v>1.5940000000000001</c:v>
                </c:pt>
                <c:pt idx="8">
                  <c:v>1.754</c:v>
                </c:pt>
                <c:pt idx="9">
                  <c:v>1.929</c:v>
                </c:pt>
                <c:pt idx="10">
                  <c:v>2.1219999999999999</c:v>
                </c:pt>
                <c:pt idx="11">
                  <c:v>2.3339999999999992</c:v>
                </c:pt>
                <c:pt idx="12">
                  <c:v>2.5680000000000001</c:v>
                </c:pt>
                <c:pt idx="13">
                  <c:v>2.8249999999999997</c:v>
                </c:pt>
                <c:pt idx="14">
                  <c:v>3.1070000000000002</c:v>
                </c:pt>
              </c:numCache>
            </c:numRef>
          </c:xVal>
          <c:yVal>
            <c:numRef>
              <c:f>'PACl 28m silicone'!$V$4:$V$18</c:f>
              <c:numCache>
                <c:formatCode>General</c:formatCode>
                <c:ptCount val="15"/>
                <c:pt idx="0">
                  <c:v>94.626999999999981</c:v>
                </c:pt>
                <c:pt idx="1">
                  <c:v>47.145000000000003</c:v>
                </c:pt>
                <c:pt idx="2">
                  <c:v>38.285000000000011</c:v>
                </c:pt>
                <c:pt idx="3">
                  <c:v>39.765000000000015</c:v>
                </c:pt>
                <c:pt idx="4">
                  <c:v>34.93</c:v>
                </c:pt>
                <c:pt idx="5">
                  <c:v>31.882999999999992</c:v>
                </c:pt>
                <c:pt idx="6">
                  <c:v>30.542999999999992</c:v>
                </c:pt>
                <c:pt idx="7">
                  <c:v>28.366</c:v>
                </c:pt>
                <c:pt idx="8">
                  <c:v>26.904</c:v>
                </c:pt>
                <c:pt idx="9">
                  <c:v>22.094000000000001</c:v>
                </c:pt>
                <c:pt idx="10">
                  <c:v>21.279999999999994</c:v>
                </c:pt>
                <c:pt idx="11">
                  <c:v>21.437999999999999</c:v>
                </c:pt>
                <c:pt idx="12">
                  <c:v>18.126999999999999</c:v>
                </c:pt>
                <c:pt idx="13">
                  <c:v>17.100999999999999</c:v>
                </c:pt>
                <c:pt idx="14">
                  <c:v>16.042000000000002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2844544"/>
        <c:axId val="152854912"/>
      </c:scatterChart>
      <c:valAx>
        <c:axId val="1528445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 sz="1800" dirty="0" err="1">
                    <a:latin typeface="Arial" pitchFamily="34" charset="0"/>
                    <a:cs typeface="Arial" pitchFamily="34" charset="0"/>
                  </a:rPr>
                  <a:t>PACl</a:t>
                </a:r>
                <a:r>
                  <a:rPr lang="en-US" sz="1800" baseline="0" dirty="0">
                    <a:latin typeface="Arial" pitchFamily="34" charset="0"/>
                    <a:cs typeface="Arial" pitchFamily="34" charset="0"/>
                  </a:rPr>
                  <a:t> (mg/L)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854912"/>
        <c:crosses val="autoZero"/>
        <c:crossBetween val="midCat"/>
      </c:valAx>
      <c:valAx>
        <c:axId val="1528549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r>
                  <a:rPr lang="en-US" sz="1800" dirty="0">
                    <a:latin typeface="Arial" pitchFamily="34" charset="0"/>
                    <a:cs typeface="Arial" pitchFamily="34" charset="0"/>
                  </a:rPr>
                  <a:t>Residual</a:t>
                </a:r>
                <a:r>
                  <a:rPr lang="en-US" sz="1800" baseline="0" dirty="0">
                    <a:latin typeface="Arial" pitchFamily="34" charset="0"/>
                    <a:cs typeface="Arial" pitchFamily="34" charset="0"/>
                  </a:rPr>
                  <a:t> Turbidity (NTU)</a:t>
                </a:r>
                <a:endParaRPr lang="en-US" sz="18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84454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5958679476991977"/>
          <c:y val="0.36208822581387851"/>
          <c:w val="0.33123889330347467"/>
          <c:h val="0.29044343141317863"/>
        </c:manualLayout>
      </c:layout>
      <c:overlay val="0"/>
      <c:txPr>
        <a:bodyPr/>
        <a:lstStyle/>
        <a:p>
          <a:pPr>
            <a:defRPr sz="16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'PACl 28m silicone'!$B$61:$B$62</c:f>
              <c:strCache>
                <c:ptCount val="1"/>
                <c:pt idx="0">
                  <c:v>residual turb NTU</c:v>
                </c:pt>
              </c:strCache>
            </c:strRef>
          </c:tx>
          <c:spPr>
            <a:ln w="28575">
              <a:noFill/>
            </a:ln>
          </c:spPr>
          <c:xVal>
            <c:numRef>
              <c:f>'PACl 28m silicone'!$A$63:$A$76</c:f>
              <c:numCache>
                <c:formatCode>General</c:formatCode>
                <c:ptCount val="14"/>
                <c:pt idx="0">
                  <c:v>0.9</c:v>
                </c:pt>
                <c:pt idx="1">
                  <c:v>1.08</c:v>
                </c:pt>
                <c:pt idx="2">
                  <c:v>1.296</c:v>
                </c:pt>
                <c:pt idx="3">
                  <c:v>1.5549999999999997</c:v>
                </c:pt>
                <c:pt idx="4">
                  <c:v>1.8660000000000001</c:v>
                </c:pt>
                <c:pt idx="5">
                  <c:v>2.2389999999999999</c:v>
                </c:pt>
                <c:pt idx="6">
                  <c:v>2.6869999999999998</c:v>
                </c:pt>
                <c:pt idx="7">
                  <c:v>3.2250000000000001</c:v>
                </c:pt>
                <c:pt idx="8">
                  <c:v>3.8699999999999997</c:v>
                </c:pt>
                <c:pt idx="9">
                  <c:v>4.6439999999999992</c:v>
                </c:pt>
                <c:pt idx="10">
                  <c:v>5.5730000000000004</c:v>
                </c:pt>
                <c:pt idx="11">
                  <c:v>6.6869999999999994</c:v>
                </c:pt>
                <c:pt idx="12">
                  <c:v>8.0240000000000009</c:v>
                </c:pt>
                <c:pt idx="13">
                  <c:v>9.6289999999999996</c:v>
                </c:pt>
              </c:numCache>
            </c:numRef>
          </c:xVal>
          <c:yVal>
            <c:numRef>
              <c:f>'PACl 28m silicone'!$B$63:$B$76</c:f>
              <c:numCache>
                <c:formatCode>General</c:formatCode>
                <c:ptCount val="14"/>
                <c:pt idx="0">
                  <c:v>68.551999999999992</c:v>
                </c:pt>
                <c:pt idx="1">
                  <c:v>41.725000000000009</c:v>
                </c:pt>
                <c:pt idx="2">
                  <c:v>36.691000000000003</c:v>
                </c:pt>
                <c:pt idx="3">
                  <c:v>33.247</c:v>
                </c:pt>
                <c:pt idx="4">
                  <c:v>31.393000000000001</c:v>
                </c:pt>
                <c:pt idx="5">
                  <c:v>27.116000000000003</c:v>
                </c:pt>
                <c:pt idx="6">
                  <c:v>24.937000000000001</c:v>
                </c:pt>
                <c:pt idx="7">
                  <c:v>21.094000000000001</c:v>
                </c:pt>
                <c:pt idx="8">
                  <c:v>19.440999999999995</c:v>
                </c:pt>
                <c:pt idx="9">
                  <c:v>15.327</c:v>
                </c:pt>
                <c:pt idx="10">
                  <c:v>13.133000000000001</c:v>
                </c:pt>
                <c:pt idx="11">
                  <c:v>9.7349999999999994</c:v>
                </c:pt>
                <c:pt idx="12">
                  <c:v>7.8139999999999992</c:v>
                </c:pt>
                <c:pt idx="13">
                  <c:v>6.5279999999999987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872576"/>
        <c:axId val="102874496"/>
      </c:scatterChart>
      <c:valAx>
        <c:axId val="1028725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 err="1">
                    <a:latin typeface="Arial" pitchFamily="34" charset="0"/>
                    <a:cs typeface="Arial" pitchFamily="34" charset="0"/>
                  </a:rPr>
                  <a:t>PACl</a:t>
                </a:r>
                <a:r>
                  <a:rPr lang="en-US" sz="1600" dirty="0">
                    <a:latin typeface="Arial" pitchFamily="34" charset="0"/>
                    <a:cs typeface="Arial" pitchFamily="34" charset="0"/>
                  </a:rPr>
                  <a:t> Dose (mg/L)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874496"/>
        <c:crosses val="autoZero"/>
        <c:crossBetween val="midCat"/>
      </c:valAx>
      <c:valAx>
        <c:axId val="102874496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Residual</a:t>
                </a:r>
              </a:p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Turbidity</a:t>
                </a:r>
                <a:endParaRPr lang="en-US" sz="1400" baseline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en-US" sz="1400" baseline="0" dirty="0">
                    <a:latin typeface="Arial" pitchFamily="34" charset="0"/>
                    <a:cs typeface="Arial" pitchFamily="34" charset="0"/>
                  </a:rPr>
                  <a:t>(NTU)</a:t>
                </a:r>
                <a:endParaRPr lang="en-US" sz="1400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28725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'PACl 28m silicone'!$M$52:$M$55</c:f>
              <c:numCache>
                <c:formatCode>General</c:formatCode>
                <c:ptCount val="4"/>
                <c:pt idx="0">
                  <c:v>1.3</c:v>
                </c:pt>
                <c:pt idx="1">
                  <c:v>0.60000000000000009</c:v>
                </c:pt>
                <c:pt idx="2">
                  <c:v>0.5</c:v>
                </c:pt>
                <c:pt idx="3">
                  <c:v>0.4</c:v>
                </c:pt>
              </c:numCache>
            </c:numRef>
          </c:xVal>
          <c:yVal>
            <c:numRef>
              <c:f>'PACl 28m silicone'!$N$52:$N$55</c:f>
              <c:numCache>
                <c:formatCode>General</c:formatCode>
                <c:ptCount val="4"/>
                <c:pt idx="0">
                  <c:v>9.0469999999999988</c:v>
                </c:pt>
                <c:pt idx="1">
                  <c:v>6.9340000000000002</c:v>
                </c:pt>
                <c:pt idx="2">
                  <c:v>6.3810000000000002</c:v>
                </c:pt>
                <c:pt idx="3">
                  <c:v>7.9359999999999999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2925440"/>
        <c:axId val="102927360"/>
      </c:scatterChart>
      <c:valAx>
        <c:axId val="1029254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Clamp</a:t>
                </a:r>
                <a:r>
                  <a:rPr lang="en-US" baseline="0" dirty="0"/>
                  <a:t> size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927360"/>
        <c:crosses val="autoZero"/>
        <c:crossBetween val="midCat"/>
      </c:valAx>
      <c:valAx>
        <c:axId val="1029273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Residual</a:t>
                </a:r>
                <a:r>
                  <a:rPr lang="en-US" baseline="0"/>
                  <a:t> Turbidity (NTU)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9254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'PACl 28m silicone'!$P$48:$P$50</c:f>
              <c:numCache>
                <c:formatCode>General</c:formatCode>
                <c:ptCount val="3"/>
                <c:pt idx="0">
                  <c:v>2</c:v>
                </c:pt>
                <c:pt idx="1">
                  <c:v>4</c:v>
                </c:pt>
                <c:pt idx="2">
                  <c:v>8</c:v>
                </c:pt>
              </c:numCache>
            </c:numRef>
          </c:xVal>
          <c:yVal>
            <c:numRef>
              <c:f>'PACl 28m silicone'!$N$48:$N$50</c:f>
              <c:numCache>
                <c:formatCode>General</c:formatCode>
                <c:ptCount val="3"/>
                <c:pt idx="0">
                  <c:v>6.3810000000000002</c:v>
                </c:pt>
                <c:pt idx="1">
                  <c:v>7.3380000000000001</c:v>
                </c:pt>
                <c:pt idx="2">
                  <c:v>6.8310000000000004</c:v>
                </c:pt>
              </c:numCache>
            </c:numRef>
          </c:yVal>
          <c:smooth val="0"/>
        </c:ser>
        <c:ser>
          <c:idx val="1"/>
          <c:order val="1"/>
          <c:spPr>
            <a:ln w="28575">
              <a:solidFill>
                <a:schemeClr val="accent1"/>
              </a:solidFill>
            </a:ln>
          </c:spPr>
          <c:marker>
            <c:spPr>
              <a:solidFill>
                <a:schemeClr val="tx2">
                  <a:lumMod val="60000"/>
                  <a:lumOff val="40000"/>
                </a:schemeClr>
              </a:solidFill>
            </c:spPr>
          </c:marker>
          <c:dPt>
            <c:idx val="0"/>
            <c:marker>
              <c:symbol val="diamond"/>
              <c:size val="7"/>
              <c:spPr>
                <a:solidFill>
                  <a:schemeClr val="tx2">
                    <a:lumMod val="60000"/>
                    <a:lumOff val="40000"/>
                  </a:schemeClr>
                </a:solidFill>
                <a:ln>
                  <a:solidFill>
                    <a:srgbClr val="4F81BD"/>
                  </a:solidFill>
                </a:ln>
              </c:spPr>
            </c:marker>
            <c:bubble3D val="0"/>
          </c:dPt>
          <c:xVal>
            <c:numRef>
              <c:f>'PACl 28m silicone'!$P$45</c:f>
              <c:numCache>
                <c:formatCode>General</c:formatCode>
                <c:ptCount val="1"/>
                <c:pt idx="0">
                  <c:v>0</c:v>
                </c:pt>
              </c:numCache>
            </c:numRef>
          </c:xVal>
          <c:yVal>
            <c:numRef>
              <c:f>'PACl 28m silicone'!$N$45</c:f>
              <c:numCache>
                <c:formatCode>General</c:formatCode>
                <c:ptCount val="1"/>
                <c:pt idx="0">
                  <c:v>9.0470000000000006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958848"/>
        <c:axId val="108960768"/>
      </c:scatterChart>
      <c:valAx>
        <c:axId val="1089588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Number of clamps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8960768"/>
        <c:crosses val="autoZero"/>
        <c:crossBetween val="midCat"/>
      </c:valAx>
      <c:valAx>
        <c:axId val="108960768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sz="1400" dirty="0">
                    <a:latin typeface="Arial" pitchFamily="34" charset="0"/>
                    <a:cs typeface="Arial" pitchFamily="34" charset="0"/>
                  </a:rPr>
                  <a:t>Residual</a:t>
                </a:r>
                <a:endParaRPr lang="en-US" sz="1400" baseline="0" dirty="0"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en-US" sz="1400" baseline="0" dirty="0">
                    <a:latin typeface="Arial" pitchFamily="34" charset="0"/>
                    <a:cs typeface="Arial" pitchFamily="34" charset="0"/>
                  </a:rPr>
                  <a:t>Turbidity</a:t>
                </a:r>
              </a:p>
              <a:p>
                <a:pPr>
                  <a:defRPr/>
                </a:pPr>
                <a:r>
                  <a:rPr lang="en-US" sz="1400" baseline="0" dirty="0">
                    <a:latin typeface="Arial" pitchFamily="34" charset="0"/>
                    <a:cs typeface="Arial" pitchFamily="34" charset="0"/>
                  </a:rPr>
                  <a:t>(NTU</a:t>
                </a:r>
                <a:r>
                  <a:rPr lang="en-US" baseline="0" dirty="0">
                    <a:latin typeface="Arial" pitchFamily="34" charset="0"/>
                    <a:cs typeface="Arial" pitchFamily="34" charset="0"/>
                  </a:rPr>
                  <a:t>)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0895884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1CECD1-9AE6-4695-B5A7-5464C28F7BA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E84CF0-26ED-4927-B6A7-86391F60F8B9}">
      <dgm:prSet phldrT="[Text]"/>
      <dgm:spPr/>
      <dgm:t>
        <a:bodyPr/>
        <a:lstStyle/>
        <a:p>
          <a:r>
            <a:rPr lang="en-US" dirty="0" err="1" smtClean="0"/>
            <a:t>Floc</a:t>
          </a:r>
          <a:r>
            <a:rPr lang="en-US" dirty="0" smtClean="0"/>
            <a:t> Break up</a:t>
          </a:r>
          <a:endParaRPr lang="en-US" dirty="0"/>
        </a:p>
      </dgm:t>
    </dgm:pt>
    <dgm:pt modelId="{ED51BF5C-8857-4E75-995F-897DBBD625DC}" type="parTrans" cxnId="{6F174CBE-A5D5-44F2-8A76-E74E58A5C34A}">
      <dgm:prSet/>
      <dgm:spPr/>
      <dgm:t>
        <a:bodyPr/>
        <a:lstStyle/>
        <a:p>
          <a:endParaRPr lang="en-US"/>
        </a:p>
      </dgm:t>
    </dgm:pt>
    <dgm:pt modelId="{8F923E60-2C21-4D36-A454-99FC156A6A68}" type="sibTrans" cxnId="{6F174CBE-A5D5-44F2-8A76-E74E58A5C34A}">
      <dgm:prSet/>
      <dgm:spPr/>
      <dgm:t>
        <a:bodyPr/>
        <a:lstStyle/>
        <a:p>
          <a:endParaRPr lang="en-US"/>
        </a:p>
      </dgm:t>
    </dgm:pt>
    <dgm:pt modelId="{2995E199-BD05-42EB-975C-199ED0FC57A7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smtClean="0"/>
            <a:t>Orifice size = f (</a:t>
          </a:r>
          <a:r>
            <a:rPr lang="el-GR" dirty="0" smtClean="0">
              <a:latin typeface="Calibri"/>
              <a:cs typeface="Calibri"/>
            </a:rPr>
            <a:t>ε</a:t>
          </a:r>
          <a:r>
            <a:rPr lang="en-US" dirty="0" smtClean="0">
              <a:latin typeface="Calibri"/>
              <a:cs typeface="Calibri"/>
            </a:rPr>
            <a:t>)</a:t>
          </a:r>
          <a:endParaRPr lang="en-US" dirty="0"/>
        </a:p>
      </dgm:t>
    </dgm:pt>
    <dgm:pt modelId="{5F28D821-7962-42EC-A979-A6B2E798CFDE}" type="parTrans" cxnId="{EEE1CD40-06F6-4026-8B13-14798034070E}">
      <dgm:prSet/>
      <dgm:spPr/>
      <dgm:t>
        <a:bodyPr/>
        <a:lstStyle/>
        <a:p>
          <a:endParaRPr lang="en-US"/>
        </a:p>
      </dgm:t>
    </dgm:pt>
    <dgm:pt modelId="{00B49B7B-83BD-4F47-A749-A17EB3E0CC59}" type="sibTrans" cxnId="{EEE1CD40-06F6-4026-8B13-14798034070E}">
      <dgm:prSet/>
      <dgm:spPr/>
      <dgm:t>
        <a:bodyPr/>
        <a:lstStyle/>
        <a:p>
          <a:endParaRPr lang="en-US"/>
        </a:p>
      </dgm:t>
    </dgm:pt>
    <dgm:pt modelId="{23F0887F-A45F-40C4-B098-D48F55B89601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Positioning of break up points</a:t>
          </a:r>
          <a:endParaRPr lang="en-US" dirty="0"/>
        </a:p>
      </dgm:t>
    </dgm:pt>
    <dgm:pt modelId="{1AC33AF0-46D4-4C25-A288-471DF7070301}" type="parTrans" cxnId="{609B1BC7-0AC4-47A7-BA88-44D92EB953B6}">
      <dgm:prSet/>
      <dgm:spPr/>
      <dgm:t>
        <a:bodyPr/>
        <a:lstStyle/>
        <a:p>
          <a:endParaRPr lang="en-US"/>
        </a:p>
      </dgm:t>
    </dgm:pt>
    <dgm:pt modelId="{FD4D5FF1-DCC5-4A14-A5AA-0227962237E8}" type="sibTrans" cxnId="{609B1BC7-0AC4-47A7-BA88-44D92EB953B6}">
      <dgm:prSet/>
      <dgm:spPr/>
      <dgm:t>
        <a:bodyPr/>
        <a:lstStyle/>
        <a:p>
          <a:endParaRPr lang="en-US"/>
        </a:p>
      </dgm:t>
    </dgm:pt>
    <dgm:pt modelId="{8E3656F8-6A05-4125-B5C7-A4FB066D5660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Capture velocity (constraint)</a:t>
          </a:r>
          <a:endParaRPr lang="en-US" dirty="0"/>
        </a:p>
      </dgm:t>
    </dgm:pt>
    <dgm:pt modelId="{C05CA149-F812-4CC2-8770-815191579C78}" type="parTrans" cxnId="{5073FC37-AA36-4FE7-AA2B-21902F53F87B}">
      <dgm:prSet/>
      <dgm:spPr/>
      <dgm:t>
        <a:bodyPr/>
        <a:lstStyle/>
        <a:p>
          <a:endParaRPr lang="en-US"/>
        </a:p>
      </dgm:t>
    </dgm:pt>
    <dgm:pt modelId="{676ECD1B-022F-4DC9-864C-1B0278BCD0B9}" type="sibTrans" cxnId="{5073FC37-AA36-4FE7-AA2B-21902F53F87B}">
      <dgm:prSet/>
      <dgm:spPr/>
      <dgm:t>
        <a:bodyPr/>
        <a:lstStyle/>
        <a:p>
          <a:endParaRPr lang="en-US"/>
        </a:p>
      </dgm:t>
    </dgm:pt>
    <dgm:pt modelId="{394FC473-1666-4626-9843-1A14C5D9CAEA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No. of break up positions</a:t>
          </a:r>
          <a:endParaRPr lang="en-US" dirty="0"/>
        </a:p>
      </dgm:t>
    </dgm:pt>
    <dgm:pt modelId="{F3DF471A-95C8-4AE8-B285-1447C7D51ABC}" type="parTrans" cxnId="{C55812FA-7164-4E01-BDFA-E4ECA8EF41A6}">
      <dgm:prSet/>
      <dgm:spPr/>
      <dgm:t>
        <a:bodyPr/>
        <a:lstStyle/>
        <a:p>
          <a:endParaRPr lang="en-US"/>
        </a:p>
      </dgm:t>
    </dgm:pt>
    <dgm:pt modelId="{EC83BE0B-4550-4012-9FF1-EAB1E1B9BD37}" type="sibTrans" cxnId="{C55812FA-7164-4E01-BDFA-E4ECA8EF41A6}">
      <dgm:prSet/>
      <dgm:spPr/>
      <dgm:t>
        <a:bodyPr/>
        <a:lstStyle/>
        <a:p>
          <a:endParaRPr lang="en-US"/>
        </a:p>
      </dgm:t>
    </dgm:pt>
    <dgm:pt modelId="{B8D6B8D0-7EF2-4300-A822-A96E24119821}" type="pres">
      <dgm:prSet presAssocID="{941CECD1-9AE6-4695-B5A7-5464C28F7BA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71EE94-FE18-4227-B274-CFF9456DB5B7}" type="pres">
      <dgm:prSet presAssocID="{DBE84CF0-26ED-4927-B6A7-86391F60F8B9}" presName="centerShape" presStyleLbl="node0" presStyleIdx="0" presStyleCnt="1" custScaleX="273196" custScaleY="80426" custLinFactNeighborX="-430" custLinFactNeighborY="-2731"/>
      <dgm:spPr/>
      <dgm:t>
        <a:bodyPr/>
        <a:lstStyle/>
        <a:p>
          <a:endParaRPr lang="en-US"/>
        </a:p>
      </dgm:t>
    </dgm:pt>
    <dgm:pt modelId="{5C1224E8-CAD3-41E3-A141-DCE2795AA023}" type="pres">
      <dgm:prSet presAssocID="{5F28D821-7962-42EC-A979-A6B2E798CFDE}" presName="parTrans" presStyleLbl="sibTrans2D1" presStyleIdx="0" presStyleCnt="4" custAng="10768728"/>
      <dgm:spPr/>
      <dgm:t>
        <a:bodyPr/>
        <a:lstStyle/>
        <a:p>
          <a:endParaRPr lang="en-US"/>
        </a:p>
      </dgm:t>
    </dgm:pt>
    <dgm:pt modelId="{0413860E-6593-44D9-BA3B-EF69F47EA9BF}" type="pres">
      <dgm:prSet presAssocID="{5F28D821-7962-42EC-A979-A6B2E798CFDE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D72A9715-1982-4DC8-8395-30FB80F977FF}" type="pres">
      <dgm:prSet presAssocID="{2995E199-BD05-42EB-975C-199ED0FC57A7}" presName="node" presStyleLbl="node1" presStyleIdx="0" presStyleCnt="4" custScaleX="225791" custScaleY="765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F500B-E679-40E8-A4C6-D653D316A740}" type="pres">
      <dgm:prSet presAssocID="{1AC33AF0-46D4-4C25-A288-471DF7070301}" presName="parTrans" presStyleLbl="sibTrans2D1" presStyleIdx="1" presStyleCnt="4" custAng="21392918" custFlipHor="1" custScaleX="105552" custScaleY="91198"/>
      <dgm:spPr/>
      <dgm:t>
        <a:bodyPr/>
        <a:lstStyle/>
        <a:p>
          <a:endParaRPr lang="en-US"/>
        </a:p>
      </dgm:t>
    </dgm:pt>
    <dgm:pt modelId="{DEA48E59-B67C-44B7-847D-2701CAB932D8}" type="pres">
      <dgm:prSet presAssocID="{1AC33AF0-46D4-4C25-A288-471DF7070301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B2E77860-778E-4655-9A8F-7BD2ABAD861F}" type="pres">
      <dgm:prSet presAssocID="{23F0887F-A45F-40C4-B098-D48F55B89601}" presName="node" presStyleLbl="node1" presStyleIdx="1" presStyleCnt="4" custScaleX="158455" custRadScaleRad="179414" custRadScaleInc="-3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21D71C-F40C-429A-83BA-7EE846414A70}" type="pres">
      <dgm:prSet presAssocID="{C05CA149-F812-4CC2-8770-815191579C78}" presName="parTrans" presStyleLbl="sibTrans2D1" presStyleIdx="2" presStyleCnt="4" custAng="10901352"/>
      <dgm:spPr/>
      <dgm:t>
        <a:bodyPr/>
        <a:lstStyle/>
        <a:p>
          <a:endParaRPr lang="en-US"/>
        </a:p>
      </dgm:t>
    </dgm:pt>
    <dgm:pt modelId="{3D354326-3800-4041-8002-17BF04205553}" type="pres">
      <dgm:prSet presAssocID="{C05CA149-F812-4CC2-8770-815191579C78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A5280F12-77D8-4AA7-8827-20E525F4D935}" type="pres">
      <dgm:prSet presAssocID="{8E3656F8-6A05-4125-B5C7-A4FB066D5660}" presName="node" presStyleLbl="node1" presStyleIdx="2" presStyleCnt="4" custScaleX="214916" custScaleY="84376" custRadScaleRad="92679" custRadScaleInc="-27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211805-58D9-47F6-AB21-B2A1A20F4934}" type="pres">
      <dgm:prSet presAssocID="{F3DF471A-95C8-4AE8-B285-1447C7D51ABC}" presName="parTrans" presStyleLbl="sibTrans2D1" presStyleIdx="3" presStyleCnt="4" custAng="10794032"/>
      <dgm:spPr/>
      <dgm:t>
        <a:bodyPr/>
        <a:lstStyle/>
        <a:p>
          <a:endParaRPr lang="en-US"/>
        </a:p>
      </dgm:t>
    </dgm:pt>
    <dgm:pt modelId="{ED64667E-EA32-4C93-8B67-9A8FF8AA6FBF}" type="pres">
      <dgm:prSet presAssocID="{F3DF471A-95C8-4AE8-B285-1447C7D51AB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0DA30665-C9EB-4EFF-905F-729C4672B3FE}" type="pres">
      <dgm:prSet presAssocID="{394FC473-1666-4626-9843-1A14C5D9CAEA}" presName="node" presStyleLbl="node1" presStyleIdx="3" presStyleCnt="4" custScaleX="152758" custRadScaleRad="204322" custRadScaleInc="35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5DC50AB-C8B2-4D11-8C0C-2761A1138240}" type="presOf" srcId="{5F28D821-7962-42EC-A979-A6B2E798CFDE}" destId="{0413860E-6593-44D9-BA3B-EF69F47EA9BF}" srcOrd="1" destOrd="0" presId="urn:microsoft.com/office/officeart/2005/8/layout/radial5"/>
    <dgm:cxn modelId="{58C0913D-5337-432C-A7B0-CF5D17AB9917}" type="presOf" srcId="{F3DF471A-95C8-4AE8-B285-1447C7D51ABC}" destId="{ED64667E-EA32-4C93-8B67-9A8FF8AA6FBF}" srcOrd="1" destOrd="0" presId="urn:microsoft.com/office/officeart/2005/8/layout/radial5"/>
    <dgm:cxn modelId="{E2BABA45-D3E3-4BA1-A1C6-6BAF4D879689}" type="presOf" srcId="{F3DF471A-95C8-4AE8-B285-1447C7D51ABC}" destId="{C5211805-58D9-47F6-AB21-B2A1A20F4934}" srcOrd="0" destOrd="0" presId="urn:microsoft.com/office/officeart/2005/8/layout/radial5"/>
    <dgm:cxn modelId="{B834C829-FF7D-4636-8295-F315247D9506}" type="presOf" srcId="{941CECD1-9AE6-4695-B5A7-5464C28F7BAF}" destId="{B8D6B8D0-7EF2-4300-A822-A96E24119821}" srcOrd="0" destOrd="0" presId="urn:microsoft.com/office/officeart/2005/8/layout/radial5"/>
    <dgm:cxn modelId="{FCE49984-178A-4C0E-93B1-005034FBA3A9}" type="presOf" srcId="{2995E199-BD05-42EB-975C-199ED0FC57A7}" destId="{D72A9715-1982-4DC8-8395-30FB80F977FF}" srcOrd="0" destOrd="0" presId="urn:microsoft.com/office/officeart/2005/8/layout/radial5"/>
    <dgm:cxn modelId="{5073FC37-AA36-4FE7-AA2B-21902F53F87B}" srcId="{DBE84CF0-26ED-4927-B6A7-86391F60F8B9}" destId="{8E3656F8-6A05-4125-B5C7-A4FB066D5660}" srcOrd="2" destOrd="0" parTransId="{C05CA149-F812-4CC2-8770-815191579C78}" sibTransId="{676ECD1B-022F-4DC9-864C-1B0278BCD0B9}"/>
    <dgm:cxn modelId="{6F174CBE-A5D5-44F2-8A76-E74E58A5C34A}" srcId="{941CECD1-9AE6-4695-B5A7-5464C28F7BAF}" destId="{DBE84CF0-26ED-4927-B6A7-86391F60F8B9}" srcOrd="0" destOrd="0" parTransId="{ED51BF5C-8857-4E75-995F-897DBBD625DC}" sibTransId="{8F923E60-2C21-4D36-A454-99FC156A6A68}"/>
    <dgm:cxn modelId="{CDF4623C-8A0E-4C8A-BEC8-8F3B325FD741}" type="presOf" srcId="{5F28D821-7962-42EC-A979-A6B2E798CFDE}" destId="{5C1224E8-CAD3-41E3-A141-DCE2795AA023}" srcOrd="0" destOrd="0" presId="urn:microsoft.com/office/officeart/2005/8/layout/radial5"/>
    <dgm:cxn modelId="{50E5639C-0CA0-4166-8AFB-3D72DA763490}" type="presOf" srcId="{1AC33AF0-46D4-4C25-A288-471DF7070301}" destId="{7EFF500B-E679-40E8-A4C6-D653D316A740}" srcOrd="0" destOrd="0" presId="urn:microsoft.com/office/officeart/2005/8/layout/radial5"/>
    <dgm:cxn modelId="{9773C65A-C685-48E3-9ABE-6DC7173916B7}" type="presOf" srcId="{8E3656F8-6A05-4125-B5C7-A4FB066D5660}" destId="{A5280F12-77D8-4AA7-8827-20E525F4D935}" srcOrd="0" destOrd="0" presId="urn:microsoft.com/office/officeart/2005/8/layout/radial5"/>
    <dgm:cxn modelId="{872916CF-BA07-4DD6-87BC-A1AE530C25C9}" type="presOf" srcId="{C05CA149-F812-4CC2-8770-815191579C78}" destId="{3D354326-3800-4041-8002-17BF04205553}" srcOrd="1" destOrd="0" presId="urn:microsoft.com/office/officeart/2005/8/layout/radial5"/>
    <dgm:cxn modelId="{C55812FA-7164-4E01-BDFA-E4ECA8EF41A6}" srcId="{DBE84CF0-26ED-4927-B6A7-86391F60F8B9}" destId="{394FC473-1666-4626-9843-1A14C5D9CAEA}" srcOrd="3" destOrd="0" parTransId="{F3DF471A-95C8-4AE8-B285-1447C7D51ABC}" sibTransId="{EC83BE0B-4550-4012-9FF1-EAB1E1B9BD37}"/>
    <dgm:cxn modelId="{EEE1CD40-06F6-4026-8B13-14798034070E}" srcId="{DBE84CF0-26ED-4927-B6A7-86391F60F8B9}" destId="{2995E199-BD05-42EB-975C-199ED0FC57A7}" srcOrd="0" destOrd="0" parTransId="{5F28D821-7962-42EC-A979-A6B2E798CFDE}" sibTransId="{00B49B7B-83BD-4F47-A749-A17EB3E0CC59}"/>
    <dgm:cxn modelId="{8D63C274-F509-4921-8982-14BD94B9EB1F}" type="presOf" srcId="{DBE84CF0-26ED-4927-B6A7-86391F60F8B9}" destId="{ED71EE94-FE18-4227-B274-CFF9456DB5B7}" srcOrd="0" destOrd="0" presId="urn:microsoft.com/office/officeart/2005/8/layout/radial5"/>
    <dgm:cxn modelId="{EA614088-504E-4A05-8C59-E16401C99286}" type="presOf" srcId="{394FC473-1666-4626-9843-1A14C5D9CAEA}" destId="{0DA30665-C9EB-4EFF-905F-729C4672B3FE}" srcOrd="0" destOrd="0" presId="urn:microsoft.com/office/officeart/2005/8/layout/radial5"/>
    <dgm:cxn modelId="{DA76A603-161B-4145-9245-32BEDF5CEA3D}" type="presOf" srcId="{C05CA149-F812-4CC2-8770-815191579C78}" destId="{6D21D71C-F40C-429A-83BA-7EE846414A70}" srcOrd="0" destOrd="0" presId="urn:microsoft.com/office/officeart/2005/8/layout/radial5"/>
    <dgm:cxn modelId="{555EA671-6C74-4282-A9C5-63F29630A55D}" type="presOf" srcId="{23F0887F-A45F-40C4-B098-D48F55B89601}" destId="{B2E77860-778E-4655-9A8F-7BD2ABAD861F}" srcOrd="0" destOrd="0" presId="urn:microsoft.com/office/officeart/2005/8/layout/radial5"/>
    <dgm:cxn modelId="{609B1BC7-0AC4-47A7-BA88-44D92EB953B6}" srcId="{DBE84CF0-26ED-4927-B6A7-86391F60F8B9}" destId="{23F0887F-A45F-40C4-B098-D48F55B89601}" srcOrd="1" destOrd="0" parTransId="{1AC33AF0-46D4-4C25-A288-471DF7070301}" sibTransId="{FD4D5FF1-DCC5-4A14-A5AA-0227962237E8}"/>
    <dgm:cxn modelId="{89086591-E371-48AF-9F32-722A025F764F}" type="presOf" srcId="{1AC33AF0-46D4-4C25-A288-471DF7070301}" destId="{DEA48E59-B67C-44B7-847D-2701CAB932D8}" srcOrd="1" destOrd="0" presId="urn:microsoft.com/office/officeart/2005/8/layout/radial5"/>
    <dgm:cxn modelId="{82DEDBC2-37F6-46FE-9170-B8ABD5ECD850}" type="presParOf" srcId="{B8D6B8D0-7EF2-4300-A822-A96E24119821}" destId="{ED71EE94-FE18-4227-B274-CFF9456DB5B7}" srcOrd="0" destOrd="0" presId="urn:microsoft.com/office/officeart/2005/8/layout/radial5"/>
    <dgm:cxn modelId="{C74BD6BF-BB8D-4476-973D-F2201EB0420E}" type="presParOf" srcId="{B8D6B8D0-7EF2-4300-A822-A96E24119821}" destId="{5C1224E8-CAD3-41E3-A141-DCE2795AA023}" srcOrd="1" destOrd="0" presId="urn:microsoft.com/office/officeart/2005/8/layout/radial5"/>
    <dgm:cxn modelId="{617382D1-CB10-4E60-A1AA-E23617AFEADD}" type="presParOf" srcId="{5C1224E8-CAD3-41E3-A141-DCE2795AA023}" destId="{0413860E-6593-44D9-BA3B-EF69F47EA9BF}" srcOrd="0" destOrd="0" presId="urn:microsoft.com/office/officeart/2005/8/layout/radial5"/>
    <dgm:cxn modelId="{E410EFEB-F888-44B8-AC76-ABAB8D648CFB}" type="presParOf" srcId="{B8D6B8D0-7EF2-4300-A822-A96E24119821}" destId="{D72A9715-1982-4DC8-8395-30FB80F977FF}" srcOrd="2" destOrd="0" presId="urn:microsoft.com/office/officeart/2005/8/layout/radial5"/>
    <dgm:cxn modelId="{9D460FE7-831B-40D8-93A4-93BF51DFDD85}" type="presParOf" srcId="{B8D6B8D0-7EF2-4300-A822-A96E24119821}" destId="{7EFF500B-E679-40E8-A4C6-D653D316A740}" srcOrd="3" destOrd="0" presId="urn:microsoft.com/office/officeart/2005/8/layout/radial5"/>
    <dgm:cxn modelId="{F8BD971F-B0A4-40E8-9652-13839131696A}" type="presParOf" srcId="{7EFF500B-E679-40E8-A4C6-D653D316A740}" destId="{DEA48E59-B67C-44B7-847D-2701CAB932D8}" srcOrd="0" destOrd="0" presId="urn:microsoft.com/office/officeart/2005/8/layout/radial5"/>
    <dgm:cxn modelId="{81D79099-E712-4A9E-A2E2-EF38173C0C8F}" type="presParOf" srcId="{B8D6B8D0-7EF2-4300-A822-A96E24119821}" destId="{B2E77860-778E-4655-9A8F-7BD2ABAD861F}" srcOrd="4" destOrd="0" presId="urn:microsoft.com/office/officeart/2005/8/layout/radial5"/>
    <dgm:cxn modelId="{D69A8DCB-5CF6-43A5-9E2A-1930C139F23D}" type="presParOf" srcId="{B8D6B8D0-7EF2-4300-A822-A96E24119821}" destId="{6D21D71C-F40C-429A-83BA-7EE846414A70}" srcOrd="5" destOrd="0" presId="urn:microsoft.com/office/officeart/2005/8/layout/radial5"/>
    <dgm:cxn modelId="{4FE4F5D5-5F14-4AE6-8BD5-7C4F8204B3BD}" type="presParOf" srcId="{6D21D71C-F40C-429A-83BA-7EE846414A70}" destId="{3D354326-3800-4041-8002-17BF04205553}" srcOrd="0" destOrd="0" presId="urn:microsoft.com/office/officeart/2005/8/layout/radial5"/>
    <dgm:cxn modelId="{EAA3BECB-4B61-4F6A-ADAE-07F1A0D77273}" type="presParOf" srcId="{B8D6B8D0-7EF2-4300-A822-A96E24119821}" destId="{A5280F12-77D8-4AA7-8827-20E525F4D935}" srcOrd="6" destOrd="0" presId="urn:microsoft.com/office/officeart/2005/8/layout/radial5"/>
    <dgm:cxn modelId="{94FD9B60-8631-4BA1-A48A-C5EC6C1D3A49}" type="presParOf" srcId="{B8D6B8D0-7EF2-4300-A822-A96E24119821}" destId="{C5211805-58D9-47F6-AB21-B2A1A20F4934}" srcOrd="7" destOrd="0" presId="urn:microsoft.com/office/officeart/2005/8/layout/radial5"/>
    <dgm:cxn modelId="{220616F3-3F7F-416D-A2E8-3D78A59EE7B6}" type="presParOf" srcId="{C5211805-58D9-47F6-AB21-B2A1A20F4934}" destId="{ED64667E-EA32-4C93-8B67-9A8FF8AA6FBF}" srcOrd="0" destOrd="0" presId="urn:microsoft.com/office/officeart/2005/8/layout/radial5"/>
    <dgm:cxn modelId="{F48AFC55-470C-43D0-B6CD-34B5B4FD19F6}" type="presParOf" srcId="{B8D6B8D0-7EF2-4300-A822-A96E24119821}" destId="{0DA30665-C9EB-4EFF-905F-729C4672B3F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1EE94-FE18-4227-B274-CFF9456DB5B7}">
      <dsp:nvSpPr>
        <dsp:cNvPr id="0" name=""/>
        <dsp:cNvSpPr/>
      </dsp:nvSpPr>
      <dsp:spPr>
        <a:xfrm>
          <a:off x="2745718" y="2016846"/>
          <a:ext cx="3502686" cy="1031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Floc</a:t>
          </a:r>
          <a:r>
            <a:rPr lang="en-US" sz="3300" kern="1200" dirty="0" smtClean="0"/>
            <a:t> Break up</a:t>
          </a:r>
          <a:endParaRPr lang="en-US" sz="3300" kern="1200" dirty="0"/>
        </a:p>
      </dsp:txBody>
      <dsp:txXfrm>
        <a:off x="3258674" y="2167855"/>
        <a:ext cx="2476774" cy="729135"/>
      </dsp:txXfrm>
    </dsp:sp>
    <dsp:sp modelId="{5C1224E8-CAD3-41E3-A141-DCE2795AA023}">
      <dsp:nvSpPr>
        <dsp:cNvPr id="0" name=""/>
        <dsp:cNvSpPr/>
      </dsp:nvSpPr>
      <dsp:spPr>
        <a:xfrm rot="5400000">
          <a:off x="4292346" y="1388896"/>
          <a:ext cx="425901" cy="476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356231" y="1420302"/>
        <a:ext cx="298131" cy="285875"/>
      </dsp:txXfrm>
    </dsp:sp>
    <dsp:sp modelId="{D72A9715-1982-4DC8-8395-30FB80F977FF}">
      <dsp:nvSpPr>
        <dsp:cNvPr id="0" name=""/>
        <dsp:cNvSpPr/>
      </dsp:nvSpPr>
      <dsp:spPr>
        <a:xfrm>
          <a:off x="2931883" y="140369"/>
          <a:ext cx="3164115" cy="1072927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Orifice size = f (</a:t>
          </a:r>
          <a:r>
            <a:rPr lang="el-GR" sz="2200" kern="1200" dirty="0" smtClean="0">
              <a:latin typeface="Calibri"/>
              <a:cs typeface="Calibri"/>
            </a:rPr>
            <a:t>ε</a:t>
          </a:r>
          <a:r>
            <a:rPr lang="en-US" sz="2200" kern="1200" dirty="0" smtClean="0">
              <a:latin typeface="Calibri"/>
              <a:cs typeface="Calibri"/>
            </a:rPr>
            <a:t>)</a:t>
          </a:r>
          <a:endParaRPr lang="en-US" sz="2200" kern="1200" dirty="0"/>
        </a:p>
      </dsp:txBody>
      <dsp:txXfrm>
        <a:off x="3395257" y="297496"/>
        <a:ext cx="2237367" cy="758673"/>
      </dsp:txXfrm>
    </dsp:sp>
    <dsp:sp modelId="{7EFF500B-E679-40E8-A4C6-D653D316A740}">
      <dsp:nvSpPr>
        <dsp:cNvPr id="0" name=""/>
        <dsp:cNvSpPr/>
      </dsp:nvSpPr>
      <dsp:spPr>
        <a:xfrm rot="210026" flipH="1">
          <a:off x="6371343" y="2313414"/>
          <a:ext cx="335039" cy="434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6471761" y="2403386"/>
        <a:ext cx="234527" cy="260712"/>
      </dsp:txXfrm>
    </dsp:sp>
    <dsp:sp modelId="{B2E77860-778E-4655-9A8F-7BD2ABAD861F}">
      <dsp:nvSpPr>
        <dsp:cNvPr id="0" name=""/>
        <dsp:cNvSpPr/>
      </dsp:nvSpPr>
      <dsp:spPr>
        <a:xfrm>
          <a:off x="6847295" y="1828786"/>
          <a:ext cx="2220504" cy="1401347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Positioning of break up points</a:t>
          </a:r>
          <a:endParaRPr lang="en-US" sz="2200" kern="1200" dirty="0"/>
        </a:p>
      </dsp:txBody>
      <dsp:txXfrm>
        <a:off x="7172480" y="2034009"/>
        <a:ext cx="1570134" cy="990901"/>
      </dsp:txXfrm>
    </dsp:sp>
    <dsp:sp modelId="{6D21D71C-F40C-429A-83BA-7EE846414A70}">
      <dsp:nvSpPr>
        <dsp:cNvPr id="0" name=""/>
        <dsp:cNvSpPr/>
      </dsp:nvSpPr>
      <dsp:spPr>
        <a:xfrm rot="16200000">
          <a:off x="4306811" y="3207041"/>
          <a:ext cx="434340" cy="476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371962" y="3367483"/>
        <a:ext cx="304038" cy="285875"/>
      </dsp:txXfrm>
    </dsp:sp>
    <dsp:sp modelId="{A5280F12-77D8-4AA7-8827-20E525F4D935}">
      <dsp:nvSpPr>
        <dsp:cNvPr id="0" name=""/>
        <dsp:cNvSpPr/>
      </dsp:nvSpPr>
      <dsp:spPr>
        <a:xfrm>
          <a:off x="3047997" y="3867095"/>
          <a:ext cx="3011718" cy="1182400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Capture velocity (constraint)</a:t>
          </a:r>
          <a:endParaRPr lang="en-US" sz="2200" kern="1200" dirty="0"/>
        </a:p>
      </dsp:txBody>
      <dsp:txXfrm>
        <a:off x="3489053" y="4040253"/>
        <a:ext cx="2129606" cy="836084"/>
      </dsp:txXfrm>
    </dsp:sp>
    <dsp:sp modelId="{C5211805-58D9-47F6-AB21-B2A1A20F4934}">
      <dsp:nvSpPr>
        <dsp:cNvPr id="0" name=""/>
        <dsp:cNvSpPr/>
      </dsp:nvSpPr>
      <dsp:spPr>
        <a:xfrm rot="21600000">
          <a:off x="2291936" y="2290645"/>
          <a:ext cx="320694" cy="4764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-10800000">
        <a:off x="2291936" y="2385936"/>
        <a:ext cx="224486" cy="285875"/>
      </dsp:txXfrm>
    </dsp:sp>
    <dsp:sp modelId="{0DA30665-C9EB-4EFF-905F-729C4672B3FE}">
      <dsp:nvSpPr>
        <dsp:cNvPr id="0" name=""/>
        <dsp:cNvSpPr/>
      </dsp:nvSpPr>
      <dsp:spPr>
        <a:xfrm>
          <a:off x="0" y="1825801"/>
          <a:ext cx="2140669" cy="1401347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No. of break up positions</a:t>
          </a:r>
          <a:endParaRPr lang="en-US" sz="2200" kern="1200" dirty="0"/>
        </a:p>
      </dsp:txBody>
      <dsp:txXfrm>
        <a:off x="313494" y="2031024"/>
        <a:ext cx="1513681" cy="990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5" name="Rectangle 4"/>
        <cdr:cNvSpPr/>
      </cdr:nvSpPr>
      <cdr:spPr>
        <a:xfrm xmlns:a="http://schemas.openxmlformats.org/drawingml/2006/main" flipH="1">
          <a:off x="-2286000" y="-2057400"/>
          <a:ext cx="0" cy="0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</cdr:x>
      <cdr:y>0.27778</cdr:y>
    </cdr:from>
    <cdr:to>
      <cdr:x>0.45</cdr:x>
      <cdr:y>0.36111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828800" y="762000"/>
          <a:ext cx="228600" cy="2286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0.86667</cdr:x>
      <cdr:y>0.08333</cdr:y>
    </cdr:from>
    <cdr:to>
      <cdr:x>0.91667</cdr:x>
      <cdr:y>0.16667</cdr:y>
    </cdr:to>
    <cdr:sp macro="" textlink="">
      <cdr:nvSpPr>
        <cdr:cNvPr id="6" name="Oval 5"/>
        <cdr:cNvSpPr/>
      </cdr:nvSpPr>
      <cdr:spPr>
        <a:xfrm xmlns:a="http://schemas.openxmlformats.org/drawingml/2006/main">
          <a:off x="3962400" y="228600"/>
          <a:ext cx="228600" cy="2286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00B05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90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11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file:///\\files.cornell.edu\EN\aguaclara\RESEARCH\Tube%20Floc\Spring%202013\team%20report%20and%20presentation\research%20report\Floc%20breakup(energy%20dissipation%20rate%20and%20orifice%20size).xmcd\Selection%201491%20905%201887%20978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\\files.cornell.edu\EN\aguaclara\RESEARCH\Tube%20Floc\Spring%202013\team%20report%20and%20presentation\research%20report\Floc%20breakup(energy%20dissipation%20rate%20and%20orifice%20size).xmcd\Selection%201307%20825%201432%20970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s.cornell.edu\EN\aguaclara\RESEARCH\Tube%20Floc\Spring%202013\team%20report%20and%20presentation\research%20report\Floc%20breakup(energy%20dissipation%20rate%20and%20orifice%20size).xmcd\Selection%20611%201211%201181%201726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257800"/>
            <a:ext cx="3962400" cy="1143000"/>
          </a:xfrm>
        </p:spPr>
        <p:txBody>
          <a:bodyPr/>
          <a:lstStyle/>
          <a:p>
            <a:r>
              <a:rPr lang="en-US" dirty="0" smtClean="0"/>
              <a:t>Patience Li</a:t>
            </a:r>
          </a:p>
          <a:p>
            <a:r>
              <a:rPr lang="en-US" dirty="0" smtClean="0"/>
              <a:t>Margaret Fleming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7526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Tube </a:t>
            </a:r>
            <a:r>
              <a:rPr lang="en-US" dirty="0" err="1" smtClean="0"/>
              <a:t>Flocculator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Spring 2013</a:t>
            </a:r>
            <a:endParaRPr lang="en-US" sz="36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/>
          <a:lstStyle/>
          <a:p>
            <a:r>
              <a:rPr lang="en-US" dirty="0" smtClean="0"/>
              <a:t>Experiment: </a:t>
            </a:r>
            <a:br>
              <a:rPr lang="en-US" dirty="0" smtClean="0"/>
            </a:br>
            <a:r>
              <a:rPr lang="en-US" sz="4000" dirty="0" smtClean="0"/>
              <a:t>energy dissipation rate       clamp size</a:t>
            </a:r>
            <a:endParaRPr lang="en-US" sz="40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 </a:t>
            </a:r>
            <a:r>
              <a:rPr lang="en-US" b="1" dirty="0" smtClean="0"/>
              <a:t>Assumptions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1) </a:t>
            </a:r>
            <a:r>
              <a:rPr lang="en-US" sz="2800" dirty="0" smtClean="0"/>
              <a:t>No vena </a:t>
            </a:r>
            <a:r>
              <a:rPr lang="en-US" sz="2800" dirty="0" err="1" smtClean="0"/>
              <a:t>contracta</a:t>
            </a:r>
            <a:endParaRPr 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2</a:t>
            </a:r>
            <a:r>
              <a:rPr lang="en-US" sz="2800" dirty="0" smtClean="0"/>
              <a:t>) </a:t>
            </a:r>
            <a:r>
              <a:rPr lang="en-US" sz="2800" dirty="0" smtClean="0"/>
              <a:t>Inner perimeter </a:t>
            </a:r>
            <a:r>
              <a:rPr lang="en-US" sz="2800" dirty="0" smtClean="0"/>
              <a:t>conserved</a:t>
            </a:r>
            <a:endParaRPr 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3) </a:t>
            </a:r>
            <a:r>
              <a:rPr lang="en-US" sz="2800" dirty="0" smtClean="0"/>
              <a:t>Rectangle + 2 half circles</a:t>
            </a:r>
            <a:endParaRPr lang="en-US" sz="28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/>
              <a:t>4</a:t>
            </a:r>
            <a:r>
              <a:rPr lang="en-US" sz="2800" dirty="0" smtClean="0"/>
              <a:t>) Wall thickness conserved</a:t>
            </a:r>
            <a:endParaRPr lang="en-US" sz="28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Left-Right Arrow 1"/>
          <p:cNvSpPr/>
          <p:nvPr/>
        </p:nvSpPr>
        <p:spPr bwMode="auto">
          <a:xfrm>
            <a:off x="5715000" y="990600"/>
            <a:ext cx="493889" cy="3048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3" name="Content Placeholder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3444" y="1752600"/>
            <a:ext cx="3517101" cy="368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/>
          <a:lstStyle/>
          <a:p>
            <a:r>
              <a:rPr lang="en-US" dirty="0" smtClean="0"/>
              <a:t>Experiment: </a:t>
            </a:r>
            <a:br>
              <a:rPr lang="en-US" dirty="0" smtClean="0"/>
            </a:br>
            <a:r>
              <a:rPr lang="en-US" sz="4000" dirty="0" smtClean="0"/>
              <a:t>energy dissipation rate      clamp size</a:t>
            </a:r>
            <a:endParaRPr lang="en-US" sz="4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Left-Right Arrow 1"/>
          <p:cNvSpPr/>
          <p:nvPr/>
        </p:nvSpPr>
        <p:spPr bwMode="auto">
          <a:xfrm>
            <a:off x="5715000" y="990600"/>
            <a:ext cx="493889" cy="3048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1420" y="1580444"/>
            <a:ext cx="3517101" cy="368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5814359"/>
              </p:ext>
            </p:extLst>
          </p:nvPr>
        </p:nvGraphicFramePr>
        <p:xfrm>
          <a:off x="1143000" y="1775178"/>
          <a:ext cx="2167759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Mathcad" r:id="rId6" imgW="1190520" imgH="1380960" progId="Mathcad">
                  <p:link updateAutomatic="1"/>
                </p:oleObj>
              </mc:Choice>
              <mc:Fallback>
                <p:oleObj name="Mathcad" r:id="rId6" imgW="1190520" imgH="138096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43000" y="1775178"/>
                        <a:ext cx="2167759" cy="251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550498"/>
              </p:ext>
            </p:extLst>
          </p:nvPr>
        </p:nvGraphicFramePr>
        <p:xfrm>
          <a:off x="152400" y="4572000"/>
          <a:ext cx="5105400" cy="941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Mathcad" r:id="rId8" imgW="3772080" imgH="695160" progId="Mathcad">
                  <p:link updateAutomatic="1"/>
                </p:oleObj>
              </mc:Choice>
              <mc:Fallback>
                <p:oleObj name="Mathcad" r:id="rId8" imgW="3772080" imgH="69516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2400" y="4572000"/>
                        <a:ext cx="5105400" cy="941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 bwMode="auto">
          <a:xfrm>
            <a:off x="76200" y="4495800"/>
            <a:ext cx="5105400" cy="12954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554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Experiment: </a:t>
            </a:r>
            <a:br>
              <a:rPr lang="en-US" dirty="0" smtClean="0"/>
            </a:br>
            <a:r>
              <a:rPr lang="en-US" sz="4000" dirty="0" smtClean="0"/>
              <a:t>energy dissipation rate       clamp size</a:t>
            </a:r>
            <a:endParaRPr lang="en-US" sz="4000" dirty="0"/>
          </a:p>
        </p:txBody>
      </p:sp>
      <p:sp>
        <p:nvSpPr>
          <p:cNvPr id="6" name="Left-Right Arrow 5"/>
          <p:cNvSpPr/>
          <p:nvPr/>
        </p:nvSpPr>
        <p:spPr bwMode="auto">
          <a:xfrm>
            <a:off x="5791200" y="990600"/>
            <a:ext cx="493889" cy="3048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820572"/>
              </p:ext>
            </p:extLst>
          </p:nvPr>
        </p:nvGraphicFramePr>
        <p:xfrm>
          <a:off x="1809750" y="1752600"/>
          <a:ext cx="5429250" cy="490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Mathcad" r:id="rId3" imgW="5429160" imgH="4905360" progId="Mathcad">
                  <p:link updateAutomatic="1"/>
                </p:oleObj>
              </mc:Choice>
              <mc:Fallback>
                <p:oleObj name="Mathcad" r:id="rId3" imgW="5429160" imgH="4905360" progId="Mathcad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1752600"/>
                        <a:ext cx="5429250" cy="490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67146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r>
              <a:rPr lang="en-US" sz="4000" dirty="0" smtClean="0"/>
              <a:t>Experiments: </a:t>
            </a:r>
            <a:br>
              <a:rPr lang="en-US" sz="4000" dirty="0" smtClean="0"/>
            </a:br>
            <a:r>
              <a:rPr lang="en-US" sz="4000" dirty="0" err="1" smtClean="0"/>
              <a:t>Floc</a:t>
            </a:r>
            <a:r>
              <a:rPr lang="en-US" sz="4000" dirty="0" smtClean="0"/>
              <a:t> Breakup at Low Coagulant Dose</a:t>
            </a:r>
            <a:endParaRPr lang="en-US" sz="4000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Results – low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PACl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dose is not beneficial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104023"/>
              </p:ext>
            </p:extLst>
          </p:nvPr>
        </p:nvGraphicFramePr>
        <p:xfrm>
          <a:off x="609600" y="2057400"/>
          <a:ext cx="8305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</a:t>
            </a:r>
            <a:br>
              <a:rPr lang="en-US" dirty="0" smtClean="0"/>
            </a:br>
            <a:r>
              <a:rPr lang="en-US" dirty="0" smtClean="0"/>
              <a:t>Optimal Coagulant Dose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Ideal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situation for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floc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breakup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is what achieves a residual turbidity below 5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NTU              Dose =  10 mg/L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167220"/>
              </p:ext>
            </p:extLst>
          </p:nvPr>
        </p:nvGraphicFramePr>
        <p:xfrm>
          <a:off x="990600" y="2590800"/>
          <a:ext cx="7239000" cy="3988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ight Arrow 1"/>
          <p:cNvSpPr/>
          <p:nvPr/>
        </p:nvSpPr>
        <p:spPr bwMode="auto">
          <a:xfrm>
            <a:off x="2667000" y="1992488"/>
            <a:ext cx="457200" cy="22860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Orifice Size for </a:t>
            </a:r>
            <a:r>
              <a:rPr lang="en-US" dirty="0" err="1" smtClean="0"/>
              <a:t>Floc</a:t>
            </a:r>
            <a:r>
              <a:rPr lang="en-US" dirty="0" smtClean="0"/>
              <a:t> Break Up Device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PACl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dose: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10 mg/L</a:t>
            </a:r>
          </a:p>
          <a:p>
            <a:pPr marL="0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Orifice sizes (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b="1" baseline="-25000" dirty="0" err="1" smtClean="0">
                <a:latin typeface="Arial" pitchFamily="34" charset="0"/>
                <a:cs typeface="Arial" pitchFamily="34" charset="0"/>
              </a:rPr>
              <a:t>tube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0.4 </a:t>
            </a:r>
            <a:r>
              <a:rPr lang="en-US" dirty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m, 0.5 </a:t>
            </a:r>
            <a:r>
              <a:rPr lang="en-US" dirty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m, 0.6 </a:t>
            </a:r>
            <a:r>
              <a:rPr lang="en-US" dirty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m, 1.3 cm (no clamps)</a:t>
            </a:r>
          </a:p>
          <a:p>
            <a:pPr marL="0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Associated additional energy dissipation rates: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&gt;1000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mW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/kg, 300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mW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/kg, 90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mW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/kg, 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mW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/kg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64606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Orifice Size for 2 clamp set up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Results: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best performance from 5 mm orifice size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732971" y="2286000"/>
            <a:ext cx="7572829" cy="4114800"/>
            <a:chOff x="1371600" y="838200"/>
            <a:chExt cx="6477000" cy="3048000"/>
          </a:xfrm>
        </p:grpSpPr>
        <p:grpSp>
          <p:nvGrpSpPr>
            <p:cNvPr id="10" name="Group 9"/>
            <p:cNvGrpSpPr/>
            <p:nvPr/>
          </p:nvGrpSpPr>
          <p:grpSpPr>
            <a:xfrm>
              <a:off x="1371600" y="838200"/>
              <a:ext cx="6477000" cy="3048000"/>
              <a:chOff x="1371600" y="1219200"/>
              <a:chExt cx="6477000" cy="3048000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1371600" y="1219200"/>
                <a:ext cx="6477000" cy="3048000"/>
                <a:chOff x="1371600" y="1371600"/>
                <a:chExt cx="6477000" cy="3048000"/>
              </a:xfrm>
            </p:grpSpPr>
            <p:sp>
              <p:nvSpPr>
                <p:cNvPr id="14" name="Rectangle 13"/>
                <p:cNvSpPr/>
                <p:nvPr/>
              </p:nvSpPr>
              <p:spPr>
                <a:xfrm>
                  <a:off x="1371600" y="1371600"/>
                  <a:ext cx="6477000" cy="3048000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" name="Group 14"/>
                <p:cNvGrpSpPr/>
                <p:nvPr/>
              </p:nvGrpSpPr>
              <p:grpSpPr>
                <a:xfrm>
                  <a:off x="1676400" y="1676400"/>
                  <a:ext cx="6096000" cy="2743200"/>
                  <a:chOff x="1676400" y="1676400"/>
                  <a:chExt cx="6096000" cy="2743200"/>
                </a:xfrm>
              </p:grpSpPr>
              <p:graphicFrame>
                <p:nvGraphicFramePr>
                  <p:cNvPr id="16" name="Chart 15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126743211"/>
                      </p:ext>
                    </p:extLst>
                  </p:nvPr>
                </p:nvGraphicFramePr>
                <p:xfrm>
                  <a:off x="1676400" y="1676400"/>
                  <a:ext cx="457200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  <p:sp>
                <p:nvSpPr>
                  <p:cNvPr id="17" name="Donut 16"/>
                  <p:cNvSpPr/>
                  <p:nvPr/>
                </p:nvSpPr>
                <p:spPr>
                  <a:xfrm>
                    <a:off x="6248400" y="2286000"/>
                    <a:ext cx="228600" cy="228600"/>
                  </a:xfrm>
                  <a:prstGeom prst="donut">
                    <a:avLst>
                      <a:gd name="adj" fmla="val 10437"/>
                    </a:avLst>
                  </a:prstGeom>
                  <a:solidFill>
                    <a:srgbClr val="00B050"/>
                  </a:solidFill>
                  <a:ln w="3175"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6477000" y="2209800"/>
                    <a:ext cx="1295400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100" b="1" dirty="0" smtClean="0"/>
                      <a:t>orifice size without clamps</a:t>
                    </a:r>
                    <a:endParaRPr lang="en-US" sz="1100" b="1" dirty="0"/>
                  </a:p>
                </p:txBody>
              </p:sp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6477000" y="2819400"/>
                    <a:ext cx="1143000" cy="6001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100" b="1" dirty="0" smtClean="0"/>
                      <a:t>orifice size with optimal floc break up </a:t>
                    </a:r>
                    <a:endParaRPr lang="en-US" sz="1100" b="1" dirty="0"/>
                  </a:p>
                </p:txBody>
              </p:sp>
            </p:grpSp>
          </p:grpSp>
          <p:sp>
            <p:nvSpPr>
              <p:cNvPr id="13" name="Donut 12"/>
              <p:cNvSpPr/>
              <p:nvPr/>
            </p:nvSpPr>
            <p:spPr>
              <a:xfrm>
                <a:off x="6248400" y="2819400"/>
                <a:ext cx="228600" cy="228600"/>
              </a:xfrm>
              <a:prstGeom prst="donut">
                <a:avLst>
                  <a:gd name="adj" fmla="val 10437"/>
                </a:avLst>
              </a:prstGeom>
              <a:solidFill>
                <a:srgbClr val="FF0000"/>
              </a:solidFill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419600" y="3624590"/>
              <a:ext cx="1295400" cy="19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latin typeface="Calibri" pitchFamily="34" charset="0"/>
                  <a:cs typeface="Calibri" pitchFamily="34" charset="0"/>
                </a:rPr>
                <a:t>(cm</a:t>
              </a:r>
              <a:r>
                <a:rPr lang="en-US" sz="1100" b="1" dirty="0" smtClean="0">
                  <a:latin typeface="Calibri" pitchFamily="34" charset="0"/>
                  <a:cs typeface="Calibri" pitchFamily="34" charset="0"/>
                </a:rPr>
                <a:t>)</a:t>
              </a:r>
              <a:endParaRPr lang="en-US" sz="1100" b="1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5928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Number of Clamps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038600" cy="4525963"/>
          </a:xfrm>
        </p:spPr>
        <p:txBody>
          <a:bodyPr/>
          <a:lstStyle/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PACl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dose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10 mg/L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Orifice size: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5mm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Results: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dirty="0" err="1" smtClean="0">
                <a:latin typeface="Arial" pitchFamily="34" charset="0"/>
                <a:cs typeface="Arial" pitchFamily="34" charset="0"/>
              </a:rPr>
              <a:t>Floc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Breakup points improve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flocculator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performance for high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PACl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dose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Adding more than two clamps at a 5 mm orifice size does not improve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flocculator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performance</a:t>
            </a:r>
          </a:p>
          <a:p>
            <a:pPr lvl="1"/>
            <a:endParaRPr lang="en-US" b="1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15901206"/>
              </p:ext>
            </p:extLst>
          </p:nvPr>
        </p:nvGraphicFramePr>
        <p:xfrm>
          <a:off x="4391378" y="1447800"/>
          <a:ext cx="4724400" cy="4970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711133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458200" cy="4525963"/>
          </a:xfrm>
        </p:spPr>
        <p:txBody>
          <a:bodyPr/>
          <a:lstStyle/>
          <a:p>
            <a:r>
              <a:rPr lang="en-US" sz="2500" dirty="0" smtClean="0"/>
              <a:t>Silicone </a:t>
            </a:r>
            <a:r>
              <a:rPr lang="en-US" sz="2500" dirty="0"/>
              <a:t>tube provides a more accurate environment for measuring effluent turbidities </a:t>
            </a:r>
            <a:r>
              <a:rPr lang="en-US" sz="2500" dirty="0" smtClean="0"/>
              <a:t>than </a:t>
            </a:r>
            <a:r>
              <a:rPr lang="en-US" sz="2500" dirty="0" err="1" smtClean="0"/>
              <a:t>tygon</a:t>
            </a:r>
            <a:r>
              <a:rPr lang="en-US" sz="2500" dirty="0" smtClean="0"/>
              <a:t>.</a:t>
            </a:r>
            <a:endParaRPr lang="en-US" sz="2500" dirty="0"/>
          </a:p>
          <a:p>
            <a:r>
              <a:rPr lang="en-US" sz="2500" dirty="0" err="1" smtClean="0"/>
              <a:t>Floc</a:t>
            </a:r>
            <a:r>
              <a:rPr lang="en-US" sz="2500" dirty="0" smtClean="0"/>
              <a:t> break up is only beneficial at higher coagulant dose.</a:t>
            </a:r>
          </a:p>
          <a:p>
            <a:pPr marL="0" indent="0">
              <a:buNone/>
            </a:pPr>
            <a:endParaRPr lang="en-US" sz="1800" dirty="0" smtClean="0"/>
          </a:p>
          <a:p>
            <a:pPr marL="457200" lvl="1" indent="0">
              <a:buNone/>
            </a:pPr>
            <a:endParaRPr lang="en-US" sz="1400" dirty="0" smtClean="0"/>
          </a:p>
          <a:p>
            <a:endParaRPr lang="en-US" sz="18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4191000" y="3429000"/>
            <a:ext cx="838200" cy="762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33" y="3429000"/>
            <a:ext cx="3759200" cy="2819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429000"/>
            <a:ext cx="3759200" cy="2819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8200" y="64770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71411" y="6280287"/>
            <a:ext cx="330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PACl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dose 5 mg/L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36811" y="6262511"/>
            <a:ext cx="2257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PACl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dose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mg/L</a:t>
            </a:r>
          </a:p>
        </p:txBody>
      </p:sp>
    </p:spTree>
    <p:extLst>
      <p:ext uri="{BB962C8B-B14F-4D97-AF65-F5344CB8AC3E}">
        <p14:creationId xmlns:p14="http://schemas.microsoft.com/office/powerpoint/2010/main" val="19052320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458200" cy="4525963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At </a:t>
            </a:r>
            <a:r>
              <a:rPr lang="en-US" dirty="0">
                <a:latin typeface="Arial" pitchFamily="34" charset="0"/>
                <a:cs typeface="Arial" pitchFamily="34" charset="0"/>
              </a:rPr>
              <a:t>a coagulant dose of 10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mg/L, adding clamps improves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flocculator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performance compared with no clamps.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dirty="0">
                <a:latin typeface="Arial" pitchFamily="34" charset="0"/>
                <a:cs typeface="Arial" pitchFamily="34" charset="0"/>
              </a:rPr>
              <a:t>a two clamp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floc</a:t>
            </a:r>
            <a:r>
              <a:rPr lang="en-US" dirty="0">
                <a:latin typeface="Arial" pitchFamily="34" charset="0"/>
                <a:cs typeface="Arial" pitchFamily="34" charset="0"/>
              </a:rPr>
              <a:t> break up system, the optimal clamp size is approximately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5 mm.</a:t>
            </a:r>
          </a:p>
          <a:p>
            <a:pPr lvl="1"/>
            <a:r>
              <a:rPr lang="en-US" sz="2600" dirty="0">
                <a:latin typeface="Arial" pitchFamily="34" charset="0"/>
                <a:cs typeface="Arial" pitchFamily="34" charset="0"/>
              </a:rPr>
              <a:t>W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hen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more clamps are added at this orifice size,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flocculator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performance does not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improve due to breakup occurring closer to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FReTA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should not be assumed that a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mm clamp size remains optimal when clamp number is increased.</a:t>
            </a: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2895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-- Apparatus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7371383" cy="5257800"/>
          </a:xfrm>
        </p:spPr>
      </p:pic>
      <p:sp>
        <p:nvSpPr>
          <p:cNvPr id="6" name="Rectangle 5"/>
          <p:cNvSpPr/>
          <p:nvPr/>
        </p:nvSpPr>
        <p:spPr bwMode="auto">
          <a:xfrm>
            <a:off x="3352800" y="1524000"/>
            <a:ext cx="801511" cy="41565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3410295" y="1565080"/>
            <a:ext cx="686520" cy="374571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PACl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197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Floc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Break up:</a:t>
            </a:r>
          </a:p>
          <a:p>
            <a:pPr marL="914400" indent="-457200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Optimal orifice size for 4, 8, and 16 clamp system</a:t>
            </a:r>
          </a:p>
          <a:p>
            <a:pPr marL="914400" indent="-457200">
              <a:buFont typeface="Wingdings" pitchFamily="2" charset="2"/>
              <a:buChar char="q"/>
            </a:pP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Optimal break up device positioning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Tapered Flocculation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Content Placeholder 18"/>
          <p:cNvGrpSpPr>
            <a:grpSpLocks noGrp="1"/>
          </p:cNvGrpSpPr>
          <p:nvPr/>
        </p:nvGrpSpPr>
        <p:grpSpPr>
          <a:xfrm>
            <a:off x="1048442" y="4815745"/>
            <a:ext cx="6094520" cy="697670"/>
            <a:chOff x="816746" y="3582805"/>
            <a:chExt cx="5122412" cy="665160"/>
          </a:xfrm>
        </p:grpSpPr>
        <p:sp>
          <p:nvSpPr>
            <p:cNvPr id="7" name="Rounded Rectangle 6"/>
            <p:cNvSpPr/>
            <p:nvPr/>
          </p:nvSpPr>
          <p:spPr bwMode="auto">
            <a:xfrm>
              <a:off x="2197890" y="3723301"/>
              <a:ext cx="1398233" cy="40862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816746" y="3816957"/>
              <a:ext cx="1127464" cy="21306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" name="Trapezoid 10"/>
            <p:cNvSpPr/>
            <p:nvPr/>
          </p:nvSpPr>
          <p:spPr bwMode="auto">
            <a:xfrm rot="16200000">
              <a:off x="1877411" y="3709543"/>
              <a:ext cx="431008" cy="440769"/>
            </a:xfrm>
            <a:prstGeom prst="trapezoid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2" name="Trapezoid 11"/>
            <p:cNvSpPr/>
            <p:nvPr/>
          </p:nvSpPr>
          <p:spPr bwMode="auto">
            <a:xfrm rot="16200000">
              <a:off x="3333791" y="3653053"/>
              <a:ext cx="665159" cy="524664"/>
            </a:xfrm>
            <a:prstGeom prst="trapezoid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3848801" y="3582805"/>
              <a:ext cx="2090357" cy="665160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cxnSp>
        <p:nvCxnSpPr>
          <p:cNvPr id="3" name="Straight Arrow Connector 2"/>
          <p:cNvCxnSpPr/>
          <p:nvPr/>
        </p:nvCxnSpPr>
        <p:spPr bwMode="auto">
          <a:xfrm>
            <a:off x="152400" y="5164580"/>
            <a:ext cx="838200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7209971" y="5179833"/>
            <a:ext cx="96701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0748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17" y="1600200"/>
            <a:ext cx="6799568" cy="4525963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7365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SDC136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782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Silicone vs. </a:t>
            </a:r>
            <a:r>
              <a:rPr lang="en-US" dirty="0" err="1" smtClean="0"/>
              <a:t>Tygon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19904"/>
            <a:ext cx="4038600" cy="3028950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3" descr="SDC13633.JPG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648200" y="2919904"/>
            <a:ext cx="4038600" cy="3028950"/>
          </a:xfrm>
        </p:spPr>
      </p:pic>
      <p:sp>
        <p:nvSpPr>
          <p:cNvPr id="3" name="TextBox 2"/>
          <p:cNvSpPr txBox="1"/>
          <p:nvPr/>
        </p:nvSpPr>
        <p:spPr>
          <a:xfrm>
            <a:off x="1600200" y="2298398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Silicone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800" y="2323798"/>
            <a:ext cx="1571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Tygon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60020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Goals– Reduce coagulant and clay attachment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 bwMode="auto">
              <a:xfrm>
                <a:off x="2319442" y="5977356"/>
                <a:ext cx="3454215" cy="374333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𝐷𝑜𝑠𝑒</m:t>
                      </m:r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=</m:t>
                      </m:r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𝐶𝑜𝑒𝑓𝑓𝑖𝑐𝑖𝑒𝑛𝑡</m:t>
                      </m:r>
                      <m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cs typeface="Arial" charset="0"/>
                        </a:rPr>
                        <m:t>∗</m:t>
                      </m:r>
                      <m:sSup>
                        <m:sSupPr>
                          <m:ctrlP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  <m:t>𝐵𝑎𝑠𝑒</m:t>
                          </m:r>
                        </m:e>
                        <m:sup>
                          <m: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  <m:t>𝑟𝑒𝑝</m:t>
                          </m:r>
                          <m:r>
                            <a:rPr kumimoji="0" lang="en-US" sz="1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charset="0"/>
                            </a:rPr>
                            <m:t> #</m:t>
                          </m:r>
                        </m:sup>
                      </m:sSup>
                    </m:oMath>
                  </m:oMathPara>
                </a14:m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9442" y="5977356"/>
                <a:ext cx="3454215" cy="374333"/>
              </a:xfrm>
              <a:prstGeom prst="rect">
                <a:avLst/>
              </a:prstGeom>
              <a:blipFill rotWithShape="1">
                <a:blip r:embed="rId3"/>
                <a:stretch>
                  <a:fillRect b="-14754"/>
                </a:stretch>
              </a:blipFill>
              <a:ln w="12700" cap="flat" cmpd="sng" algn="ctr">
                <a:noFill/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356131" y="1700943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Process Controller Method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Experiment: Silicone </a:t>
            </a:r>
            <a:r>
              <a:rPr lang="en-US" dirty="0"/>
              <a:t>vs. </a:t>
            </a:r>
            <a:r>
              <a:rPr lang="en-US" dirty="0" err="1"/>
              <a:t>Tygon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1344025"/>
              </p:ext>
            </p:extLst>
          </p:nvPr>
        </p:nvGraphicFramePr>
        <p:xfrm>
          <a:off x="441678" y="2287051"/>
          <a:ext cx="8229600" cy="359283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>
                          <a:solidFill>
                            <a:srgbClr val="003366"/>
                          </a:solidFill>
                          <a:effectLst/>
                          <a:latin typeface="Helvetica"/>
                        </a:rPr>
                        <a:t>Set Point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>
                          <a:solidFill>
                            <a:srgbClr val="003366"/>
                          </a:solidFill>
                          <a:effectLst/>
                          <a:latin typeface="Helvetica"/>
                        </a:rPr>
                        <a:t>Value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Target influent 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turbidity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100 NTU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Raw water flow rate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5.5 mL/s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Length of tube </a:t>
                      </a:r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flocculator</a:t>
                      </a:r>
                      <a:endParaRPr lang="en-US" sz="2400" b="0" dirty="0" smtClean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(1 unit)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28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m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PACl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base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1.1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err="1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PACl</a:t>
                      </a:r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 </a:t>
                      </a: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coefficient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 smtClean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0.9</a:t>
                      </a:r>
                      <a:endParaRPr lang="en-US" sz="2400" b="0" dirty="0">
                        <a:solidFill>
                          <a:srgbClr val="000000"/>
                        </a:solidFill>
                        <a:effectLst/>
                        <a:latin typeface="Helvetica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Max reps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Helvetica"/>
                        </a:rPr>
                        <a:t>15</a:t>
                      </a: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左大括号 4"/>
          <p:cNvSpPr/>
          <p:nvPr/>
        </p:nvSpPr>
        <p:spPr bwMode="auto">
          <a:xfrm>
            <a:off x="880408" y="4458071"/>
            <a:ext cx="359997" cy="1187993"/>
          </a:xfrm>
          <a:prstGeom prst="leftBrace">
            <a:avLst/>
          </a:prstGeom>
          <a:ln w="28575" cmpd="sng">
            <a:solidFill>
              <a:srgbClr val="FF0000"/>
            </a:solidFill>
            <a:headEnd type="none" w="lg" len="med"/>
            <a:tailEnd type="none" w="lg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 w="57150" cmpd="sng"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24" name="曲线连接符 23"/>
          <p:cNvCxnSpPr/>
          <p:nvPr/>
        </p:nvCxnSpPr>
        <p:spPr bwMode="auto">
          <a:xfrm>
            <a:off x="880409" y="5133789"/>
            <a:ext cx="1351544" cy="1030733"/>
          </a:xfrm>
          <a:prstGeom prst="curvedConnector3">
            <a:avLst>
              <a:gd name="adj1" fmla="val -14982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652" y="1143000"/>
            <a:ext cx="7239000" cy="543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885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Silicone vs. </a:t>
            </a:r>
            <a:r>
              <a:rPr lang="en-US" dirty="0" err="1" smtClean="0"/>
              <a:t>Tygon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Results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438400"/>
            <a:ext cx="7902635" cy="36160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667000" y="1600200"/>
            <a:ext cx="56364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Silicone tube is better!</a:t>
            </a:r>
            <a:endParaRPr lang="en-US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461911" y="2819400"/>
            <a:ext cx="304800" cy="6096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20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Breakup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4267200" cy="4525963"/>
          </a:xfrm>
        </p:spPr>
        <p:txBody>
          <a:bodyPr/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Terminal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floc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size is determined by energy dissipation rate.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Large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flocs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are useless.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Breaking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locs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that are at terminal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floc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size will create more, smaller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flocs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that collide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and grow when they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travel.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86261" y="3637976"/>
            <a:ext cx="601238" cy="499826"/>
            <a:chOff x="5841977" y="3176030"/>
            <a:chExt cx="601238" cy="499826"/>
          </a:xfrm>
        </p:grpSpPr>
        <p:grpSp>
          <p:nvGrpSpPr>
            <p:cNvPr id="5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13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14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1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6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1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1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1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19" name="Group 18"/>
          <p:cNvGrpSpPr/>
          <p:nvPr/>
        </p:nvGrpSpPr>
        <p:grpSpPr>
          <a:xfrm>
            <a:off x="5229605" y="3686251"/>
            <a:ext cx="1106234" cy="969712"/>
            <a:chOff x="6792398" y="2509410"/>
            <a:chExt cx="1106234" cy="969712"/>
          </a:xfrm>
        </p:grpSpPr>
        <p:grpSp>
          <p:nvGrpSpPr>
            <p:cNvPr id="2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66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7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7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67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7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7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6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6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6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6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6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2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38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39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3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24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3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3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3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25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2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3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2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80" name="Group 79"/>
          <p:cNvGrpSpPr/>
          <p:nvPr/>
        </p:nvGrpSpPr>
        <p:grpSpPr>
          <a:xfrm>
            <a:off x="5736681" y="2733001"/>
            <a:ext cx="1557892" cy="1293966"/>
            <a:chOff x="6991903" y="2695004"/>
            <a:chExt cx="1557892" cy="1293966"/>
          </a:xfrm>
        </p:grpSpPr>
        <p:grpSp>
          <p:nvGrpSpPr>
            <p:cNvPr id="81" name="Group 141"/>
            <p:cNvGrpSpPr/>
            <p:nvPr/>
          </p:nvGrpSpPr>
          <p:grpSpPr>
            <a:xfrm>
              <a:off x="6991903" y="2695004"/>
              <a:ext cx="657768" cy="378452"/>
              <a:chOff x="4777947" y="3207622"/>
              <a:chExt cx="657768" cy="378452"/>
            </a:xfrm>
          </p:grpSpPr>
          <p:grpSp>
            <p:nvGrpSpPr>
              <p:cNvPr id="189" name="Group 142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2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20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2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90" name="Group 143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9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9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9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2" name="Group 156"/>
            <p:cNvGrpSpPr/>
            <p:nvPr/>
          </p:nvGrpSpPr>
          <p:grpSpPr>
            <a:xfrm>
              <a:off x="7000217" y="2970983"/>
              <a:ext cx="601238" cy="499826"/>
              <a:chOff x="5841977" y="3176030"/>
              <a:chExt cx="601238" cy="499826"/>
            </a:xfrm>
          </p:grpSpPr>
          <p:grpSp>
            <p:nvGrpSpPr>
              <p:cNvPr id="175" name="Group 157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8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8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176" name="Group 158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17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1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1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17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1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1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83" name="Group 171"/>
            <p:cNvGrpSpPr/>
            <p:nvPr/>
          </p:nvGrpSpPr>
          <p:grpSpPr>
            <a:xfrm>
              <a:off x="7469330" y="2714400"/>
              <a:ext cx="1055948" cy="610380"/>
              <a:chOff x="6261214" y="3135578"/>
              <a:chExt cx="1055948" cy="610380"/>
            </a:xfrm>
          </p:grpSpPr>
          <p:grpSp>
            <p:nvGrpSpPr>
              <p:cNvPr id="145" name="Group 172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61" name="Group 188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7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7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7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62" name="Group 189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6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6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6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6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146" name="Group 173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47" name="Group 174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5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48" name="Group 175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4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5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5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5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84" name="Group 202"/>
            <p:cNvGrpSpPr/>
            <p:nvPr/>
          </p:nvGrpSpPr>
          <p:grpSpPr>
            <a:xfrm>
              <a:off x="7443561" y="3019258"/>
              <a:ext cx="1106234" cy="969712"/>
              <a:chOff x="6792398" y="2509410"/>
              <a:chExt cx="1106234" cy="969712"/>
            </a:xfrm>
          </p:grpSpPr>
          <p:grpSp>
            <p:nvGrpSpPr>
              <p:cNvPr id="85" name="Group 203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31" name="Group 249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4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4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4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32" name="Group 250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3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3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3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3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3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6" name="Group 204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117" name="Group 235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18" name="Group 236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7" name="Group 205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103" name="Group 22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104" name="Group 22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1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1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1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88" name="Group 206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89" name="Group 20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10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10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1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90" name="Group 20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9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9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9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9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9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9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</p:grpSp>
      <p:grpSp>
        <p:nvGrpSpPr>
          <p:cNvPr id="203" name="Group 202"/>
          <p:cNvGrpSpPr/>
          <p:nvPr/>
        </p:nvGrpSpPr>
        <p:grpSpPr>
          <a:xfrm rot="8694084">
            <a:off x="6669553" y="2686760"/>
            <a:ext cx="1947730" cy="1922962"/>
            <a:chOff x="4930347" y="2731026"/>
            <a:chExt cx="2516626" cy="1922962"/>
          </a:xfrm>
        </p:grpSpPr>
        <p:grpSp>
          <p:nvGrpSpPr>
            <p:cNvPr id="204" name="Group 264"/>
            <p:cNvGrpSpPr/>
            <p:nvPr/>
          </p:nvGrpSpPr>
          <p:grpSpPr>
            <a:xfrm>
              <a:off x="4930347" y="3360022"/>
              <a:ext cx="657768" cy="378452"/>
              <a:chOff x="4777947" y="3207622"/>
              <a:chExt cx="657768" cy="378452"/>
            </a:xfrm>
          </p:grpSpPr>
          <p:grpSp>
            <p:nvGrpSpPr>
              <p:cNvPr id="435" name="Group 265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4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4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36" name="Group 266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3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4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4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5" name="Group 279"/>
            <p:cNvGrpSpPr/>
            <p:nvPr/>
          </p:nvGrpSpPr>
          <p:grpSpPr>
            <a:xfrm>
              <a:off x="4938661" y="3636001"/>
              <a:ext cx="601238" cy="499826"/>
              <a:chOff x="5841977" y="3176030"/>
              <a:chExt cx="601238" cy="499826"/>
            </a:xfrm>
          </p:grpSpPr>
          <p:grpSp>
            <p:nvGrpSpPr>
              <p:cNvPr id="421" name="Group 280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3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3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3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3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3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22" name="Group 281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2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2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2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2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206" name="Group 294"/>
            <p:cNvGrpSpPr/>
            <p:nvPr/>
          </p:nvGrpSpPr>
          <p:grpSpPr>
            <a:xfrm>
              <a:off x="5407774" y="3379418"/>
              <a:ext cx="1055948" cy="610380"/>
              <a:chOff x="6261214" y="3135578"/>
              <a:chExt cx="1055948" cy="610380"/>
            </a:xfrm>
          </p:grpSpPr>
          <p:grpSp>
            <p:nvGrpSpPr>
              <p:cNvPr id="391" name="Group 295"/>
              <p:cNvGrpSpPr/>
              <p:nvPr/>
            </p:nvGrpSpPr>
            <p:grpSpPr>
              <a:xfrm>
                <a:off x="6659394" y="313557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407" name="Group 311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1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2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408" name="Group 312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1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1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1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92" name="Group 296"/>
              <p:cNvGrpSpPr/>
              <p:nvPr/>
            </p:nvGrpSpPr>
            <p:grpSpPr>
              <a:xfrm rot="18877668">
                <a:off x="6210508" y="319542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93" name="Group 297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40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40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40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40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40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94" name="Group 298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9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9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40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9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9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9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7" name="Group 325"/>
            <p:cNvGrpSpPr/>
            <p:nvPr/>
          </p:nvGrpSpPr>
          <p:grpSpPr>
            <a:xfrm>
              <a:off x="5382005" y="3684276"/>
              <a:ext cx="1106234" cy="969712"/>
              <a:chOff x="6792398" y="2509410"/>
              <a:chExt cx="1106234" cy="969712"/>
            </a:xfrm>
          </p:grpSpPr>
          <p:grpSp>
            <p:nvGrpSpPr>
              <p:cNvPr id="331" name="Group 326"/>
              <p:cNvGrpSpPr/>
              <p:nvPr/>
            </p:nvGrpSpPr>
            <p:grpSpPr>
              <a:xfrm>
                <a:off x="6792398" y="2703317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77" name="Group 372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8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9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78" name="Group 373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8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8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8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8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8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2" name="Group 327"/>
              <p:cNvGrpSpPr/>
              <p:nvPr/>
            </p:nvGrpSpPr>
            <p:grpSpPr>
              <a:xfrm rot="19661454">
                <a:off x="6800712" y="2979296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63" name="Group 358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7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7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7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7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7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64" name="Group 359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6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7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6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6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3" name="Group 328"/>
              <p:cNvGrpSpPr/>
              <p:nvPr/>
            </p:nvGrpSpPr>
            <p:grpSpPr>
              <a:xfrm rot="2171672">
                <a:off x="7240864" y="2945788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49" name="Group 344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6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6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6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50" name="Group 345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5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5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5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5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5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5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334" name="Group 329"/>
              <p:cNvGrpSpPr/>
              <p:nvPr/>
            </p:nvGrpSpPr>
            <p:grpSpPr>
              <a:xfrm rot="21049340">
                <a:off x="7270080" y="2509410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35" name="Group 330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43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44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4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36" name="Group 331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37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4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4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38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3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4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</p:grpSp>
        <p:grpSp>
          <p:nvGrpSpPr>
            <p:cNvPr id="208" name="Group 386"/>
            <p:cNvGrpSpPr/>
            <p:nvPr/>
          </p:nvGrpSpPr>
          <p:grpSpPr>
            <a:xfrm>
              <a:off x="5889081" y="2731026"/>
              <a:ext cx="1557892" cy="1293966"/>
              <a:chOff x="6991903" y="2695004"/>
              <a:chExt cx="1557892" cy="1293966"/>
            </a:xfrm>
          </p:grpSpPr>
          <p:grpSp>
            <p:nvGrpSpPr>
              <p:cNvPr id="209" name="Group 387"/>
              <p:cNvGrpSpPr/>
              <p:nvPr/>
            </p:nvGrpSpPr>
            <p:grpSpPr>
              <a:xfrm>
                <a:off x="6991903" y="2695004"/>
                <a:ext cx="657768" cy="378452"/>
                <a:chOff x="4777947" y="3207622"/>
                <a:chExt cx="657768" cy="378452"/>
              </a:xfrm>
            </p:grpSpPr>
            <p:grpSp>
              <p:nvGrpSpPr>
                <p:cNvPr id="317" name="Group 495"/>
                <p:cNvGrpSpPr/>
                <p:nvPr/>
              </p:nvGrpSpPr>
              <p:grpSpPr>
                <a:xfrm>
                  <a:off x="477794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2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3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18" name="Group 496"/>
                <p:cNvGrpSpPr/>
                <p:nvPr/>
              </p:nvGrpSpPr>
              <p:grpSpPr>
                <a:xfrm>
                  <a:off x="4935889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9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2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2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20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21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22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0" name="Group 388"/>
              <p:cNvGrpSpPr/>
              <p:nvPr/>
            </p:nvGrpSpPr>
            <p:grpSpPr>
              <a:xfrm>
                <a:off x="7000217" y="2970983"/>
                <a:ext cx="601238" cy="499826"/>
                <a:chOff x="5841977" y="3176030"/>
                <a:chExt cx="601238" cy="499826"/>
              </a:xfrm>
            </p:grpSpPr>
            <p:grpSp>
              <p:nvGrpSpPr>
                <p:cNvPr id="303" name="Group 481"/>
                <p:cNvGrpSpPr/>
                <p:nvPr/>
              </p:nvGrpSpPr>
              <p:grpSpPr>
                <a:xfrm rot="19742345">
                  <a:off x="5841977" y="3207622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11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15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6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12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13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14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  <p:grpSp>
              <p:nvGrpSpPr>
                <p:cNvPr id="304" name="Group 482"/>
                <p:cNvGrpSpPr/>
                <p:nvPr/>
              </p:nvGrpSpPr>
              <p:grpSpPr>
                <a:xfrm rot="17239213">
                  <a:off x="6033171" y="3265811"/>
                  <a:ext cx="499826" cy="320263"/>
                  <a:chOff x="4503627" y="2218458"/>
                  <a:chExt cx="499826" cy="320263"/>
                </a:xfrm>
              </p:grpSpPr>
              <p:grpSp>
                <p:nvGrpSpPr>
                  <p:cNvPr id="305" name="Group 176"/>
                  <p:cNvGrpSpPr/>
                  <p:nvPr/>
                </p:nvGrpSpPr>
                <p:grpSpPr>
                  <a:xfrm>
                    <a:off x="4503627" y="2301538"/>
                    <a:ext cx="300259" cy="237183"/>
                    <a:chOff x="2962956" y="2115885"/>
                    <a:chExt cx="300259" cy="237183"/>
                  </a:xfrm>
                </p:grpSpPr>
                <p:pic>
                  <p:nvPicPr>
                    <p:cNvPr id="309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3076683" y="211667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  <p:pic>
                  <p:nvPicPr>
                    <p:cNvPr id="310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2962162" y="2166537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</p:grpSp>
              <p:grpSp>
                <p:nvGrpSpPr>
                  <p:cNvPr id="306" name="Group 179"/>
                  <p:cNvGrpSpPr/>
                  <p:nvPr/>
                </p:nvGrpSpPr>
                <p:grpSpPr>
                  <a:xfrm>
                    <a:off x="4719823" y="2218458"/>
                    <a:ext cx="283630" cy="253824"/>
                    <a:chOff x="6986427" y="2972145"/>
                    <a:chExt cx="283630" cy="253824"/>
                  </a:xfrm>
                </p:grpSpPr>
                <p:pic>
                  <p:nvPicPr>
                    <p:cNvPr id="307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16200000">
                      <a:off x="6985633" y="3039438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</p:spPr>
                </p:pic>
                <p:pic>
                  <p:nvPicPr>
                    <p:cNvPr id="30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screen"/>
                    <a:srcRect/>
                    <a:stretch>
                      <a:fillRect/>
                    </a:stretch>
                  </p:blipFill>
                  <p:spPr bwMode="auto">
                    <a:xfrm rot="5400000" flipV="1">
                      <a:off x="7083525" y="2972939"/>
                      <a:ext cx="187325" cy="18573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 type="none" w="lg" len="med"/>
                      <a:tailEnd type="none" w="lg" len="med"/>
                    </a:ln>
                    <a:effectLst/>
                    <a:scene3d>
                      <a:camera prst="orthographicFront">
                        <a:rot lat="0" lon="0" rev="19799999"/>
                      </a:camera>
                      <a:lightRig rig="threePt" dir="t"/>
                    </a:scene3d>
                  </p:spPr>
                </p:pic>
              </p:grpSp>
            </p:grpSp>
          </p:grpSp>
          <p:grpSp>
            <p:nvGrpSpPr>
              <p:cNvPr id="211" name="Group 389"/>
              <p:cNvGrpSpPr/>
              <p:nvPr/>
            </p:nvGrpSpPr>
            <p:grpSpPr>
              <a:xfrm>
                <a:off x="7469330" y="2714400"/>
                <a:ext cx="1055948" cy="610380"/>
                <a:chOff x="6261214" y="3135578"/>
                <a:chExt cx="1055948" cy="610380"/>
              </a:xfrm>
            </p:grpSpPr>
            <p:grpSp>
              <p:nvGrpSpPr>
                <p:cNvPr id="273" name="Group 451"/>
                <p:cNvGrpSpPr/>
                <p:nvPr/>
              </p:nvGrpSpPr>
              <p:grpSpPr>
                <a:xfrm>
                  <a:off x="6659394" y="313557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89" name="Group 46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30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30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30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90" name="Group 46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9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9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9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9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9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9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74" name="Group 452"/>
                <p:cNvGrpSpPr/>
                <p:nvPr/>
              </p:nvGrpSpPr>
              <p:grpSpPr>
                <a:xfrm rot="18877668">
                  <a:off x="6210508" y="319542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75" name="Group 45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8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8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8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76" name="Group 45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77" name="Group 455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8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8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7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7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8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  <p:grpSp>
            <p:nvGrpSpPr>
              <p:cNvPr id="212" name="Group 390"/>
              <p:cNvGrpSpPr/>
              <p:nvPr/>
            </p:nvGrpSpPr>
            <p:grpSpPr>
              <a:xfrm>
                <a:off x="7443561" y="3019258"/>
                <a:ext cx="1106234" cy="969712"/>
                <a:chOff x="6792398" y="2509410"/>
                <a:chExt cx="1106234" cy="969712"/>
              </a:xfrm>
            </p:grpSpPr>
            <p:grpSp>
              <p:nvGrpSpPr>
                <p:cNvPr id="213" name="Group 391"/>
                <p:cNvGrpSpPr/>
                <p:nvPr/>
              </p:nvGrpSpPr>
              <p:grpSpPr>
                <a:xfrm>
                  <a:off x="6792398" y="2703317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59" name="Group 437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7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7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7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60" name="Group 438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61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6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6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62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6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6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4" name="Group 392"/>
                <p:cNvGrpSpPr/>
                <p:nvPr/>
              </p:nvGrpSpPr>
              <p:grpSpPr>
                <a:xfrm rot="19661454">
                  <a:off x="6800712" y="2979296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45" name="Group 423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5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5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5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46" name="Group 424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47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5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5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8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5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5" name="Group 393"/>
                <p:cNvGrpSpPr/>
                <p:nvPr/>
              </p:nvGrpSpPr>
              <p:grpSpPr>
                <a:xfrm rot="2171672">
                  <a:off x="7240864" y="2945788"/>
                  <a:ext cx="657768" cy="378452"/>
                  <a:chOff x="4777947" y="3207622"/>
                  <a:chExt cx="657768" cy="378452"/>
                </a:xfrm>
              </p:grpSpPr>
              <p:grpSp>
                <p:nvGrpSpPr>
                  <p:cNvPr id="231" name="Group 409"/>
                  <p:cNvGrpSpPr/>
                  <p:nvPr/>
                </p:nvGrpSpPr>
                <p:grpSpPr>
                  <a:xfrm>
                    <a:off x="477794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4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4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4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4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4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32" name="Group 410"/>
                  <p:cNvGrpSpPr/>
                  <p:nvPr/>
                </p:nvGrpSpPr>
                <p:grpSpPr>
                  <a:xfrm>
                    <a:off x="4935889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33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3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34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35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36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  <p:grpSp>
              <p:nvGrpSpPr>
                <p:cNvPr id="216" name="Group 394"/>
                <p:cNvGrpSpPr/>
                <p:nvPr/>
              </p:nvGrpSpPr>
              <p:grpSpPr>
                <a:xfrm rot="21049340">
                  <a:off x="7270080" y="2509410"/>
                  <a:ext cx="601238" cy="499826"/>
                  <a:chOff x="5841977" y="3176030"/>
                  <a:chExt cx="601238" cy="499826"/>
                </a:xfrm>
              </p:grpSpPr>
              <p:grpSp>
                <p:nvGrpSpPr>
                  <p:cNvPr id="217" name="Group 395"/>
                  <p:cNvGrpSpPr/>
                  <p:nvPr/>
                </p:nvGrpSpPr>
                <p:grpSpPr>
                  <a:xfrm rot="19742345">
                    <a:off x="5841977" y="3207622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25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9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3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6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7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8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  <p:grpSp>
                <p:nvGrpSpPr>
                  <p:cNvPr id="218" name="Group 396"/>
                  <p:cNvGrpSpPr/>
                  <p:nvPr/>
                </p:nvGrpSpPr>
                <p:grpSpPr>
                  <a:xfrm rot="17239213">
                    <a:off x="6033171" y="3265811"/>
                    <a:ext cx="499826" cy="320263"/>
                    <a:chOff x="4503627" y="2218458"/>
                    <a:chExt cx="499826" cy="320263"/>
                  </a:xfrm>
                </p:grpSpPr>
                <p:grpSp>
                  <p:nvGrpSpPr>
                    <p:cNvPr id="219" name="Group 176"/>
                    <p:cNvGrpSpPr/>
                    <p:nvPr/>
                  </p:nvGrpSpPr>
                  <p:grpSpPr>
                    <a:xfrm>
                      <a:off x="4503627" y="2301538"/>
                      <a:ext cx="300259" cy="237183"/>
                      <a:chOff x="2962956" y="2115885"/>
                      <a:chExt cx="300259" cy="237183"/>
                    </a:xfrm>
                  </p:grpSpPr>
                  <p:pic>
                    <p:nvPicPr>
                      <p:cNvPr id="223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3076683" y="211667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  <p:pic>
                    <p:nvPicPr>
                      <p:cNvPr id="224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2962162" y="2166537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</p:grpSp>
                <p:grpSp>
                  <p:nvGrpSpPr>
                    <p:cNvPr id="220" name="Group 179"/>
                    <p:cNvGrpSpPr/>
                    <p:nvPr/>
                  </p:nvGrpSpPr>
                  <p:grpSpPr>
                    <a:xfrm>
                      <a:off x="4719823" y="2218458"/>
                      <a:ext cx="283630" cy="253824"/>
                      <a:chOff x="6986427" y="2972145"/>
                      <a:chExt cx="283630" cy="253824"/>
                    </a:xfrm>
                  </p:grpSpPr>
                  <p:pic>
                    <p:nvPicPr>
                      <p:cNvPr id="221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16200000">
                        <a:off x="6985633" y="3039438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</p:spPr>
                  </p:pic>
                  <p:pic>
                    <p:nvPicPr>
                      <p:cNvPr id="222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 cstate="screen"/>
                      <a:srcRect/>
                      <a:stretch>
                        <a:fillRect/>
                      </a:stretch>
                    </p:blipFill>
                    <p:spPr bwMode="auto">
                      <a:xfrm rot="5400000" flipV="1">
                        <a:off x="7083525" y="2972939"/>
                        <a:ext cx="187325" cy="18573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 type="none" w="lg" len="med"/>
                        <a:tailEnd type="none" w="lg" len="med"/>
                      </a:ln>
                      <a:effectLst/>
                      <a:scene3d>
                        <a:camera prst="orthographicFront">
                          <a:rot lat="0" lon="0" rev="19799999"/>
                        </a:camera>
                        <a:lightRig rig="threePt" dir="t"/>
                      </a:scene3d>
                    </p:spPr>
                  </p:pic>
                </p:grpSp>
              </p:grpSp>
            </p:grpSp>
          </p:grpSp>
        </p:grpSp>
      </p:grpSp>
      <p:cxnSp>
        <p:nvCxnSpPr>
          <p:cNvPr id="450" name="Straight Connector 449"/>
          <p:cNvCxnSpPr/>
          <p:nvPr/>
        </p:nvCxnSpPr>
        <p:spPr bwMode="auto">
          <a:xfrm rot="16200000" flipH="1">
            <a:off x="3831979" y="4033258"/>
            <a:ext cx="3892061" cy="7605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52" name="Straight Connector 451"/>
          <p:cNvCxnSpPr/>
          <p:nvPr/>
        </p:nvCxnSpPr>
        <p:spPr bwMode="auto">
          <a:xfrm rot="16200000" flipH="1">
            <a:off x="6529348" y="4030648"/>
            <a:ext cx="4051177" cy="11618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grpSp>
        <p:nvGrpSpPr>
          <p:cNvPr id="454" name="Group 453"/>
          <p:cNvGrpSpPr/>
          <p:nvPr/>
        </p:nvGrpSpPr>
        <p:grpSpPr>
          <a:xfrm>
            <a:off x="8302280" y="3225683"/>
            <a:ext cx="601238" cy="499826"/>
            <a:chOff x="5841977" y="3176030"/>
            <a:chExt cx="601238" cy="499826"/>
          </a:xfrm>
        </p:grpSpPr>
        <p:grpSp>
          <p:nvGrpSpPr>
            <p:cNvPr id="455" name="Group 32"/>
            <p:cNvGrpSpPr/>
            <p:nvPr/>
          </p:nvGrpSpPr>
          <p:grpSpPr>
            <a:xfrm rot="19742345">
              <a:off x="5841977" y="3207622"/>
              <a:ext cx="499826" cy="320263"/>
              <a:chOff x="4503627" y="2218458"/>
              <a:chExt cx="499826" cy="320263"/>
            </a:xfrm>
          </p:grpSpPr>
          <p:grpSp>
            <p:nvGrpSpPr>
              <p:cNvPr id="463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67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68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64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65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66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  <p:grpSp>
          <p:nvGrpSpPr>
            <p:cNvPr id="456" name="Group 39"/>
            <p:cNvGrpSpPr/>
            <p:nvPr/>
          </p:nvGrpSpPr>
          <p:grpSpPr>
            <a:xfrm rot="17239213">
              <a:off x="6033171" y="3265811"/>
              <a:ext cx="499826" cy="320263"/>
              <a:chOff x="4503627" y="2218458"/>
              <a:chExt cx="499826" cy="320263"/>
            </a:xfrm>
          </p:grpSpPr>
          <p:grpSp>
            <p:nvGrpSpPr>
              <p:cNvPr id="457" name="Group 176"/>
              <p:cNvGrpSpPr/>
              <p:nvPr/>
            </p:nvGrpSpPr>
            <p:grpSpPr>
              <a:xfrm>
                <a:off x="4503627" y="2301538"/>
                <a:ext cx="300259" cy="237183"/>
                <a:chOff x="2962956" y="2115885"/>
                <a:chExt cx="300259" cy="237183"/>
              </a:xfrm>
            </p:grpSpPr>
            <p:pic>
              <p:nvPicPr>
                <p:cNvPr id="461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3076683" y="211667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  <p:pic>
              <p:nvPicPr>
                <p:cNvPr id="462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2962162" y="2166537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</p:grpSp>
          <p:grpSp>
            <p:nvGrpSpPr>
              <p:cNvPr id="458" name="Group 179"/>
              <p:cNvGrpSpPr/>
              <p:nvPr/>
            </p:nvGrpSpPr>
            <p:grpSpPr>
              <a:xfrm>
                <a:off x="4719823" y="2218458"/>
                <a:ext cx="283630" cy="253824"/>
                <a:chOff x="6986427" y="2972145"/>
                <a:chExt cx="283630" cy="253824"/>
              </a:xfrm>
            </p:grpSpPr>
            <p:pic>
              <p:nvPicPr>
                <p:cNvPr id="459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16200000">
                  <a:off x="6985633" y="3039438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</p:spPr>
            </p:pic>
            <p:pic>
              <p:nvPicPr>
                <p:cNvPr id="460" name="Picture 24"/>
                <p:cNvPicPr>
                  <a:picLocks noChangeAspect="1" noChangeArrowheads="1"/>
                </p:cNvPicPr>
                <p:nvPr/>
              </p:nvPicPr>
              <p:blipFill>
                <a:blip r:embed="rId2" cstate="screen"/>
                <a:srcRect/>
                <a:stretch>
                  <a:fillRect/>
                </a:stretch>
              </p:blipFill>
              <p:spPr bwMode="auto">
                <a:xfrm rot="5400000" flipV="1">
                  <a:off x="7083525" y="2972939"/>
                  <a:ext cx="187325" cy="18573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lg" len="med"/>
                  <a:tailEnd type="none" w="lg" len="med"/>
                </a:ln>
                <a:effectLst/>
                <a:scene3d>
                  <a:camera prst="orthographicFront">
                    <a:rot lat="0" lon="0" rev="19799999"/>
                  </a:camera>
                  <a:lightRig rig="threePt" dir="t"/>
                </a:scene3d>
              </p:spPr>
            </p:pic>
          </p:grpSp>
        </p:grpSp>
      </p:grpSp>
      <p:grpSp>
        <p:nvGrpSpPr>
          <p:cNvPr id="469" name="Group 468"/>
          <p:cNvGrpSpPr/>
          <p:nvPr/>
        </p:nvGrpSpPr>
        <p:grpSpPr>
          <a:xfrm>
            <a:off x="5955458" y="4061823"/>
            <a:ext cx="1106234" cy="969712"/>
            <a:chOff x="6792398" y="2509410"/>
            <a:chExt cx="1106234" cy="969712"/>
          </a:xfrm>
        </p:grpSpPr>
        <p:grpSp>
          <p:nvGrpSpPr>
            <p:cNvPr id="470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16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2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2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17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8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2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2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9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2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2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1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02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1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1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1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1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1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1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03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04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05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0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0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2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488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0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0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89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90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9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9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91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9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9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473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474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82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83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8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475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476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48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4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477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47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47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  <p:grpSp>
        <p:nvGrpSpPr>
          <p:cNvPr id="530" name="Group 529"/>
          <p:cNvGrpSpPr/>
          <p:nvPr/>
        </p:nvGrpSpPr>
        <p:grpSpPr>
          <a:xfrm>
            <a:off x="7397609" y="4374056"/>
            <a:ext cx="1106234" cy="969712"/>
            <a:chOff x="6792398" y="2509410"/>
            <a:chExt cx="1106234" cy="969712"/>
          </a:xfrm>
        </p:grpSpPr>
        <p:grpSp>
          <p:nvGrpSpPr>
            <p:cNvPr id="531" name="Group 79"/>
            <p:cNvGrpSpPr/>
            <p:nvPr/>
          </p:nvGrpSpPr>
          <p:grpSpPr>
            <a:xfrm>
              <a:off x="6792398" y="2703317"/>
              <a:ext cx="657768" cy="378452"/>
              <a:chOff x="4777947" y="3207622"/>
              <a:chExt cx="657768" cy="378452"/>
            </a:xfrm>
          </p:grpSpPr>
          <p:grpSp>
            <p:nvGrpSpPr>
              <p:cNvPr id="577" name="Group 80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8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9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8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8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8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78" name="Group 81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79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8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8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80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8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8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2" name="Group 94"/>
            <p:cNvGrpSpPr/>
            <p:nvPr/>
          </p:nvGrpSpPr>
          <p:grpSpPr>
            <a:xfrm rot="19661454">
              <a:off x="6800712" y="2979296"/>
              <a:ext cx="601238" cy="499826"/>
              <a:chOff x="5841977" y="3176030"/>
              <a:chExt cx="601238" cy="499826"/>
            </a:xfrm>
          </p:grpSpPr>
          <p:grpSp>
            <p:nvGrpSpPr>
              <p:cNvPr id="563" name="Group 95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7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7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7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7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7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7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64" name="Group 96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65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6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7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66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6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6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3" name="Group 110"/>
            <p:cNvGrpSpPr/>
            <p:nvPr/>
          </p:nvGrpSpPr>
          <p:grpSpPr>
            <a:xfrm rot="2171672">
              <a:off x="7240864" y="2945788"/>
              <a:ext cx="657768" cy="378452"/>
              <a:chOff x="4777947" y="3207622"/>
              <a:chExt cx="657768" cy="378452"/>
            </a:xfrm>
          </p:grpSpPr>
          <p:grpSp>
            <p:nvGrpSpPr>
              <p:cNvPr id="549" name="Group 126"/>
              <p:cNvGrpSpPr/>
              <p:nvPr/>
            </p:nvGrpSpPr>
            <p:grpSpPr>
              <a:xfrm>
                <a:off x="477794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5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6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6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6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50" name="Group 127"/>
              <p:cNvGrpSpPr/>
              <p:nvPr/>
            </p:nvGrpSpPr>
            <p:grpSpPr>
              <a:xfrm>
                <a:off x="4935889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51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5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5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52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53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54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  <p:grpSp>
          <p:nvGrpSpPr>
            <p:cNvPr id="534" name="Group 111"/>
            <p:cNvGrpSpPr/>
            <p:nvPr/>
          </p:nvGrpSpPr>
          <p:grpSpPr>
            <a:xfrm rot="21049340">
              <a:off x="7270080" y="2509410"/>
              <a:ext cx="601238" cy="499826"/>
              <a:chOff x="5841977" y="3176030"/>
              <a:chExt cx="601238" cy="499826"/>
            </a:xfrm>
          </p:grpSpPr>
          <p:grpSp>
            <p:nvGrpSpPr>
              <p:cNvPr id="535" name="Group 112"/>
              <p:cNvGrpSpPr/>
              <p:nvPr/>
            </p:nvGrpSpPr>
            <p:grpSpPr>
              <a:xfrm rot="19742345">
                <a:off x="5841977" y="3207622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43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47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48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44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45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4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  <p:grpSp>
            <p:nvGrpSpPr>
              <p:cNvPr id="536" name="Group 113"/>
              <p:cNvGrpSpPr/>
              <p:nvPr/>
            </p:nvGrpSpPr>
            <p:grpSpPr>
              <a:xfrm rot="17239213">
                <a:off x="6033171" y="3265811"/>
                <a:ext cx="499826" cy="320263"/>
                <a:chOff x="4503627" y="2218458"/>
                <a:chExt cx="499826" cy="320263"/>
              </a:xfrm>
            </p:grpSpPr>
            <p:grpSp>
              <p:nvGrpSpPr>
                <p:cNvPr id="537" name="Group 176"/>
                <p:cNvGrpSpPr/>
                <p:nvPr/>
              </p:nvGrpSpPr>
              <p:grpSpPr>
                <a:xfrm>
                  <a:off x="4503627" y="2301538"/>
                  <a:ext cx="300259" cy="237183"/>
                  <a:chOff x="2962956" y="2115885"/>
                  <a:chExt cx="300259" cy="237183"/>
                </a:xfrm>
              </p:grpSpPr>
              <p:pic>
                <p:nvPicPr>
                  <p:cNvPr id="541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3076683" y="211667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  <p:pic>
                <p:nvPicPr>
                  <p:cNvPr id="542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2962162" y="2166537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</p:grpSp>
            <p:grpSp>
              <p:nvGrpSpPr>
                <p:cNvPr id="538" name="Group 179"/>
                <p:cNvGrpSpPr/>
                <p:nvPr/>
              </p:nvGrpSpPr>
              <p:grpSpPr>
                <a:xfrm>
                  <a:off x="4719823" y="2218458"/>
                  <a:ext cx="283630" cy="253824"/>
                  <a:chOff x="6986427" y="2972145"/>
                  <a:chExt cx="283630" cy="253824"/>
                </a:xfrm>
              </p:grpSpPr>
              <p:pic>
                <p:nvPicPr>
                  <p:cNvPr id="539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16200000">
                    <a:off x="6985633" y="3039438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</p:spPr>
              </p:pic>
              <p:pic>
                <p:nvPicPr>
                  <p:cNvPr id="540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2" cstate="screen"/>
                  <a:srcRect/>
                  <a:stretch>
                    <a:fillRect/>
                  </a:stretch>
                </p:blipFill>
                <p:spPr bwMode="auto">
                  <a:xfrm rot="5400000" flipV="1">
                    <a:off x="7083525" y="2972939"/>
                    <a:ext cx="187325" cy="18573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 type="none" w="lg" len="med"/>
                    <a:tailEnd type="none" w="lg" len="med"/>
                  </a:ln>
                  <a:effectLst/>
                  <a:scene3d>
                    <a:camera prst="orthographicFront">
                      <a:rot lat="0" lon="0" rev="19799999"/>
                    </a:camera>
                    <a:lightRig rig="threePt" dir="t"/>
                  </a:scene3d>
                </p:spPr>
              </p:pic>
            </p:grpSp>
          </p:grpSp>
        </p:grpSp>
      </p:grpSp>
    </p:spTree>
    <p:extLst>
      <p:ext uri="{BB962C8B-B14F-4D97-AF65-F5344CB8AC3E}">
        <p14:creationId xmlns:p14="http://schemas.microsoft.com/office/powerpoint/2010/main" val="3214617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Floc</a:t>
            </a:r>
            <a:r>
              <a:rPr lang="en-US" dirty="0" smtClean="0"/>
              <a:t> </a:t>
            </a:r>
            <a:r>
              <a:rPr lang="en-US" dirty="0" smtClean="0"/>
              <a:t>Breakup </a:t>
            </a:r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59532804"/>
              </p:ext>
            </p:extLst>
          </p:nvPr>
        </p:nvGraphicFramePr>
        <p:xfrm>
          <a:off x="0" y="1447800"/>
          <a:ext cx="90678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tangle 8"/>
          <p:cNvSpPr/>
          <p:nvPr/>
        </p:nvSpPr>
        <p:spPr>
          <a:xfrm>
            <a:off x="178816" y="2416314"/>
            <a:ext cx="87863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Improve Flocculation Performance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990600" y="3505200"/>
            <a:ext cx="7256591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Experiment: </a:t>
            </a:r>
            <a:r>
              <a:rPr lang="en-US" dirty="0" err="1" smtClean="0"/>
              <a:t>Floc</a:t>
            </a:r>
            <a:r>
              <a:rPr lang="en-US" dirty="0" smtClean="0"/>
              <a:t> </a:t>
            </a:r>
            <a:r>
              <a:rPr lang="en-US" dirty="0" smtClean="0"/>
              <a:t>Breakup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422374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2971800" y="3124200"/>
            <a:ext cx="838200" cy="9906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553200" y="3216771"/>
            <a:ext cx="838200" cy="9906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156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2856</TotalTime>
  <Words>528</Words>
  <Application>Microsoft Office PowerPoint</Application>
  <PresentationFormat>On-screen Show (4:3)</PresentationFormat>
  <Paragraphs>105</Paragraphs>
  <Slides>21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1_AguaClara the road</vt:lpstr>
      <vt:lpstr>\\files.cornell.edu\EN\aguaclara\RESEARCH\Tube Floc\Spring 2013\team report and presentation\research report\Floc breakup(energy dissipation rate and orifice size).xmcd\Selection 1307 825 1432 970</vt:lpstr>
      <vt:lpstr>\\files.cornell.edu\EN\aguaclara\RESEARCH\Tube Floc\Spring 2013\team report and presentation\research report\Floc breakup(energy dissipation rate and orifice size).xmcd\Selection 1491 905 1887 978</vt:lpstr>
      <vt:lpstr>\\files.cornell.edu\EN\aguaclara\RESEARCH\Tube Floc\Spring 2013\team report and presentation\research report\Floc breakup(energy dissipation rate and orifice size).xmcd\Selection 611 1211 1181 1726</vt:lpstr>
      <vt:lpstr>Tube Flocculator Spring 2013</vt:lpstr>
      <vt:lpstr>Introduction -- Apparatus</vt:lpstr>
      <vt:lpstr>PowerPoint Presentation</vt:lpstr>
      <vt:lpstr>Experiments: Silicone vs. Tygon</vt:lpstr>
      <vt:lpstr>Experiment: Silicone vs. Tygon</vt:lpstr>
      <vt:lpstr>Experiments: Silicone vs. Tygon</vt:lpstr>
      <vt:lpstr>Floc Breakup</vt:lpstr>
      <vt:lpstr> Floc Breakup Goals</vt:lpstr>
      <vt:lpstr>Experiment: Floc Breakup</vt:lpstr>
      <vt:lpstr>Experiment:  energy dissipation rate       clamp size</vt:lpstr>
      <vt:lpstr>Experiment:  energy dissipation rate      clamp size</vt:lpstr>
      <vt:lpstr>Experiment:  energy dissipation rate       clamp size</vt:lpstr>
      <vt:lpstr>Experiments:  Floc Breakup at Low Coagulant Dose</vt:lpstr>
      <vt:lpstr>Experiments:  Optimal Coagulant Dose</vt:lpstr>
      <vt:lpstr>Optimal Orifice Size for Floc Break Up Device</vt:lpstr>
      <vt:lpstr>Optimal Orifice Size for 2 clamp set up</vt:lpstr>
      <vt:lpstr>Optimal Number of Clamps</vt:lpstr>
      <vt:lpstr>Conclusions</vt:lpstr>
      <vt:lpstr>Conclusions</vt:lpstr>
      <vt:lpstr>Future Work</vt:lpstr>
      <vt:lpstr>Questions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299</cp:revision>
  <dcterms:created xsi:type="dcterms:W3CDTF">2008-08-26T14:48:34Z</dcterms:created>
  <dcterms:modified xsi:type="dcterms:W3CDTF">2013-05-10T17:31:56Z</dcterms:modified>
</cp:coreProperties>
</file>