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3"/>
  </p:notesMasterIdLst>
  <p:sldIdLst>
    <p:sldId id="256" r:id="rId2"/>
    <p:sldId id="353" r:id="rId3"/>
    <p:sldId id="362" r:id="rId4"/>
    <p:sldId id="370" r:id="rId5"/>
    <p:sldId id="372" r:id="rId6"/>
    <p:sldId id="356" r:id="rId7"/>
    <p:sldId id="369" r:id="rId8"/>
    <p:sldId id="371" r:id="rId9"/>
    <p:sldId id="355" r:id="rId10"/>
    <p:sldId id="361" r:id="rId11"/>
    <p:sldId id="357" r:id="rId12"/>
    <p:sldId id="376" r:id="rId13"/>
    <p:sldId id="379" r:id="rId14"/>
    <p:sldId id="380" r:id="rId15"/>
    <p:sldId id="381" r:id="rId16"/>
    <p:sldId id="367" r:id="rId17"/>
    <p:sldId id="374" r:id="rId18"/>
    <p:sldId id="377" r:id="rId19"/>
    <p:sldId id="373" r:id="rId20"/>
    <p:sldId id="364" r:id="rId21"/>
    <p:sldId id="3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3606" autoAdjust="0"/>
  </p:normalViewPr>
  <p:slideViewPr>
    <p:cSldViewPr>
      <p:cViewPr>
        <p:scale>
          <a:sx n="70" d="100"/>
          <a:sy n="70" d="100"/>
        </p:scale>
        <p:origin x="-115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97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97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Yinning</a:t>
            </a:r>
            <a:endParaRPr lang="en-US" dirty="0" smtClean="0"/>
          </a:p>
          <a:p>
            <a:r>
              <a:rPr lang="en-US" dirty="0" smtClean="0"/>
              <a:t>Allow</a:t>
            </a:r>
            <a:r>
              <a:rPr lang="en-US" baseline="0" dirty="0" smtClean="0"/>
              <a:t> more time for the flocs to grow</a:t>
            </a:r>
          </a:p>
          <a:p>
            <a:pPr>
              <a:buFontTx/>
              <a:buChar char="-"/>
            </a:pPr>
            <a:r>
              <a:rPr lang="en-US" baseline="0" dirty="0" smtClean="0"/>
              <a:t>Previously the two </a:t>
            </a:r>
            <a:r>
              <a:rPr lang="en-US" baseline="0" dirty="0" err="1" smtClean="0"/>
              <a:t>turbidimeters</a:t>
            </a:r>
            <a:r>
              <a:rPr lang="en-US" baseline="0" dirty="0" smtClean="0"/>
              <a:t> did not agree with each other</a:t>
            </a:r>
          </a:p>
          <a:p>
            <a:pPr>
              <a:buFontTx/>
              <a:buChar char="-"/>
            </a:pPr>
            <a:r>
              <a:rPr lang="en-US" baseline="0" dirty="0" smtClean="0"/>
              <a:t>Also they wanted to test </a:t>
            </a:r>
            <a:r>
              <a:rPr lang="en-US" baseline="0" dirty="0" err="1" smtClean="0"/>
              <a:t>tygon</a:t>
            </a:r>
            <a:r>
              <a:rPr lang="en-US" baseline="0" dirty="0" smtClean="0"/>
              <a:t> tubes vs. silicon tubes (Spring 2013)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61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6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14/12/2014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5867400"/>
            <a:ext cx="4038600" cy="624673"/>
          </a:xfrm>
        </p:spPr>
        <p:txBody>
          <a:bodyPr/>
          <a:lstStyle/>
          <a:p>
            <a:r>
              <a:rPr lang="es-HN" sz="2800" dirty="0" smtClean="0"/>
              <a:t>Katherine </a:t>
            </a:r>
            <a:r>
              <a:rPr lang="es-HN" sz="2800" dirty="0" err="1" smtClean="0"/>
              <a:t>Dao</a:t>
            </a:r>
            <a:r>
              <a:rPr lang="es-HN" sz="2800" dirty="0" smtClean="0"/>
              <a:t>, </a:t>
            </a:r>
            <a:r>
              <a:rPr lang="es-HN" sz="2800" dirty="0" err="1" smtClean="0"/>
              <a:t>Yining</a:t>
            </a:r>
            <a:r>
              <a:rPr lang="es-HN" sz="2800" dirty="0" smtClean="0"/>
              <a:t> </a:t>
            </a:r>
            <a:r>
              <a:rPr lang="es-HN" sz="2800" dirty="0" err="1" smtClean="0"/>
              <a:t>Dai</a:t>
            </a:r>
            <a:r>
              <a:rPr lang="es-HN" sz="2800" dirty="0" smtClean="0"/>
              <a:t>, and Kevin </a:t>
            </a:r>
            <a:r>
              <a:rPr lang="es-HN" sz="2800" dirty="0" err="1" smtClean="0"/>
              <a:t>Shao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Laminar </a:t>
            </a:r>
            <a:r>
              <a:rPr lang="es-HN" dirty="0" err="1" smtClean="0"/>
              <a:t>Tube</a:t>
            </a:r>
            <a:r>
              <a:rPr lang="es-HN" dirty="0" smtClean="0"/>
              <a:t> </a:t>
            </a:r>
            <a:r>
              <a:rPr lang="es-HN" dirty="0" err="1" smtClean="0"/>
              <a:t>Flocculator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Semester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3429000" cy="4724400"/>
          </a:xfrm>
        </p:spPr>
        <p:txBody>
          <a:bodyPr/>
          <a:lstStyle/>
          <a:p>
            <a:r>
              <a:rPr lang="en-US" sz="2400" dirty="0" smtClean="0"/>
              <a:t>Establish a base case</a:t>
            </a:r>
            <a:endParaRPr lang="en-US" sz="2400" dirty="0"/>
          </a:p>
          <a:p>
            <a:pPr marL="742950" lvl="2" indent="-342900"/>
            <a:r>
              <a:rPr lang="en-US" dirty="0"/>
              <a:t>1.05 </a:t>
            </a:r>
            <a:r>
              <a:rPr lang="en-US" dirty="0" smtClean="0"/>
              <a:t>mg/L</a:t>
            </a:r>
          </a:p>
          <a:p>
            <a:r>
              <a:rPr lang="en-US" sz="2400" dirty="0" smtClean="0"/>
              <a:t>Test new, lower </a:t>
            </a:r>
            <a:r>
              <a:rPr lang="en-US" sz="2400" dirty="0" err="1" smtClean="0"/>
              <a:t>PACl</a:t>
            </a:r>
            <a:r>
              <a:rPr lang="en-US" sz="2400" dirty="0" smtClean="0"/>
              <a:t> dosages</a:t>
            </a:r>
          </a:p>
          <a:p>
            <a:r>
              <a:rPr lang="en-US" sz="2400" dirty="0" smtClean="0"/>
              <a:t>Obtain results that resemble the trend determined by Karen </a:t>
            </a:r>
            <a:r>
              <a:rPr lang="en-US" sz="2400" dirty="0" err="1" smtClean="0"/>
              <a:t>Swetland</a:t>
            </a:r>
            <a:endParaRPr lang="en-US" sz="2400" dirty="0" smtClean="0"/>
          </a:p>
          <a:p>
            <a:r>
              <a:rPr lang="en-US" sz="2400" dirty="0" smtClean="0"/>
              <a:t>Test various capture velocities</a:t>
            </a:r>
            <a:endParaRPr lang="en-US" sz="2400" dirty="0"/>
          </a:p>
        </p:txBody>
      </p:sp>
      <p:pic>
        <p:nvPicPr>
          <p:cNvPr id="4" name="Picture 3" descr="Graph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600200"/>
            <a:ext cx="4953000" cy="50842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Made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Adjusted Summer 2014 method file</a:t>
            </a:r>
          </a:p>
          <a:p>
            <a:pPr marL="742950" lvl="2" indent="-342900"/>
            <a:r>
              <a:rPr lang="en-US" dirty="0"/>
              <a:t>Added a “</a:t>
            </a:r>
            <a:r>
              <a:rPr lang="en-US" dirty="0" err="1"/>
              <a:t>SWaT</a:t>
            </a:r>
            <a:r>
              <a:rPr lang="en-US" dirty="0"/>
              <a:t> counter”</a:t>
            </a:r>
          </a:p>
          <a:p>
            <a:r>
              <a:rPr lang="en-US" dirty="0" smtClean="0"/>
              <a:t>Created a “Laminar Tube </a:t>
            </a:r>
            <a:r>
              <a:rPr lang="en-US" dirty="0" err="1" smtClean="0"/>
              <a:t>Flocculator</a:t>
            </a:r>
            <a:r>
              <a:rPr lang="en-US" dirty="0" smtClean="0"/>
              <a:t> User Manual”</a:t>
            </a:r>
            <a:endParaRPr lang="en-US" dirty="0"/>
          </a:p>
          <a:p>
            <a:r>
              <a:rPr lang="en-US" dirty="0" smtClean="0"/>
              <a:t>Ran experiments at </a:t>
            </a:r>
            <a:r>
              <a:rPr lang="en-US" dirty="0" err="1" smtClean="0"/>
              <a:t>PACl</a:t>
            </a:r>
            <a:r>
              <a:rPr lang="en-US" dirty="0" smtClean="0"/>
              <a:t> dosages of 0 to 1.05 mg/L</a:t>
            </a:r>
          </a:p>
          <a:p>
            <a:pPr lvl="1"/>
            <a:r>
              <a:rPr lang="en-US" dirty="0"/>
              <a:t>Kept all other variables </a:t>
            </a:r>
            <a:r>
              <a:rPr lang="en-US" dirty="0" smtClean="0"/>
              <a:t>constant</a:t>
            </a:r>
          </a:p>
          <a:p>
            <a:r>
              <a:rPr lang="en-US" dirty="0" smtClean="0"/>
              <a:t>Determined an appropriate P value for PID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Effluent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1597024"/>
            <a:ext cx="3276600" cy="504937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1.05 mg/L Trials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0.1, 0.03, 0.05 mg/L Trials</a:t>
            </a:r>
            <a:endParaRPr lang="en-US" dirty="0"/>
          </a:p>
        </p:txBody>
      </p:sp>
      <p:sp>
        <p:nvSpPr>
          <p:cNvPr id="6" name="AutoShape 2" descr="https://lh5.googleusercontent.com/LheEVPVIVppz7IN79mCJF0o6ccj8iSeL6jfDwNd3fNZAr2ZUN7T0Lc3Pi-NIVVN3MwMDZdoixO51IcvSEWAl1xcfBJUraVfAPmNa3aj25m1MZtYPi5tEtdP8xfI"/>
          <p:cNvSpPr>
            <a:spLocks noChangeAspect="1" noChangeArrowheads="1"/>
          </p:cNvSpPr>
          <p:nvPr/>
        </p:nvSpPr>
        <p:spPr bwMode="auto">
          <a:xfrm>
            <a:off x="155575" y="92075"/>
            <a:ext cx="63627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https://lh5.googleusercontent.com/LheEVPVIVppz7IN79mCJF0o6ccj8iSeL6jfDwNd3fNZAr2ZUN7T0Lc3Pi-NIVVN3MwMDZdoixO51IcvSEWAl1xcfBJUraVfAPmNa3aj25m1MZtYPi5tEtdP8xfI"/>
          <p:cNvSpPr>
            <a:spLocks noChangeAspect="1" noChangeArrowheads="1"/>
          </p:cNvSpPr>
          <p:nvPr/>
        </p:nvSpPr>
        <p:spPr bwMode="auto">
          <a:xfrm>
            <a:off x="914400" y="2438400"/>
            <a:ext cx="63627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14800"/>
            <a:ext cx="4705928" cy="2607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4000"/>
            <a:ext cx="4705928" cy="261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198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Influent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114800" cy="253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80" y="1676400"/>
            <a:ext cx="4392857" cy="253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95462"/>
            <a:ext cx="4114800" cy="239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7" y="1522099"/>
            <a:ext cx="1266825" cy="49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761" y="1540976"/>
            <a:ext cx="1248693" cy="42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731" y="4277646"/>
            <a:ext cx="1235869" cy="429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680" y="4395462"/>
            <a:ext cx="4435720" cy="236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761" y="4245783"/>
            <a:ext cx="1147644" cy="49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325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Determining 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PID</a:t>
            </a:r>
          </a:p>
          <a:p>
            <a:pPr lvl="1"/>
            <a:r>
              <a:rPr lang="en-US" sz="2400" dirty="0" smtClean="0"/>
              <a:t>P – represents to what degree the system should change in response to reading</a:t>
            </a:r>
          </a:p>
          <a:p>
            <a:pPr lvl="1"/>
            <a:r>
              <a:rPr lang="en-US" sz="2400" dirty="0" smtClean="0"/>
              <a:t>I – how system responds to amount of past error based on integral</a:t>
            </a:r>
          </a:p>
          <a:p>
            <a:pPr lvl="1"/>
            <a:r>
              <a:rPr lang="en-US" sz="2400" dirty="0" smtClean="0"/>
              <a:t>D – Response based on rate of change of turbidity value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14800"/>
            <a:ext cx="4267200" cy="257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867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0 mg/L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653415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752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Understanding the Summer 2014 Method File</a:t>
            </a:r>
          </a:p>
          <a:p>
            <a:r>
              <a:rPr lang="en-US" dirty="0" smtClean="0"/>
              <a:t>Parameters in Process Controller vs. Real Life</a:t>
            </a:r>
          </a:p>
          <a:p>
            <a:pPr marL="742950" lvl="2" indent="-342900"/>
            <a:r>
              <a:rPr lang="en-US" dirty="0" smtClean="0"/>
              <a:t>Pump problems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 descr="http://www.labcommerce.com/prod_imagefiles/prod2059/ColeParmer_Masterflex_Computerized_drive_purp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581400"/>
            <a:ext cx="3552825" cy="2105026"/>
          </a:xfrm>
          <a:prstGeom prst="rect">
            <a:avLst/>
          </a:prstGeom>
          <a:noFill/>
        </p:spPr>
      </p:pic>
      <p:pic>
        <p:nvPicPr>
          <p:cNvPr id="5124" name="Picture 4" descr="It all began with a simple hello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743200"/>
            <a:ext cx="3458358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Clay clogged in PID system</a:t>
            </a:r>
          </a:p>
          <a:p>
            <a:r>
              <a:rPr lang="en-US" dirty="0" smtClean="0"/>
              <a:t>Algae growth in tubes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09" y="2783609"/>
            <a:ext cx="3962400" cy="33885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6005" y="2687205"/>
            <a:ext cx="338859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2831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 Cont.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Explosions </a:t>
            </a:r>
            <a:r>
              <a:rPr lang="en-US" dirty="0"/>
              <a:t>from Clay Bucket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09800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95604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Resolving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5410200" cy="4724400"/>
          </a:xfrm>
        </p:spPr>
        <p:txBody>
          <a:bodyPr/>
          <a:lstStyle/>
          <a:p>
            <a:r>
              <a:rPr lang="en-US" dirty="0" smtClean="0"/>
              <a:t>Testing PID</a:t>
            </a:r>
          </a:p>
          <a:p>
            <a:r>
              <a:rPr lang="en-US" dirty="0" smtClean="0"/>
              <a:t>Physically measured all input parameters</a:t>
            </a:r>
          </a:p>
          <a:p>
            <a:pPr lvl="1"/>
            <a:r>
              <a:rPr lang="en-US" dirty="0" smtClean="0"/>
              <a:t>Coagulant pump and raw water pump</a:t>
            </a:r>
          </a:p>
          <a:p>
            <a:pPr lvl="1"/>
            <a:r>
              <a:rPr lang="en-US" dirty="0" smtClean="0"/>
              <a:t>Calibrated pumps</a:t>
            </a:r>
          </a:p>
          <a:p>
            <a:r>
              <a:rPr lang="en-US" dirty="0" smtClean="0"/>
              <a:t>Added to the Pre-Experiment Checklist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0"/>
            <a:ext cx="299085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88180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Introduction to Flocculation</a:t>
            </a:r>
          </a:p>
          <a:p>
            <a:r>
              <a:rPr lang="en-US" dirty="0"/>
              <a:t>Apparatus Description</a:t>
            </a:r>
          </a:p>
          <a:p>
            <a:r>
              <a:rPr lang="en-US" dirty="0" err="1"/>
              <a:t>SWaT</a:t>
            </a:r>
            <a:endParaRPr lang="en-US" dirty="0"/>
          </a:p>
          <a:p>
            <a:r>
              <a:rPr lang="en-US" dirty="0"/>
              <a:t>Summer 2014</a:t>
            </a:r>
          </a:p>
          <a:p>
            <a:r>
              <a:rPr lang="en-US" dirty="0"/>
              <a:t>Semester Goals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Progress </a:t>
            </a:r>
            <a:r>
              <a:rPr lang="en-US" dirty="0" smtClean="0"/>
              <a:t>Made</a:t>
            </a:r>
          </a:p>
          <a:p>
            <a:r>
              <a:rPr lang="en-US" dirty="0" smtClean="0"/>
              <a:t>Results</a:t>
            </a:r>
            <a:endParaRPr lang="en-US" dirty="0" smtClean="0"/>
          </a:p>
          <a:p>
            <a:r>
              <a:rPr lang="en-US" dirty="0" smtClean="0"/>
              <a:t>Problems Faced</a:t>
            </a:r>
          </a:p>
          <a:p>
            <a:r>
              <a:rPr lang="en-US" dirty="0" smtClean="0"/>
              <a:t>Future </a:t>
            </a:r>
            <a:r>
              <a:rPr lang="en-US" dirty="0"/>
              <a:t>Works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Reason for NTU drop in 0 mg/L case</a:t>
            </a:r>
          </a:p>
          <a:p>
            <a:r>
              <a:rPr lang="en-US" sz="2800" dirty="0" smtClean="0"/>
              <a:t>Redo </a:t>
            </a:r>
            <a:r>
              <a:rPr lang="en-US" sz="2800" dirty="0" err="1" smtClean="0"/>
              <a:t>PACl</a:t>
            </a:r>
            <a:r>
              <a:rPr lang="en-US" sz="2800" dirty="0" smtClean="0"/>
              <a:t> dosages beginning at 0.5 mg/L and either increasing or decreasing by 0.1 mg/L.</a:t>
            </a:r>
          </a:p>
          <a:p>
            <a:r>
              <a:rPr lang="en-US" sz="2800" dirty="0" smtClean="0"/>
              <a:t>Determine </a:t>
            </a:r>
            <a:r>
              <a:rPr lang="en-US" sz="2800" dirty="0" err="1" smtClean="0"/>
              <a:t>nanoglob</a:t>
            </a:r>
            <a:r>
              <a:rPr lang="en-US" sz="2800" dirty="0" smtClean="0"/>
              <a:t> size</a:t>
            </a:r>
          </a:p>
          <a:p>
            <a:r>
              <a:rPr lang="en-US" sz="2800" dirty="0" smtClean="0"/>
              <a:t>Compare results to Karen </a:t>
            </a:r>
            <a:r>
              <a:rPr lang="en-US" sz="2800" dirty="0" err="1" smtClean="0"/>
              <a:t>Swetland’s</a:t>
            </a:r>
            <a:r>
              <a:rPr lang="en-US" sz="2800" dirty="0" smtClean="0"/>
              <a:t> data and determine nature of inconsistencies </a:t>
            </a:r>
          </a:p>
          <a:p>
            <a:r>
              <a:rPr lang="en-US" sz="2800" dirty="0" smtClean="0"/>
              <a:t>Test effects of various capture velocities at previously tested dosages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10568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 descr="Symbol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974" y="1752600"/>
            <a:ext cx="3167826" cy="46627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flocculation in the water treatment process is…</a:t>
            </a:r>
          </a:p>
          <a:p>
            <a:pPr lvl="1"/>
            <a:r>
              <a:rPr lang="en-US" dirty="0" smtClean="0"/>
              <a:t> to allow particles suspended in the water to collide with each other to coagulate and transform into larger </a:t>
            </a:r>
            <a:r>
              <a:rPr lang="en-US" dirty="0" err="1" smtClean="0"/>
              <a:t>flocs</a:t>
            </a:r>
            <a:endParaRPr lang="en-US" dirty="0" smtClean="0"/>
          </a:p>
          <a:p>
            <a:pPr lvl="1"/>
            <a:r>
              <a:rPr lang="en-US" dirty="0" smtClean="0"/>
              <a:t> to improve the performance of sedimentation</a:t>
            </a:r>
          </a:p>
          <a:p>
            <a:pPr lvl="1"/>
            <a:r>
              <a:rPr lang="en-US" dirty="0" smtClean="0"/>
              <a:t> to reduce the number of colloids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Flocculation is an integral part of the water treatment process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3528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locculat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2800"/>
            <a:ext cx="4038600" cy="2895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Apparatus</a:t>
            </a:r>
            <a:endParaRPr lang="en-US" dirty="0"/>
          </a:p>
        </p:txBody>
      </p:sp>
      <p:pic>
        <p:nvPicPr>
          <p:cNvPr id="6" name="Content Placeholder 5" descr="Laminar_Schematic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" r="16731" b="-81"/>
          <a:stretch/>
        </p:blipFill>
        <p:spPr>
          <a:xfrm>
            <a:off x="1371600" y="1524000"/>
            <a:ext cx="6828971" cy="5133975"/>
          </a:xfrm>
        </p:spPr>
      </p:pic>
    </p:spTree>
    <p:extLst>
      <p:ext uri="{BB962C8B-B14F-4D97-AF65-F5344CB8AC3E}">
        <p14:creationId xmlns:p14="http://schemas.microsoft.com/office/powerpoint/2010/main" val="4015438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“Settled water turbidity” measurement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Replace </a:t>
            </a:r>
            <a:r>
              <a:rPr lang="en-US" dirty="0" err="1" smtClean="0"/>
              <a:t>FReTA</a:t>
            </a:r>
            <a:r>
              <a:rPr lang="en-US" dirty="0" smtClean="0"/>
              <a:t> (</a:t>
            </a:r>
            <a:r>
              <a:rPr lang="en-US" dirty="0" err="1" smtClean="0"/>
              <a:t>Flocculator</a:t>
            </a:r>
            <a:r>
              <a:rPr lang="en-US" dirty="0" smtClean="0"/>
              <a:t> Residual Turbidity Analyzer)	</a:t>
            </a:r>
            <a:endParaRPr lang="en-US" dirty="0"/>
          </a:p>
          <a:p>
            <a:r>
              <a:rPr lang="en-US" dirty="0" smtClean="0"/>
              <a:t>Continuous </a:t>
            </a:r>
            <a:r>
              <a:rPr lang="en-US" dirty="0"/>
              <a:t>flow system with a tube settler</a:t>
            </a:r>
          </a:p>
          <a:p>
            <a:r>
              <a:rPr lang="en-US" dirty="0"/>
              <a:t>More closely models plate settlers in actual </a:t>
            </a:r>
            <a:r>
              <a:rPr lang="en-US" dirty="0" err="1"/>
              <a:t>AguaClara</a:t>
            </a:r>
            <a:r>
              <a:rPr lang="en-US" dirty="0"/>
              <a:t> plants</a:t>
            </a:r>
          </a:p>
          <a:p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703" y="1602119"/>
            <a:ext cx="3391593" cy="45221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ull setup with SWaT.jpg"/>
          <p:cNvPicPr>
            <a:picLocks noGrp="1" noChangeAspect="1"/>
          </p:cNvPicPr>
          <p:nvPr>
            <p:ph idx="1"/>
          </p:nvPr>
        </p:nvPicPr>
        <p:blipFill>
          <a:blip r:embed="rId3"/>
          <a:srcRect t="2850"/>
          <a:stretch>
            <a:fillRect/>
          </a:stretch>
        </p:blipFill>
        <p:spPr>
          <a:xfrm>
            <a:off x="914401" y="1527969"/>
            <a:ext cx="7315199" cy="53300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4724400" y="1676400"/>
            <a:ext cx="3886200" cy="4800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647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914400" y="1524000"/>
            <a:ext cx="8458200" cy="5334000"/>
            <a:chOff x="914400" y="1524000"/>
            <a:chExt cx="8458200" cy="5334000"/>
          </a:xfrm>
        </p:grpSpPr>
        <p:pic>
          <p:nvPicPr>
            <p:cNvPr id="8" name="Picture 7" descr="SWaT Diagram.jpg"/>
            <p:cNvPicPr>
              <a:picLocks noChangeAspect="1"/>
            </p:cNvPicPr>
            <p:nvPr/>
          </p:nvPicPr>
          <p:blipFill>
            <a:blip r:embed="rId4"/>
            <a:srcRect t="3921" r="-8824" b="4575"/>
            <a:stretch>
              <a:fillRect/>
            </a:stretch>
          </p:blipFill>
          <p:spPr>
            <a:xfrm>
              <a:off x="914400" y="1524000"/>
              <a:ext cx="8458200" cy="5334000"/>
            </a:xfrm>
            <a:prstGeom prst="rect">
              <a:avLst/>
            </a:prstGeom>
          </p:spPr>
        </p:pic>
        <p:grpSp>
          <p:nvGrpSpPr>
            <p:cNvPr id="4" name="Group 21"/>
            <p:cNvGrpSpPr/>
            <p:nvPr/>
          </p:nvGrpSpPr>
          <p:grpSpPr>
            <a:xfrm>
              <a:off x="3727669" y="4582510"/>
              <a:ext cx="234731" cy="357352"/>
              <a:chOff x="3710152" y="4582510"/>
              <a:chExt cx="234731" cy="357352"/>
            </a:xfrm>
          </p:grpSpPr>
          <p:sp>
            <p:nvSpPr>
              <p:cNvPr id="15" name="Freeform 14"/>
              <p:cNvSpPr/>
              <p:nvPr/>
            </p:nvSpPr>
            <p:spPr bwMode="auto">
              <a:xfrm>
                <a:off x="3710152" y="4614041"/>
                <a:ext cx="234731" cy="325821"/>
              </a:xfrm>
              <a:custGeom>
                <a:avLst/>
                <a:gdLst>
                  <a:gd name="connsiteX0" fmla="*/ 147145 w 234731"/>
                  <a:gd name="connsiteY0" fmla="*/ 325821 h 325821"/>
                  <a:gd name="connsiteX1" fmla="*/ 210207 w 234731"/>
                  <a:gd name="connsiteY1" fmla="*/ 105103 h 325821"/>
                  <a:gd name="connsiteX2" fmla="*/ 0 w 234731"/>
                  <a:gd name="connsiteY2" fmla="*/ 0 h 325821"/>
                  <a:gd name="connsiteX3" fmla="*/ 0 w 234731"/>
                  <a:gd name="connsiteY3" fmla="*/ 0 h 325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731" h="325821">
                    <a:moveTo>
                      <a:pt x="147145" y="325821"/>
                    </a:moveTo>
                    <a:cubicBezTo>
                      <a:pt x="190938" y="242613"/>
                      <a:pt x="234731" y="159406"/>
                      <a:pt x="210207" y="105103"/>
                    </a:cubicBezTo>
                    <a:cubicBezTo>
                      <a:pt x="185683" y="50800"/>
                      <a:pt x="0" y="0"/>
                      <a:pt x="0" y="0"/>
                    </a:cubicBez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 bwMode="auto">
              <a:xfrm rot="5400000">
                <a:off x="3674680" y="4653976"/>
                <a:ext cx="76200" cy="158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flipV="1">
                <a:off x="3723290" y="4582510"/>
                <a:ext cx="86710" cy="210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</p:cxnSp>
        </p:grpSp>
        <p:sp>
          <p:nvSpPr>
            <p:cNvPr id="24" name="TextBox 23"/>
            <p:cNvSpPr txBox="1"/>
            <p:nvPr/>
          </p:nvSpPr>
          <p:spPr>
            <a:xfrm>
              <a:off x="3962400" y="457200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60 °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3727669" y="5257800"/>
            <a:ext cx="539531" cy="4572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774982">
            <a:off x="2540413" y="4055690"/>
            <a:ext cx="782250" cy="67499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Off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Loading – 35 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SwaT</a:t>
            </a:r>
            <a:r>
              <a:rPr lang="en-US" dirty="0" smtClean="0"/>
              <a:t> – 40 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Backwash with tube – 10 minutes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Backwash without tube –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9038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Ran similar dosages at same capture velocity as </a:t>
            </a:r>
            <a:r>
              <a:rPr lang="en-US" dirty="0" err="1" smtClean="0"/>
              <a:t>FReTA</a:t>
            </a:r>
            <a:r>
              <a:rPr lang="en-US" dirty="0" smtClean="0"/>
              <a:t> using </a:t>
            </a:r>
            <a:r>
              <a:rPr lang="en-US" dirty="0" err="1" smtClean="0"/>
              <a:t>SWaT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Data had an unexpectedly high </a:t>
            </a:r>
            <a:r>
              <a:rPr lang="en-US" dirty="0" err="1" smtClean="0"/>
              <a:t>pC</a:t>
            </a:r>
            <a:r>
              <a:rPr lang="en-US" dirty="0" smtClean="0"/>
              <a:t>* value with a decrease in performance as dosage was increased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83" y="1981200"/>
            <a:ext cx="4273917" cy="409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3139</TotalTime>
  <Words>460</Words>
  <Application>Microsoft Office PowerPoint</Application>
  <PresentationFormat>On-screen Show (4:3)</PresentationFormat>
  <Paragraphs>110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AguaClara English</vt:lpstr>
      <vt:lpstr>Laminar Tube Flocculator</vt:lpstr>
      <vt:lpstr>Overview</vt:lpstr>
      <vt:lpstr>Flocculation</vt:lpstr>
      <vt:lpstr>Flocculation</vt:lpstr>
      <vt:lpstr>Apparatus</vt:lpstr>
      <vt:lpstr>SWaT</vt:lpstr>
      <vt:lpstr>Set Up</vt:lpstr>
      <vt:lpstr>System States</vt:lpstr>
      <vt:lpstr>Summer 2014</vt:lpstr>
      <vt:lpstr>Semester Goals</vt:lpstr>
      <vt:lpstr>Progress Made</vt:lpstr>
      <vt:lpstr>Results: Effluent</vt:lpstr>
      <vt:lpstr>Results: Influent</vt:lpstr>
      <vt:lpstr>Results: Determining P</vt:lpstr>
      <vt:lpstr>Results: 0 mg/L</vt:lpstr>
      <vt:lpstr>Problems Faced</vt:lpstr>
      <vt:lpstr>Problems Faced</vt:lpstr>
      <vt:lpstr>Problems Faced Cont.</vt:lpstr>
      <vt:lpstr>Resolving Problems</vt:lpstr>
      <vt:lpstr>Future works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ceeadmin</cp:lastModifiedBy>
  <cp:revision>125</cp:revision>
  <dcterms:created xsi:type="dcterms:W3CDTF">2014-03-12T20:19:44Z</dcterms:created>
  <dcterms:modified xsi:type="dcterms:W3CDTF">2014-12-14T19:14:50Z</dcterms:modified>
</cp:coreProperties>
</file>