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90" r:id="rId2"/>
  </p:sldMasterIdLst>
  <p:notesMasterIdLst>
    <p:notesMasterId r:id="rId19"/>
  </p:notesMasterIdLst>
  <p:sldIdLst>
    <p:sldId id="256" r:id="rId3"/>
    <p:sldId id="257" r:id="rId4"/>
    <p:sldId id="261" r:id="rId5"/>
    <p:sldId id="273" r:id="rId6"/>
    <p:sldId id="266" r:id="rId7"/>
    <p:sldId id="271" r:id="rId8"/>
    <p:sldId id="274" r:id="rId9"/>
    <p:sldId id="265" r:id="rId10"/>
    <p:sldId id="270" r:id="rId11"/>
    <p:sldId id="272" r:id="rId12"/>
    <p:sldId id="275" r:id="rId13"/>
    <p:sldId id="267" r:id="rId14"/>
    <p:sldId id="268" r:id="rId15"/>
    <p:sldId id="269" r:id="rId16"/>
    <p:sldId id="276" r:id="rId17"/>
    <p:sldId id="277" r:id="rId18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656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Tube%20Floc\Fall2012\Research%20report%20and%20presentation\floc%20breakup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Tube%20Floc\Fall2012\Research%20report%20and%20presentation\floc%20breakup.xlsx" TargetMode="External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800" dirty="0"/>
              <a:t>Residual</a:t>
            </a:r>
            <a:r>
              <a:rPr lang="en-US" sz="2800" baseline="0" dirty="0"/>
              <a:t> Turbidity -- Alum </a:t>
            </a:r>
            <a:r>
              <a:rPr lang="en-US" sz="2800" baseline="0" dirty="0" smtClean="0"/>
              <a:t>Dose (100 NTU)</a:t>
            </a:r>
            <a:endParaRPr lang="en-US" sz="2800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Sheet1!$A$4:$A$16</c:f>
              <c:numCache>
                <c:formatCode>General</c:formatCode>
                <c:ptCount val="13"/>
                <c:pt idx="0">
                  <c:v>1.495</c:v>
                </c:pt>
                <c:pt idx="1">
                  <c:v>1.719</c:v>
                </c:pt>
                <c:pt idx="2">
                  <c:v>1.977</c:v>
                </c:pt>
                <c:pt idx="3">
                  <c:v>2.274</c:v>
                </c:pt>
                <c:pt idx="4">
                  <c:v>2.615</c:v>
                </c:pt>
                <c:pt idx="5">
                  <c:v>3.007</c:v>
                </c:pt>
                <c:pt idx="6">
                  <c:v>3.458</c:v>
                </c:pt>
                <c:pt idx="7">
                  <c:v>3.976999999999999</c:v>
                </c:pt>
                <c:pt idx="8">
                  <c:v>4.573</c:v>
                </c:pt>
                <c:pt idx="9">
                  <c:v>5.259</c:v>
                </c:pt>
                <c:pt idx="10">
                  <c:v>6.048</c:v>
                </c:pt>
                <c:pt idx="11">
                  <c:v>6.955</c:v>
                </c:pt>
                <c:pt idx="12">
                  <c:v>7.999</c:v>
                </c:pt>
              </c:numCache>
            </c:numRef>
          </c:xVal>
          <c:yVal>
            <c:numRef>
              <c:f>Sheet1!$B$4:$B$16</c:f>
              <c:numCache>
                <c:formatCode>General</c:formatCode>
                <c:ptCount val="13"/>
                <c:pt idx="0">
                  <c:v>53.72100000000001</c:v>
                </c:pt>
                <c:pt idx="1">
                  <c:v>50.054</c:v>
                </c:pt>
                <c:pt idx="2">
                  <c:v>45.79</c:v>
                </c:pt>
                <c:pt idx="3">
                  <c:v>42.801</c:v>
                </c:pt>
                <c:pt idx="4">
                  <c:v>35.83900000000001</c:v>
                </c:pt>
                <c:pt idx="5">
                  <c:v>32.64700000000001</c:v>
                </c:pt>
                <c:pt idx="6">
                  <c:v>28.727</c:v>
                </c:pt>
                <c:pt idx="7">
                  <c:v>27.717</c:v>
                </c:pt>
                <c:pt idx="8">
                  <c:v>25.502</c:v>
                </c:pt>
                <c:pt idx="9">
                  <c:v>21.637</c:v>
                </c:pt>
                <c:pt idx="10">
                  <c:v>16.133</c:v>
                </c:pt>
                <c:pt idx="11">
                  <c:v>11.272</c:v>
                </c:pt>
                <c:pt idx="12">
                  <c:v>13.396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1F497D">
                  <a:lumMod val="60000"/>
                  <a:lumOff val="40000"/>
                </a:srgbClr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Sheet1!$F$5:$F$17</c:f>
              <c:numCache>
                <c:formatCode>General</c:formatCode>
                <c:ptCount val="13"/>
                <c:pt idx="0">
                  <c:v>1.495</c:v>
                </c:pt>
                <c:pt idx="1">
                  <c:v>1.719</c:v>
                </c:pt>
                <c:pt idx="2">
                  <c:v>1.977</c:v>
                </c:pt>
                <c:pt idx="3">
                  <c:v>2.274</c:v>
                </c:pt>
                <c:pt idx="4">
                  <c:v>2.615</c:v>
                </c:pt>
                <c:pt idx="5">
                  <c:v>3.007</c:v>
                </c:pt>
                <c:pt idx="6">
                  <c:v>3.458</c:v>
                </c:pt>
                <c:pt idx="7">
                  <c:v>3.976999999999999</c:v>
                </c:pt>
                <c:pt idx="8">
                  <c:v>4.573</c:v>
                </c:pt>
                <c:pt idx="9">
                  <c:v>5.259</c:v>
                </c:pt>
                <c:pt idx="10">
                  <c:v>6.048</c:v>
                </c:pt>
                <c:pt idx="11">
                  <c:v>6.955</c:v>
                </c:pt>
                <c:pt idx="12">
                  <c:v>7.999</c:v>
                </c:pt>
              </c:numCache>
            </c:numRef>
          </c:xVal>
          <c:yVal>
            <c:numRef>
              <c:f>Sheet1!$G$5:$G$17</c:f>
              <c:numCache>
                <c:formatCode>General</c:formatCode>
                <c:ptCount val="13"/>
                <c:pt idx="0">
                  <c:v>52.03400000000001</c:v>
                </c:pt>
                <c:pt idx="1">
                  <c:v>44.863</c:v>
                </c:pt>
                <c:pt idx="2">
                  <c:v>42.556</c:v>
                </c:pt>
                <c:pt idx="3">
                  <c:v>35.72</c:v>
                </c:pt>
                <c:pt idx="4">
                  <c:v>28.752</c:v>
                </c:pt>
                <c:pt idx="5">
                  <c:v>25.677</c:v>
                </c:pt>
                <c:pt idx="6">
                  <c:v>19.007</c:v>
                </c:pt>
                <c:pt idx="7">
                  <c:v>13.787</c:v>
                </c:pt>
                <c:pt idx="8">
                  <c:v>9.681000000000001</c:v>
                </c:pt>
                <c:pt idx="9">
                  <c:v>9.693999999999998</c:v>
                </c:pt>
                <c:pt idx="10">
                  <c:v>6.160999999999999</c:v>
                </c:pt>
                <c:pt idx="11">
                  <c:v>3.853</c:v>
                </c:pt>
                <c:pt idx="12">
                  <c:v>2.31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0327640"/>
        <c:axId val="2130340344"/>
      </c:scatterChart>
      <c:valAx>
        <c:axId val="2130327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Alum</a:t>
                </a:r>
                <a:r>
                  <a:rPr lang="en-US" sz="1600" baseline="0" dirty="0"/>
                  <a:t> </a:t>
                </a:r>
                <a:r>
                  <a:rPr lang="en-US" sz="1600" baseline="0" dirty="0" smtClean="0"/>
                  <a:t>Dose (mg/L</a:t>
                </a:r>
                <a:r>
                  <a:rPr lang="en-US" sz="1600" baseline="0" dirty="0"/>
                  <a:t>)</a:t>
                </a:r>
                <a:endParaRPr 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2130340344"/>
        <c:crosses val="autoZero"/>
        <c:crossBetween val="midCat"/>
      </c:valAx>
      <c:valAx>
        <c:axId val="2130340344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600" dirty="0"/>
                  <a:t>Residual</a:t>
                </a:r>
                <a:r>
                  <a:rPr lang="en-US" sz="1600" baseline="0" dirty="0"/>
                  <a:t> </a:t>
                </a:r>
              </a:p>
              <a:p>
                <a:pPr>
                  <a:defRPr/>
                </a:pPr>
                <a:r>
                  <a:rPr lang="en-US" sz="1600" baseline="0" dirty="0"/>
                  <a:t>Turbidity</a:t>
                </a:r>
              </a:p>
              <a:p>
                <a:pPr>
                  <a:defRPr/>
                </a:pPr>
                <a:r>
                  <a:rPr lang="en-US" sz="1600" baseline="0" dirty="0"/>
                  <a:t>(NTU)</a:t>
                </a:r>
                <a:endParaRPr 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21303276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800" dirty="0"/>
              <a:t>Turbidity</a:t>
            </a:r>
            <a:r>
              <a:rPr lang="en-US" sz="2800" baseline="0" dirty="0"/>
              <a:t> Removal -- Alum </a:t>
            </a:r>
            <a:r>
              <a:rPr lang="en-US" sz="2800" baseline="0" dirty="0" smtClean="0"/>
              <a:t>Dose (100 NTU)</a:t>
            </a:r>
            <a:endParaRPr lang="en-US" sz="2800" baseline="0" dirty="0"/>
          </a:p>
        </c:rich>
      </c:tx>
      <c:layout>
        <c:manualLayout>
          <c:xMode val="edge"/>
          <c:yMode val="edge"/>
          <c:x val="0.155837379702537"/>
          <c:y val="0.046258511164365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5017051676487"/>
          <c:y val="0.179734747442284"/>
          <c:w val="0.860484121604005"/>
          <c:h val="0.66662810005892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Sheet1!$F$5:$F$17</c:f>
              <c:numCache>
                <c:formatCode>General</c:formatCode>
                <c:ptCount val="13"/>
                <c:pt idx="0">
                  <c:v>1.495</c:v>
                </c:pt>
                <c:pt idx="1">
                  <c:v>1.719</c:v>
                </c:pt>
                <c:pt idx="2">
                  <c:v>1.977</c:v>
                </c:pt>
                <c:pt idx="3">
                  <c:v>2.274</c:v>
                </c:pt>
                <c:pt idx="4">
                  <c:v>2.615</c:v>
                </c:pt>
                <c:pt idx="5">
                  <c:v>3.007</c:v>
                </c:pt>
                <c:pt idx="6">
                  <c:v>3.458</c:v>
                </c:pt>
                <c:pt idx="7">
                  <c:v>3.976999999999999</c:v>
                </c:pt>
                <c:pt idx="8">
                  <c:v>4.573</c:v>
                </c:pt>
                <c:pt idx="9">
                  <c:v>5.259</c:v>
                </c:pt>
                <c:pt idx="10">
                  <c:v>6.048</c:v>
                </c:pt>
                <c:pt idx="11">
                  <c:v>6.955</c:v>
                </c:pt>
                <c:pt idx="12">
                  <c:v>7.999</c:v>
                </c:pt>
              </c:numCache>
            </c:numRef>
          </c:xVal>
          <c:yVal>
            <c:numRef>
              <c:f>Sheet1!$I$5:$I$17</c:f>
              <c:numCache>
                <c:formatCode>General</c:formatCode>
                <c:ptCount val="13"/>
                <c:pt idx="0">
                  <c:v>0.654302304941539</c:v>
                </c:pt>
                <c:pt idx="1">
                  <c:v>0.804691865042052</c:v>
                </c:pt>
                <c:pt idx="2">
                  <c:v>0.859167703453056</c:v>
                </c:pt>
                <c:pt idx="3">
                  <c:v>1.034984140797274</c:v>
                </c:pt>
                <c:pt idx="4">
                  <c:v>1.25054451484432</c:v>
                </c:pt>
                <c:pt idx="5">
                  <c:v>1.3650495215313</c:v>
                </c:pt>
                <c:pt idx="6">
                  <c:v>1.665579224949619</c:v>
                </c:pt>
                <c:pt idx="7">
                  <c:v>1.987813737641965</c:v>
                </c:pt>
                <c:pt idx="8">
                  <c:v>2.34277472191015</c:v>
                </c:pt>
                <c:pt idx="9">
                  <c:v>2.341571693028377</c:v>
                </c:pt>
                <c:pt idx="10">
                  <c:v>2.795752064933564</c:v>
                </c:pt>
                <c:pt idx="11">
                  <c:v>3.268266454411835</c:v>
                </c:pt>
                <c:pt idx="12">
                  <c:v>3.779436127050526</c:v>
                </c:pt>
              </c:numCache>
            </c:numRef>
          </c:yVal>
          <c:smooth val="0"/>
        </c:ser>
        <c:ser>
          <c:idx val="1"/>
          <c:order val="1"/>
          <c:tx>
            <c:v>control</c:v>
          </c:tx>
          <c:spPr>
            <a:ln w="28575">
              <a:noFill/>
            </a:ln>
          </c:spPr>
          <c:xVal>
            <c:numRef>
              <c:f>Sheet1!$A$5:$A$16</c:f>
              <c:numCache>
                <c:formatCode>General</c:formatCode>
                <c:ptCount val="12"/>
                <c:pt idx="0">
                  <c:v>1.719</c:v>
                </c:pt>
                <c:pt idx="1">
                  <c:v>1.977</c:v>
                </c:pt>
                <c:pt idx="2">
                  <c:v>2.274</c:v>
                </c:pt>
                <c:pt idx="3">
                  <c:v>2.615</c:v>
                </c:pt>
                <c:pt idx="4">
                  <c:v>3.007</c:v>
                </c:pt>
                <c:pt idx="5">
                  <c:v>3.458</c:v>
                </c:pt>
                <c:pt idx="6">
                  <c:v>3.976999999999999</c:v>
                </c:pt>
                <c:pt idx="7">
                  <c:v>4.573</c:v>
                </c:pt>
                <c:pt idx="8">
                  <c:v>5.259</c:v>
                </c:pt>
                <c:pt idx="9">
                  <c:v>6.048</c:v>
                </c:pt>
                <c:pt idx="10">
                  <c:v>6.955</c:v>
                </c:pt>
                <c:pt idx="11">
                  <c:v>7.999</c:v>
                </c:pt>
              </c:numCache>
            </c:numRef>
          </c:xVal>
          <c:yVal>
            <c:numRef>
              <c:f>Sheet1!$D$5:$D$16</c:f>
              <c:numCache>
                <c:formatCode>General</c:formatCode>
                <c:ptCount val="12"/>
                <c:pt idx="0">
                  <c:v>0.693536684065176</c:v>
                </c:pt>
                <c:pt idx="1">
                  <c:v>0.78355146309446</c:v>
                </c:pt>
                <c:pt idx="2">
                  <c:v>0.849328460255082</c:v>
                </c:pt>
                <c:pt idx="3">
                  <c:v>1.029756927681004</c:v>
                </c:pt>
                <c:pt idx="4">
                  <c:v>1.124285349688021</c:v>
                </c:pt>
                <c:pt idx="5">
                  <c:v>1.251981914941039</c:v>
                </c:pt>
                <c:pt idx="6">
                  <c:v>1.287823185505317</c:v>
                </c:pt>
                <c:pt idx="7">
                  <c:v>1.373627222776905</c:v>
                </c:pt>
                <c:pt idx="8">
                  <c:v>1.53622046792516</c:v>
                </c:pt>
                <c:pt idx="9">
                  <c:v>1.831358377087029</c:v>
                </c:pt>
                <c:pt idx="10">
                  <c:v>2.190508994428241</c:v>
                </c:pt>
                <c:pt idx="11">
                  <c:v>2.018678109809163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2964440"/>
        <c:axId val="2102970472"/>
      </c:scatterChart>
      <c:valAx>
        <c:axId val="2102964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Alum </a:t>
                </a:r>
                <a:r>
                  <a:rPr lang="en-US" sz="2000" dirty="0" smtClean="0"/>
                  <a:t>Dose</a:t>
                </a:r>
                <a:r>
                  <a:rPr lang="en-US" sz="2000" baseline="0" dirty="0" smtClean="0"/>
                  <a:t> </a:t>
                </a:r>
                <a:r>
                  <a:rPr lang="en-US" sz="2000" dirty="0" smtClean="0"/>
                  <a:t>(mg/L</a:t>
                </a:r>
                <a:r>
                  <a:rPr lang="en-US" sz="2000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zh-CN"/>
          </a:p>
        </c:txPr>
        <c:crossAx val="2102970472"/>
        <c:crosses val="autoZero"/>
        <c:crossBetween val="midCat"/>
      </c:valAx>
      <c:valAx>
        <c:axId val="2102970472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2000" dirty="0" err="1"/>
                  <a:t>pC</a:t>
                </a:r>
                <a:r>
                  <a:rPr lang="en-US" sz="2000" dirty="0"/>
                  <a:t>*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zh-CN"/>
          </a:p>
        </c:txPr>
        <c:crossAx val="21029644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0.00466</cdr:x>
      <cdr:y>0.00699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</cdr:y>
    </cdr:from>
    <cdr:to>
      <cdr:x>0.00466</cdr:x>
      <cdr:y>0.00699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0.65769</cdr:x>
      <cdr:y>0.41296</cdr:y>
    </cdr:from>
    <cdr:to>
      <cdr:x>0.92949</cdr:x>
      <cdr:y>0.52862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013939" y="2218395"/>
          <a:ext cx="2485292" cy="6213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2800" b="1" dirty="0" smtClean="0">
              <a:solidFill>
                <a:schemeClr val="accent2"/>
              </a:solidFill>
            </a:rPr>
            <a:t>Control</a:t>
          </a:r>
          <a:endParaRPr lang="en-US" sz="2800" b="1" dirty="0">
            <a:solidFill>
              <a:schemeClr val="accent2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0.39336</cdr:x>
      <cdr:y>0.67056</cdr:y>
    </cdr:from>
    <cdr:to>
      <cdr:x>0.59071</cdr:x>
      <cdr:y>0.78725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596840" y="3525664"/>
          <a:ext cx="1804568" cy="6135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Control</a:t>
          </a:r>
        </a:p>
      </cdr:txBody>
    </cdr:sp>
  </cdr:relSizeAnchor>
  <cdr:relSizeAnchor xmlns:cdr="http://schemas.openxmlformats.org/drawingml/2006/chartDrawing">
    <cdr:from>
      <cdr:x>0.18675</cdr:x>
      <cdr:y>0.32041</cdr:y>
    </cdr:from>
    <cdr:to>
      <cdr:x>0.58846</cdr:x>
      <cdr:y>0.43924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707642" y="1684652"/>
          <a:ext cx="3673250" cy="6247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With </a:t>
          </a:r>
          <a:r>
            <a:rPr lang="en-US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floc breakup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FC570-8131-0F48-94A5-738899EF634C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43B53-7ADC-E64D-AD53-7B0066CE8D7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86163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</a:t>
            </a:r>
            <a:r>
              <a:rPr lang="en-US" baseline="0" dirty="0" smtClean="0"/>
              <a:t> are the results! For a capture velocity of 0.12 mm/s the data collapses to a line with an R^2 around 0.9 for both. Keep in mind that this graph encompasses 244,000 data points…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k = 0.7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22C632-36F3-49AF-BCF6-6E9DF416615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we plotted the residual turbidity,</a:t>
            </a:r>
            <a:r>
              <a:rPr lang="en-US" baseline="0" dirty="0" smtClean="0"/>
              <a:t> the turbidity of the water after settling, against the coagulant dose. We noticed that when we used a log-log plot, there was a linear trend in the data. So we explored further.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22C632-36F3-49AF-BCF6-6E9DF416615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543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kumimoji="1" lang="zh-CN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12-12-8</a:t>
            </a:fld>
            <a:endParaRPr kumimoji="1" lang="zh-CN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kumimoji="1" lang="zh-CN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confluence.cornell.edu/display/AGUACLARA/floc+breakup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slide" Target="slide6.xml"/><Relationship Id="rId1" Type="http://schemas.openxmlformats.org/officeDocument/2006/relationships/slideLayout" Target="../slideLayouts/slideLayout13.xml"/><Relationship Id="rId2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oleObject" Target="../embeddings/oleObject1.bin"/><Relationship Id="rId7" Type="http://schemas.openxmlformats.org/officeDocument/2006/relationships/image" Target="../media/image4.e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80266" y="5435600"/>
            <a:ext cx="3962400" cy="1143000"/>
          </a:xfrm>
        </p:spPr>
        <p:txBody>
          <a:bodyPr/>
          <a:lstStyle/>
          <a:p>
            <a:r>
              <a:rPr kumimoji="1" lang="en-US" altLang="zh-CN" dirty="0" smtClean="0"/>
              <a:t>Patience </a:t>
            </a:r>
            <a:r>
              <a:rPr kumimoji="1" lang="en-US" altLang="zh-CN" dirty="0" err="1" smtClean="0"/>
              <a:t>Ruijia</a:t>
            </a:r>
            <a:r>
              <a:rPr kumimoji="1" lang="en-US" altLang="zh-CN" dirty="0" smtClean="0"/>
              <a:t> Li</a:t>
            </a:r>
            <a:endParaRPr kumimoji="1"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sz="quarter"/>
          </p:nvPr>
        </p:nvSpPr>
        <p:spPr>
          <a:xfrm>
            <a:off x="1981200" y="965200"/>
            <a:ext cx="7772400" cy="1470025"/>
          </a:xfrm>
        </p:spPr>
        <p:txBody>
          <a:bodyPr/>
          <a:lstStyle/>
          <a:p>
            <a:r>
              <a:rPr kumimoji="1" lang="en-US" altLang="zh-CN" dirty="0" smtClean="0">
                <a:latin typeface="Arial"/>
                <a:cs typeface="Arial"/>
              </a:rPr>
              <a:t>Tube </a:t>
            </a:r>
            <a:r>
              <a:rPr kumimoji="1" lang="en-US" altLang="zh-CN" dirty="0" err="1" smtClean="0">
                <a:latin typeface="Arial"/>
                <a:cs typeface="Arial"/>
              </a:rPr>
              <a:t>Flocculator</a:t>
            </a:r>
            <a:endParaRPr kumimoji="1" lang="zh-CN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87591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Floc</a:t>
            </a:r>
            <a:r>
              <a:rPr kumimoji="1" lang="en-US" altLang="zh-CN" dirty="0" smtClean="0"/>
              <a:t> breakup installation</a:t>
            </a:r>
            <a:endParaRPr kumimoji="1" lang="zh-CN" altLang="en-US" dirty="0"/>
          </a:p>
        </p:txBody>
      </p:sp>
      <p:pic>
        <p:nvPicPr>
          <p:cNvPr id="3" name="内容占位符 2" descr="clamp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638" r="-18638"/>
          <a:stretch>
            <a:fillRect/>
          </a:stretch>
        </p:blipFill>
        <p:spPr/>
      </p:pic>
      <p:sp>
        <p:nvSpPr>
          <p:cNvPr id="4" name="矩形 3"/>
          <p:cNvSpPr/>
          <p:nvPr/>
        </p:nvSpPr>
        <p:spPr bwMode="auto">
          <a:xfrm>
            <a:off x="4797366" y="5623893"/>
            <a:ext cx="1348280" cy="5039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1 cm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8643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 breakup installation</a:t>
            </a:r>
            <a:endParaRPr lang="en-US" dirty="0"/>
          </a:p>
        </p:txBody>
      </p:sp>
      <p:pic>
        <p:nvPicPr>
          <p:cNvPr id="4" name="Content Placeholder 3" descr="SDC136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0" y="1486097"/>
          <a:ext cx="9143999" cy="5371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64677" y="5153835"/>
            <a:ext cx="2942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With floc breakup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0070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</a:t>
            </a:r>
            <a:endParaRPr lang="en-US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761993512"/>
              </p:ext>
            </p:extLst>
          </p:nvPr>
        </p:nvGraphicFramePr>
        <p:xfrm>
          <a:off x="0" y="1574808"/>
          <a:ext cx="9144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Connector 10"/>
          <p:cNvCxnSpPr/>
          <p:nvPr/>
        </p:nvCxnSpPr>
        <p:spPr bwMode="auto">
          <a:xfrm flipV="1">
            <a:off x="2274276" y="2567353"/>
            <a:ext cx="5826370" cy="28018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5" name="Freeform 14"/>
          <p:cNvSpPr/>
          <p:nvPr/>
        </p:nvSpPr>
        <p:spPr bwMode="auto">
          <a:xfrm>
            <a:off x="1430215" y="2567354"/>
            <a:ext cx="6658708" cy="2989384"/>
          </a:xfrm>
          <a:custGeom>
            <a:avLst/>
            <a:gdLst>
              <a:gd name="connsiteX0" fmla="*/ 0 w 6658708"/>
              <a:gd name="connsiteY0" fmla="*/ 2989384 h 2989384"/>
              <a:gd name="connsiteX1" fmla="*/ 1570893 w 6658708"/>
              <a:gd name="connsiteY1" fmla="*/ 2461846 h 2989384"/>
              <a:gd name="connsiteX2" fmla="*/ 6658708 w 6658708"/>
              <a:gd name="connsiteY2" fmla="*/ 0 h 298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58708" h="2989384">
                <a:moveTo>
                  <a:pt x="0" y="2989384"/>
                </a:moveTo>
                <a:cubicBezTo>
                  <a:pt x="230554" y="2974730"/>
                  <a:pt x="461108" y="2960077"/>
                  <a:pt x="1570893" y="2461846"/>
                </a:cubicBezTo>
                <a:cubicBezTo>
                  <a:pt x="2680678" y="1963615"/>
                  <a:pt x="4669693" y="981807"/>
                  <a:pt x="6658708" y="0"/>
                </a:cubicBezTo>
              </a:path>
            </a:pathLst>
          </a:cu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5232400" y="4902200"/>
          <a:ext cx="36830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公式" r:id="rId4" imgW="2880000" imgH="520920" progId="Equation.3">
                  <p:embed/>
                </p:oleObj>
              </mc:Choice>
              <mc:Fallback>
                <p:oleObj name="公式" r:id="rId4" imgW="2880000" imgH="52092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400" y="4902200"/>
                        <a:ext cx="3683000" cy="7493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34453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Font typeface="Wingdings" pitchFamily="2" charset="2"/>
              <a:buChar char="§"/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19777" y="1600200"/>
            <a:ext cx="8595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Breaking large flocs works!!!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8230" y="2790092"/>
            <a:ext cx="841717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3200" dirty="0" smtClean="0"/>
              <a:t>    </a:t>
            </a:r>
            <a:r>
              <a:rPr lang="en-US" sz="3200" b="1" dirty="0" smtClean="0"/>
              <a:t>Flocculation model update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3200" b="1" dirty="0" smtClean="0"/>
              <a:t>    Design change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3200" b="1" dirty="0" smtClean="0"/>
              <a:t>    Common problems and troubleshooting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https://confluence.cornell.edu/display/AGUACLARA/Problems+and+troubleshooting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37078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58201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 Acid wash – remove coagulants on tube walls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Try different </a:t>
            </a:r>
            <a:r>
              <a:rPr lang="en-US" dirty="0" smtClean="0">
                <a:hlinkClick r:id="rId2"/>
              </a:rPr>
              <a:t>floc breakup</a:t>
            </a:r>
            <a:r>
              <a:rPr lang="en-US" dirty="0" smtClean="0"/>
              <a:t> intervals to determine optimal spacing of clamps or orifices.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Tapered flocculation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sz="4800" dirty="0" smtClean="0"/>
              <a:t>Questions?</a:t>
            </a:r>
            <a:endParaRPr kumimoji="1" lang="zh-CN" altLang="en-US" sz="48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 l="-26887" r="-26887"/>
          <a:stretch>
            <a:fillRect/>
          </a:stretch>
        </p:blipFill>
        <p:spPr>
          <a:xfrm>
            <a:off x="457200" y="1772679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9783753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Outline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78866" y="1594338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zh-CN" dirty="0" smtClean="0">
                <a:latin typeface="Arial"/>
                <a:cs typeface="Arial"/>
              </a:rPr>
              <a:t> Introduction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>
                <a:latin typeface="Arial"/>
                <a:cs typeface="Arial"/>
              </a:rPr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Apparatus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 smtClean="0">
                <a:latin typeface="Arial"/>
                <a:cs typeface="Arial"/>
              </a:rPr>
              <a:t> Experiments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 smtClean="0">
                <a:latin typeface="Arial"/>
                <a:cs typeface="Arial"/>
              </a:rPr>
              <a:t> Results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 smtClean="0">
                <a:latin typeface="Arial"/>
                <a:cs typeface="Arial"/>
              </a:rPr>
              <a:t> Conclusion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 smtClean="0">
                <a:latin typeface="Arial"/>
                <a:cs typeface="Arial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26124482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Introduction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Tasks</a:t>
            </a:r>
            <a:endParaRPr kumimoji="1" lang="en-US" altLang="zh-CN" dirty="0"/>
          </a:p>
          <a:p>
            <a:pPr marL="0" indent="0">
              <a:buNone/>
            </a:pPr>
            <a:r>
              <a:rPr kumimoji="1" lang="en-US" altLang="zh-CN" dirty="0" smtClean="0"/>
              <a:t>     -- Verify existing experiments</a:t>
            </a:r>
          </a:p>
          <a:p>
            <a:pPr marL="0" indent="0">
              <a:buNone/>
            </a:pPr>
            <a:r>
              <a:rPr kumimoji="1" lang="en-US" altLang="zh-CN" dirty="0" smtClean="0"/>
              <a:t>     -- Break large flocs at regular intervals</a:t>
            </a:r>
          </a:p>
          <a:p>
            <a:pPr marL="0" indent="0">
              <a:buNone/>
            </a:pPr>
            <a:endParaRPr kumimoji="1" lang="en-US" altLang="zh-CN" dirty="0" smtClean="0"/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Application for </a:t>
            </a:r>
            <a:r>
              <a:rPr kumimoji="1" lang="en-US" altLang="zh-CN" dirty="0" err="1" smtClean="0">
                <a:latin typeface="Arial"/>
                <a:cs typeface="Arial"/>
              </a:rPr>
              <a:t>AguaClara</a:t>
            </a:r>
            <a:endParaRPr kumimoji="1" lang="en-US" altLang="zh-CN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-- Update flocculation model to guide design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078870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01891" cy="4525963"/>
          </a:xfrm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Large flocs are useless</a:t>
            </a:r>
            <a:endParaRPr lang="en-US" dirty="0" smtClean="0"/>
          </a:p>
          <a:p>
            <a:r>
              <a:rPr lang="en-US" dirty="0" smtClean="0"/>
              <a:t>Flocs will collide and grow when they travel from one breakup position to another. </a:t>
            </a:r>
          </a:p>
          <a:p>
            <a:r>
              <a:rPr lang="en-US" dirty="0" smtClean="0"/>
              <a:t>Broken flocs can aggregate with small colloids with the same attachment efficiency.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786261" y="3637976"/>
            <a:ext cx="601238" cy="499826"/>
            <a:chOff x="5841977" y="3176030"/>
            <a:chExt cx="601238" cy="499826"/>
          </a:xfrm>
        </p:grpSpPr>
        <p:grpSp>
          <p:nvGrpSpPr>
            <p:cNvPr id="5" name="Group 32"/>
            <p:cNvGrpSpPr/>
            <p:nvPr/>
          </p:nvGrpSpPr>
          <p:grpSpPr>
            <a:xfrm rot="19742345">
              <a:off x="5841977" y="3207622"/>
              <a:ext cx="499826" cy="320263"/>
              <a:chOff x="4503627" y="2218458"/>
              <a:chExt cx="499826" cy="320263"/>
            </a:xfrm>
          </p:grpSpPr>
          <p:grpSp>
            <p:nvGrpSpPr>
              <p:cNvPr id="13" name="Group 176"/>
              <p:cNvGrpSpPr/>
              <p:nvPr/>
            </p:nvGrpSpPr>
            <p:grpSpPr>
              <a:xfrm>
                <a:off x="4503627" y="2301538"/>
                <a:ext cx="300259" cy="237183"/>
                <a:chOff x="2962956" y="2115885"/>
                <a:chExt cx="300259" cy="237183"/>
              </a:xfrm>
            </p:grpSpPr>
            <p:pic>
              <p:nvPicPr>
                <p:cNvPr id="17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3076683" y="211667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  <p:pic>
              <p:nvPicPr>
                <p:cNvPr id="18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16200000">
                  <a:off x="2962162" y="2166537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</p:grpSp>
          <p:grpSp>
            <p:nvGrpSpPr>
              <p:cNvPr id="14" name="Group 179"/>
              <p:cNvGrpSpPr/>
              <p:nvPr/>
            </p:nvGrpSpPr>
            <p:grpSpPr>
              <a:xfrm>
                <a:off x="4719823" y="2218458"/>
                <a:ext cx="283630" cy="253824"/>
                <a:chOff x="6986427" y="2972145"/>
                <a:chExt cx="283630" cy="253824"/>
              </a:xfrm>
            </p:grpSpPr>
            <p:pic>
              <p:nvPicPr>
                <p:cNvPr id="15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16200000">
                  <a:off x="6985633" y="3039438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  <p:pic>
              <p:nvPicPr>
                <p:cNvPr id="16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7083525" y="297293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</p:grpSp>
        </p:grpSp>
        <p:grpSp>
          <p:nvGrpSpPr>
            <p:cNvPr id="6" name="Group 39"/>
            <p:cNvGrpSpPr/>
            <p:nvPr/>
          </p:nvGrpSpPr>
          <p:grpSpPr>
            <a:xfrm rot="17239213">
              <a:off x="6033171" y="3265811"/>
              <a:ext cx="499826" cy="320263"/>
              <a:chOff x="4503627" y="2218458"/>
              <a:chExt cx="499826" cy="320263"/>
            </a:xfrm>
          </p:grpSpPr>
          <p:grpSp>
            <p:nvGrpSpPr>
              <p:cNvPr id="7" name="Group 176"/>
              <p:cNvGrpSpPr/>
              <p:nvPr/>
            </p:nvGrpSpPr>
            <p:grpSpPr>
              <a:xfrm>
                <a:off x="4503627" y="2301538"/>
                <a:ext cx="300259" cy="237183"/>
                <a:chOff x="2962956" y="2115885"/>
                <a:chExt cx="300259" cy="237183"/>
              </a:xfrm>
            </p:grpSpPr>
            <p:pic>
              <p:nvPicPr>
                <p:cNvPr id="11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3076683" y="211667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  <p:pic>
              <p:nvPicPr>
                <p:cNvPr id="12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16200000">
                  <a:off x="2962162" y="2166537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</p:grpSp>
          <p:grpSp>
            <p:nvGrpSpPr>
              <p:cNvPr id="8" name="Group 179"/>
              <p:cNvGrpSpPr/>
              <p:nvPr/>
            </p:nvGrpSpPr>
            <p:grpSpPr>
              <a:xfrm>
                <a:off x="4719823" y="2218458"/>
                <a:ext cx="283630" cy="253824"/>
                <a:chOff x="6986427" y="2972145"/>
                <a:chExt cx="283630" cy="253824"/>
              </a:xfrm>
            </p:grpSpPr>
            <p:pic>
              <p:nvPicPr>
                <p:cNvPr id="9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16200000">
                  <a:off x="6985633" y="3039438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  <p:pic>
              <p:nvPicPr>
                <p:cNvPr id="10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7083525" y="297293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</p:grpSp>
        </p:grpSp>
      </p:grpSp>
      <p:grpSp>
        <p:nvGrpSpPr>
          <p:cNvPr id="19" name="Group 18"/>
          <p:cNvGrpSpPr/>
          <p:nvPr/>
        </p:nvGrpSpPr>
        <p:grpSpPr>
          <a:xfrm>
            <a:off x="5229605" y="3686251"/>
            <a:ext cx="1106234" cy="969712"/>
            <a:chOff x="6792398" y="2509410"/>
            <a:chExt cx="1106234" cy="969712"/>
          </a:xfrm>
        </p:grpSpPr>
        <p:grpSp>
          <p:nvGrpSpPr>
            <p:cNvPr id="20" name="Group 79"/>
            <p:cNvGrpSpPr/>
            <p:nvPr/>
          </p:nvGrpSpPr>
          <p:grpSpPr>
            <a:xfrm>
              <a:off x="6792398" y="2703317"/>
              <a:ext cx="657768" cy="378452"/>
              <a:chOff x="4777947" y="3207622"/>
              <a:chExt cx="657768" cy="378452"/>
            </a:xfrm>
          </p:grpSpPr>
          <p:grpSp>
            <p:nvGrpSpPr>
              <p:cNvPr id="66" name="Group 80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74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7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7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75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7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7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67" name="Group 81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68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7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7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69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7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7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1" name="Group 94"/>
            <p:cNvGrpSpPr/>
            <p:nvPr/>
          </p:nvGrpSpPr>
          <p:grpSpPr>
            <a:xfrm rot="19661454">
              <a:off x="6800712" y="2979296"/>
              <a:ext cx="601238" cy="499826"/>
              <a:chOff x="5841977" y="3176030"/>
              <a:chExt cx="601238" cy="499826"/>
            </a:xfrm>
          </p:grpSpPr>
          <p:grpSp>
            <p:nvGrpSpPr>
              <p:cNvPr id="52" name="Group 95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60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6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6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61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6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6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3" name="Group 96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4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5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2" name="Group 110"/>
            <p:cNvGrpSpPr/>
            <p:nvPr/>
          </p:nvGrpSpPr>
          <p:grpSpPr>
            <a:xfrm rot="2171672">
              <a:off x="7240864" y="2945788"/>
              <a:ext cx="657768" cy="378452"/>
              <a:chOff x="4777947" y="3207622"/>
              <a:chExt cx="657768" cy="378452"/>
            </a:xfrm>
          </p:grpSpPr>
          <p:grpSp>
            <p:nvGrpSpPr>
              <p:cNvPr id="38" name="Group 126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6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7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39" name="Group 127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0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1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3" name="Group 111"/>
            <p:cNvGrpSpPr/>
            <p:nvPr/>
          </p:nvGrpSpPr>
          <p:grpSpPr>
            <a:xfrm rot="21049340">
              <a:off x="7270080" y="2509410"/>
              <a:ext cx="601238" cy="499826"/>
              <a:chOff x="5841977" y="3176030"/>
              <a:chExt cx="601238" cy="499826"/>
            </a:xfrm>
          </p:grpSpPr>
          <p:grpSp>
            <p:nvGrpSpPr>
              <p:cNvPr id="24" name="Group 112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32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3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3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33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3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3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25" name="Group 113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26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3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3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27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2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2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</p:grpSp>
      <p:grpSp>
        <p:nvGrpSpPr>
          <p:cNvPr id="80" name="Group 79"/>
          <p:cNvGrpSpPr/>
          <p:nvPr/>
        </p:nvGrpSpPr>
        <p:grpSpPr>
          <a:xfrm>
            <a:off x="5736681" y="2733001"/>
            <a:ext cx="1557892" cy="1293966"/>
            <a:chOff x="6991903" y="2695004"/>
            <a:chExt cx="1557892" cy="1293966"/>
          </a:xfrm>
        </p:grpSpPr>
        <p:grpSp>
          <p:nvGrpSpPr>
            <p:cNvPr id="81" name="Group 141"/>
            <p:cNvGrpSpPr/>
            <p:nvPr/>
          </p:nvGrpSpPr>
          <p:grpSpPr>
            <a:xfrm>
              <a:off x="6991903" y="2695004"/>
              <a:ext cx="657768" cy="378452"/>
              <a:chOff x="4777947" y="3207622"/>
              <a:chExt cx="657768" cy="378452"/>
            </a:xfrm>
          </p:grpSpPr>
          <p:grpSp>
            <p:nvGrpSpPr>
              <p:cNvPr id="189" name="Group 142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19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20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20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19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19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20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190" name="Group 143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191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19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19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192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19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19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82" name="Group 156"/>
            <p:cNvGrpSpPr/>
            <p:nvPr/>
          </p:nvGrpSpPr>
          <p:grpSpPr>
            <a:xfrm>
              <a:off x="7000217" y="2970983"/>
              <a:ext cx="601238" cy="499826"/>
              <a:chOff x="5841977" y="3176030"/>
              <a:chExt cx="601238" cy="499826"/>
            </a:xfrm>
          </p:grpSpPr>
          <p:grpSp>
            <p:nvGrpSpPr>
              <p:cNvPr id="175" name="Group 157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183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18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18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184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18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18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176" name="Group 158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17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18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18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17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17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18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83" name="Group 171"/>
            <p:cNvGrpSpPr/>
            <p:nvPr/>
          </p:nvGrpSpPr>
          <p:grpSpPr>
            <a:xfrm>
              <a:off x="7469330" y="2714400"/>
              <a:ext cx="1055948" cy="610380"/>
              <a:chOff x="6261214" y="3135578"/>
              <a:chExt cx="1055948" cy="610380"/>
            </a:xfrm>
          </p:grpSpPr>
          <p:grpSp>
            <p:nvGrpSpPr>
              <p:cNvPr id="145" name="Group 172"/>
              <p:cNvGrpSpPr/>
              <p:nvPr/>
            </p:nvGrpSpPr>
            <p:grpSpPr>
              <a:xfrm>
                <a:off x="6659394" y="3135578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161" name="Group 188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6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7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7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7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7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7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62" name="Group 189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63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6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6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64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6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6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146" name="Group 173"/>
              <p:cNvGrpSpPr/>
              <p:nvPr/>
            </p:nvGrpSpPr>
            <p:grpSpPr>
              <a:xfrm rot="18877668">
                <a:off x="6210508" y="3195426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147" name="Group 174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5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5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6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5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5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5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48" name="Group 175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4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5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5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5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5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5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</p:grpSp>
        <p:grpSp>
          <p:nvGrpSpPr>
            <p:cNvPr id="84" name="Group 202"/>
            <p:cNvGrpSpPr/>
            <p:nvPr/>
          </p:nvGrpSpPr>
          <p:grpSpPr>
            <a:xfrm>
              <a:off x="7443561" y="3019258"/>
              <a:ext cx="1106234" cy="969712"/>
              <a:chOff x="6792398" y="2509410"/>
              <a:chExt cx="1106234" cy="969712"/>
            </a:xfrm>
          </p:grpSpPr>
          <p:grpSp>
            <p:nvGrpSpPr>
              <p:cNvPr id="85" name="Group 203"/>
              <p:cNvGrpSpPr/>
              <p:nvPr/>
            </p:nvGrpSpPr>
            <p:grpSpPr>
              <a:xfrm>
                <a:off x="6792398" y="2703317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131" name="Group 249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3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4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4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4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4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4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32" name="Group 250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33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3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3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34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3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3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86" name="Group 204"/>
              <p:cNvGrpSpPr/>
              <p:nvPr/>
            </p:nvGrpSpPr>
            <p:grpSpPr>
              <a:xfrm rot="19661454">
                <a:off x="6800712" y="2979296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117" name="Group 235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2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2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3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2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2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2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18" name="Group 236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1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2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2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2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2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2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87" name="Group 205"/>
              <p:cNvGrpSpPr/>
              <p:nvPr/>
            </p:nvGrpSpPr>
            <p:grpSpPr>
              <a:xfrm rot="2171672">
                <a:off x="7240864" y="2945788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103" name="Group 221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1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1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1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1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1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1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04" name="Group 222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0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0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1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0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0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0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88" name="Group 206"/>
              <p:cNvGrpSpPr/>
              <p:nvPr/>
            </p:nvGrpSpPr>
            <p:grpSpPr>
              <a:xfrm rot="21049340">
                <a:off x="7270080" y="2509410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89" name="Group 207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97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0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0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98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9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0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90" name="Group 208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9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9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9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9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9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9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</p:grpSp>
      </p:grpSp>
      <p:grpSp>
        <p:nvGrpSpPr>
          <p:cNvPr id="203" name="Group 202"/>
          <p:cNvGrpSpPr/>
          <p:nvPr/>
        </p:nvGrpSpPr>
        <p:grpSpPr>
          <a:xfrm rot="8694084">
            <a:off x="6669553" y="2686760"/>
            <a:ext cx="1947730" cy="1922962"/>
            <a:chOff x="4930347" y="2731026"/>
            <a:chExt cx="2516626" cy="1922962"/>
          </a:xfrm>
        </p:grpSpPr>
        <p:grpSp>
          <p:nvGrpSpPr>
            <p:cNvPr id="204" name="Group 264"/>
            <p:cNvGrpSpPr/>
            <p:nvPr/>
          </p:nvGrpSpPr>
          <p:grpSpPr>
            <a:xfrm>
              <a:off x="4930347" y="3360022"/>
              <a:ext cx="657768" cy="378452"/>
              <a:chOff x="4777947" y="3207622"/>
              <a:chExt cx="657768" cy="378452"/>
            </a:xfrm>
          </p:grpSpPr>
          <p:grpSp>
            <p:nvGrpSpPr>
              <p:cNvPr id="435" name="Group 265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43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4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4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44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4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4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436" name="Group 266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3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4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4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3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3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4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05" name="Group 279"/>
            <p:cNvGrpSpPr/>
            <p:nvPr/>
          </p:nvGrpSpPr>
          <p:grpSpPr>
            <a:xfrm>
              <a:off x="4938661" y="3636001"/>
              <a:ext cx="601238" cy="499826"/>
              <a:chOff x="5841977" y="3176030"/>
              <a:chExt cx="601238" cy="499826"/>
            </a:xfrm>
          </p:grpSpPr>
          <p:grpSp>
            <p:nvGrpSpPr>
              <p:cNvPr id="421" name="Group 280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29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3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3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30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3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3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422" name="Group 281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23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2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2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24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2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2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06" name="Group 294"/>
            <p:cNvGrpSpPr/>
            <p:nvPr/>
          </p:nvGrpSpPr>
          <p:grpSpPr>
            <a:xfrm>
              <a:off x="5407774" y="3379418"/>
              <a:ext cx="1055948" cy="610380"/>
              <a:chOff x="6261214" y="3135578"/>
              <a:chExt cx="1055948" cy="610380"/>
            </a:xfrm>
          </p:grpSpPr>
          <p:grpSp>
            <p:nvGrpSpPr>
              <p:cNvPr id="391" name="Group 295"/>
              <p:cNvGrpSpPr/>
              <p:nvPr/>
            </p:nvGrpSpPr>
            <p:grpSpPr>
              <a:xfrm>
                <a:off x="6659394" y="3135578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407" name="Group 311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41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41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42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41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41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41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408" name="Group 312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40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41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41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41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41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41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392" name="Group 296"/>
              <p:cNvGrpSpPr/>
              <p:nvPr/>
            </p:nvGrpSpPr>
            <p:grpSpPr>
              <a:xfrm rot="18877668">
                <a:off x="6210508" y="3195426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393" name="Group 297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40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40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40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40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40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40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94" name="Group 298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9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9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40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9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9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9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</p:grpSp>
        <p:grpSp>
          <p:nvGrpSpPr>
            <p:cNvPr id="207" name="Group 325"/>
            <p:cNvGrpSpPr/>
            <p:nvPr/>
          </p:nvGrpSpPr>
          <p:grpSpPr>
            <a:xfrm>
              <a:off x="5382005" y="3684276"/>
              <a:ext cx="1106234" cy="969712"/>
              <a:chOff x="6792398" y="2509410"/>
              <a:chExt cx="1106234" cy="969712"/>
            </a:xfrm>
          </p:grpSpPr>
          <p:grpSp>
            <p:nvGrpSpPr>
              <p:cNvPr id="331" name="Group 326"/>
              <p:cNvGrpSpPr/>
              <p:nvPr/>
            </p:nvGrpSpPr>
            <p:grpSpPr>
              <a:xfrm>
                <a:off x="6792398" y="2703317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377" name="Group 372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8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8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9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8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8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8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78" name="Group 373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7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8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8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8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8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8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332" name="Group 327"/>
              <p:cNvGrpSpPr/>
              <p:nvPr/>
            </p:nvGrpSpPr>
            <p:grpSpPr>
              <a:xfrm rot="19661454">
                <a:off x="6800712" y="2979296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363" name="Group 358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7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7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7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7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7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7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64" name="Group 359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6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6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7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6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6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6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333" name="Group 328"/>
              <p:cNvGrpSpPr/>
              <p:nvPr/>
            </p:nvGrpSpPr>
            <p:grpSpPr>
              <a:xfrm rot="2171672">
                <a:off x="7240864" y="2945788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349" name="Group 344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57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6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6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58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5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6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50" name="Group 345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5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5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5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5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5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5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334" name="Group 329"/>
              <p:cNvGrpSpPr/>
              <p:nvPr/>
            </p:nvGrpSpPr>
            <p:grpSpPr>
              <a:xfrm rot="21049340">
                <a:off x="7270080" y="2509410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335" name="Group 330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43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4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4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44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4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4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36" name="Group 331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37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4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4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38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3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4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</p:grpSp>
        <p:grpSp>
          <p:nvGrpSpPr>
            <p:cNvPr id="208" name="Group 386"/>
            <p:cNvGrpSpPr/>
            <p:nvPr/>
          </p:nvGrpSpPr>
          <p:grpSpPr>
            <a:xfrm>
              <a:off x="5889081" y="2731026"/>
              <a:ext cx="1557892" cy="1293966"/>
              <a:chOff x="6991903" y="2695004"/>
              <a:chExt cx="1557892" cy="1293966"/>
            </a:xfrm>
          </p:grpSpPr>
          <p:grpSp>
            <p:nvGrpSpPr>
              <p:cNvPr id="209" name="Group 387"/>
              <p:cNvGrpSpPr/>
              <p:nvPr/>
            </p:nvGrpSpPr>
            <p:grpSpPr>
              <a:xfrm>
                <a:off x="6991903" y="2695004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317" name="Group 495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2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2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3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2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2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2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18" name="Group 496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1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2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2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2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2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2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210" name="Group 388"/>
              <p:cNvGrpSpPr/>
              <p:nvPr/>
            </p:nvGrpSpPr>
            <p:grpSpPr>
              <a:xfrm>
                <a:off x="7000217" y="2970983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303" name="Group 481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1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1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1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1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1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1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04" name="Group 482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0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0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1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0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0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0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211" name="Group 389"/>
              <p:cNvGrpSpPr/>
              <p:nvPr/>
            </p:nvGrpSpPr>
            <p:grpSpPr>
              <a:xfrm>
                <a:off x="7469330" y="2714400"/>
                <a:ext cx="1055948" cy="610380"/>
                <a:chOff x="6261214" y="3135578"/>
                <a:chExt cx="1055948" cy="610380"/>
              </a:xfrm>
            </p:grpSpPr>
            <p:grpSp>
              <p:nvGrpSpPr>
                <p:cNvPr id="273" name="Group 451"/>
                <p:cNvGrpSpPr/>
                <p:nvPr/>
              </p:nvGrpSpPr>
              <p:grpSpPr>
                <a:xfrm>
                  <a:off x="6659394" y="3135578"/>
                  <a:ext cx="657768" cy="378452"/>
                  <a:chOff x="4777947" y="3207622"/>
                  <a:chExt cx="657768" cy="378452"/>
                </a:xfrm>
              </p:grpSpPr>
              <p:grpSp>
                <p:nvGrpSpPr>
                  <p:cNvPr id="289" name="Group 467"/>
                  <p:cNvGrpSpPr/>
                  <p:nvPr/>
                </p:nvGrpSpPr>
                <p:grpSpPr>
                  <a:xfrm>
                    <a:off x="477794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97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30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30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98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9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30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90" name="Group 468"/>
                  <p:cNvGrpSpPr/>
                  <p:nvPr/>
                </p:nvGrpSpPr>
                <p:grpSpPr>
                  <a:xfrm>
                    <a:off x="4935889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91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9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9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92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93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94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  <p:grpSp>
              <p:nvGrpSpPr>
                <p:cNvPr id="274" name="Group 452"/>
                <p:cNvGrpSpPr/>
                <p:nvPr/>
              </p:nvGrpSpPr>
              <p:grpSpPr>
                <a:xfrm rot="18877668">
                  <a:off x="6210508" y="3195426"/>
                  <a:ext cx="601238" cy="499826"/>
                  <a:chOff x="5841977" y="3176030"/>
                  <a:chExt cx="601238" cy="499826"/>
                </a:xfrm>
              </p:grpSpPr>
              <p:grpSp>
                <p:nvGrpSpPr>
                  <p:cNvPr id="275" name="Group 453"/>
                  <p:cNvGrpSpPr/>
                  <p:nvPr/>
                </p:nvGrpSpPr>
                <p:grpSpPr>
                  <a:xfrm rot="19742345">
                    <a:off x="584197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83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87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88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84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8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8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76" name="Group 454"/>
                  <p:cNvGrpSpPr/>
                  <p:nvPr/>
                </p:nvGrpSpPr>
                <p:grpSpPr>
                  <a:xfrm rot="17239213">
                    <a:off x="6033171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77" name="Group 455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8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8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78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7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8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</p:grpSp>
          <p:grpSp>
            <p:nvGrpSpPr>
              <p:cNvPr id="212" name="Group 390"/>
              <p:cNvGrpSpPr/>
              <p:nvPr/>
            </p:nvGrpSpPr>
            <p:grpSpPr>
              <a:xfrm>
                <a:off x="7443561" y="3019258"/>
                <a:ext cx="1106234" cy="969712"/>
                <a:chOff x="6792398" y="2509410"/>
                <a:chExt cx="1106234" cy="969712"/>
              </a:xfrm>
            </p:grpSpPr>
            <p:grpSp>
              <p:nvGrpSpPr>
                <p:cNvPr id="213" name="Group 391"/>
                <p:cNvGrpSpPr/>
                <p:nvPr/>
              </p:nvGrpSpPr>
              <p:grpSpPr>
                <a:xfrm>
                  <a:off x="6792398" y="2703317"/>
                  <a:ext cx="657768" cy="378452"/>
                  <a:chOff x="4777947" y="3207622"/>
                  <a:chExt cx="657768" cy="378452"/>
                </a:xfrm>
              </p:grpSpPr>
              <p:grpSp>
                <p:nvGrpSpPr>
                  <p:cNvPr id="259" name="Group 437"/>
                  <p:cNvGrpSpPr/>
                  <p:nvPr/>
                </p:nvGrpSpPr>
                <p:grpSpPr>
                  <a:xfrm>
                    <a:off x="477794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67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7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7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68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6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7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60" name="Group 438"/>
                  <p:cNvGrpSpPr/>
                  <p:nvPr/>
                </p:nvGrpSpPr>
                <p:grpSpPr>
                  <a:xfrm>
                    <a:off x="4935889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61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6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6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62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63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64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  <p:grpSp>
              <p:nvGrpSpPr>
                <p:cNvPr id="214" name="Group 392"/>
                <p:cNvGrpSpPr/>
                <p:nvPr/>
              </p:nvGrpSpPr>
              <p:grpSpPr>
                <a:xfrm rot="19661454">
                  <a:off x="6800712" y="2979296"/>
                  <a:ext cx="601238" cy="499826"/>
                  <a:chOff x="5841977" y="3176030"/>
                  <a:chExt cx="601238" cy="499826"/>
                </a:xfrm>
              </p:grpSpPr>
              <p:grpSp>
                <p:nvGrpSpPr>
                  <p:cNvPr id="245" name="Group 423"/>
                  <p:cNvGrpSpPr/>
                  <p:nvPr/>
                </p:nvGrpSpPr>
                <p:grpSpPr>
                  <a:xfrm rot="19742345">
                    <a:off x="584197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53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57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58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54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5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5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46" name="Group 424"/>
                  <p:cNvGrpSpPr/>
                  <p:nvPr/>
                </p:nvGrpSpPr>
                <p:grpSpPr>
                  <a:xfrm rot="17239213">
                    <a:off x="6033171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47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5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5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48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4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5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  <p:grpSp>
              <p:nvGrpSpPr>
                <p:cNvPr id="215" name="Group 393"/>
                <p:cNvGrpSpPr/>
                <p:nvPr/>
              </p:nvGrpSpPr>
              <p:grpSpPr>
                <a:xfrm rot="2171672">
                  <a:off x="7240864" y="2945788"/>
                  <a:ext cx="657768" cy="378452"/>
                  <a:chOff x="4777947" y="3207622"/>
                  <a:chExt cx="657768" cy="378452"/>
                </a:xfrm>
              </p:grpSpPr>
              <p:grpSp>
                <p:nvGrpSpPr>
                  <p:cNvPr id="231" name="Group 409"/>
                  <p:cNvGrpSpPr/>
                  <p:nvPr/>
                </p:nvGrpSpPr>
                <p:grpSpPr>
                  <a:xfrm>
                    <a:off x="477794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39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43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44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40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4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4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32" name="Group 410"/>
                  <p:cNvGrpSpPr/>
                  <p:nvPr/>
                </p:nvGrpSpPr>
                <p:grpSpPr>
                  <a:xfrm>
                    <a:off x="4935889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33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37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38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34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3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3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  <p:grpSp>
              <p:nvGrpSpPr>
                <p:cNvPr id="216" name="Group 394"/>
                <p:cNvGrpSpPr/>
                <p:nvPr/>
              </p:nvGrpSpPr>
              <p:grpSpPr>
                <a:xfrm rot="21049340">
                  <a:off x="7270080" y="2509410"/>
                  <a:ext cx="601238" cy="499826"/>
                  <a:chOff x="5841977" y="3176030"/>
                  <a:chExt cx="601238" cy="499826"/>
                </a:xfrm>
              </p:grpSpPr>
              <p:grpSp>
                <p:nvGrpSpPr>
                  <p:cNvPr id="217" name="Group 395"/>
                  <p:cNvGrpSpPr/>
                  <p:nvPr/>
                </p:nvGrpSpPr>
                <p:grpSpPr>
                  <a:xfrm rot="19742345">
                    <a:off x="584197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25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2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3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26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27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28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18" name="Group 396"/>
                  <p:cNvGrpSpPr/>
                  <p:nvPr/>
                </p:nvGrpSpPr>
                <p:grpSpPr>
                  <a:xfrm rot="17239213">
                    <a:off x="6033171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19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23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24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20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2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2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</p:grpSp>
        </p:grpSp>
      </p:grpSp>
      <p:cxnSp>
        <p:nvCxnSpPr>
          <p:cNvPr id="450" name="Straight Connector 449"/>
          <p:cNvCxnSpPr/>
          <p:nvPr/>
        </p:nvCxnSpPr>
        <p:spPr bwMode="auto">
          <a:xfrm rot="16200000" flipH="1">
            <a:off x="3831979" y="4033258"/>
            <a:ext cx="3892061" cy="7605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rot="16200000" flipH="1">
            <a:off x="6529348" y="4030648"/>
            <a:ext cx="4051177" cy="116186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grpSp>
        <p:nvGrpSpPr>
          <p:cNvPr id="454" name="Group 453"/>
          <p:cNvGrpSpPr/>
          <p:nvPr/>
        </p:nvGrpSpPr>
        <p:grpSpPr>
          <a:xfrm>
            <a:off x="8302280" y="3225683"/>
            <a:ext cx="601238" cy="499826"/>
            <a:chOff x="5841977" y="3176030"/>
            <a:chExt cx="601238" cy="499826"/>
          </a:xfrm>
        </p:grpSpPr>
        <p:grpSp>
          <p:nvGrpSpPr>
            <p:cNvPr id="455" name="Group 32"/>
            <p:cNvGrpSpPr/>
            <p:nvPr/>
          </p:nvGrpSpPr>
          <p:grpSpPr>
            <a:xfrm rot="19742345">
              <a:off x="5841977" y="3207622"/>
              <a:ext cx="499826" cy="320263"/>
              <a:chOff x="4503627" y="2218458"/>
              <a:chExt cx="499826" cy="320263"/>
            </a:xfrm>
          </p:grpSpPr>
          <p:grpSp>
            <p:nvGrpSpPr>
              <p:cNvPr id="463" name="Group 176"/>
              <p:cNvGrpSpPr/>
              <p:nvPr/>
            </p:nvGrpSpPr>
            <p:grpSpPr>
              <a:xfrm>
                <a:off x="4503627" y="2301538"/>
                <a:ext cx="300259" cy="237183"/>
                <a:chOff x="2962956" y="2115885"/>
                <a:chExt cx="300259" cy="237183"/>
              </a:xfrm>
            </p:grpSpPr>
            <p:pic>
              <p:nvPicPr>
                <p:cNvPr id="467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3076683" y="211667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  <p:pic>
              <p:nvPicPr>
                <p:cNvPr id="468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16200000">
                  <a:off x="2962162" y="2166537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</p:grpSp>
          <p:grpSp>
            <p:nvGrpSpPr>
              <p:cNvPr id="464" name="Group 179"/>
              <p:cNvGrpSpPr/>
              <p:nvPr/>
            </p:nvGrpSpPr>
            <p:grpSpPr>
              <a:xfrm>
                <a:off x="4719823" y="2218458"/>
                <a:ext cx="283630" cy="253824"/>
                <a:chOff x="6986427" y="2972145"/>
                <a:chExt cx="283630" cy="253824"/>
              </a:xfrm>
            </p:grpSpPr>
            <p:pic>
              <p:nvPicPr>
                <p:cNvPr id="465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16200000">
                  <a:off x="6985633" y="3039438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  <p:pic>
              <p:nvPicPr>
                <p:cNvPr id="466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7083525" y="297293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</p:grpSp>
        </p:grpSp>
        <p:grpSp>
          <p:nvGrpSpPr>
            <p:cNvPr id="456" name="Group 39"/>
            <p:cNvGrpSpPr/>
            <p:nvPr/>
          </p:nvGrpSpPr>
          <p:grpSpPr>
            <a:xfrm rot="17239213">
              <a:off x="6033171" y="3265811"/>
              <a:ext cx="499826" cy="320263"/>
              <a:chOff x="4503627" y="2218458"/>
              <a:chExt cx="499826" cy="320263"/>
            </a:xfrm>
          </p:grpSpPr>
          <p:grpSp>
            <p:nvGrpSpPr>
              <p:cNvPr id="457" name="Group 176"/>
              <p:cNvGrpSpPr/>
              <p:nvPr/>
            </p:nvGrpSpPr>
            <p:grpSpPr>
              <a:xfrm>
                <a:off x="4503627" y="2301538"/>
                <a:ext cx="300259" cy="237183"/>
                <a:chOff x="2962956" y="2115885"/>
                <a:chExt cx="300259" cy="237183"/>
              </a:xfrm>
            </p:grpSpPr>
            <p:pic>
              <p:nvPicPr>
                <p:cNvPr id="461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3076683" y="211667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  <p:pic>
              <p:nvPicPr>
                <p:cNvPr id="462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16200000">
                  <a:off x="2962162" y="2166537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</p:grpSp>
          <p:grpSp>
            <p:nvGrpSpPr>
              <p:cNvPr id="458" name="Group 179"/>
              <p:cNvGrpSpPr/>
              <p:nvPr/>
            </p:nvGrpSpPr>
            <p:grpSpPr>
              <a:xfrm>
                <a:off x="4719823" y="2218458"/>
                <a:ext cx="283630" cy="253824"/>
                <a:chOff x="6986427" y="2972145"/>
                <a:chExt cx="283630" cy="253824"/>
              </a:xfrm>
            </p:grpSpPr>
            <p:pic>
              <p:nvPicPr>
                <p:cNvPr id="459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16200000">
                  <a:off x="6985633" y="3039438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  <p:pic>
              <p:nvPicPr>
                <p:cNvPr id="460" name="Picture 2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7083525" y="297293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</p:grpSp>
        </p:grpSp>
      </p:grpSp>
      <p:grpSp>
        <p:nvGrpSpPr>
          <p:cNvPr id="469" name="Group 468"/>
          <p:cNvGrpSpPr/>
          <p:nvPr/>
        </p:nvGrpSpPr>
        <p:grpSpPr>
          <a:xfrm>
            <a:off x="5955458" y="4061823"/>
            <a:ext cx="1106234" cy="969712"/>
            <a:chOff x="6792398" y="2509410"/>
            <a:chExt cx="1106234" cy="969712"/>
          </a:xfrm>
        </p:grpSpPr>
        <p:grpSp>
          <p:nvGrpSpPr>
            <p:cNvPr id="470" name="Group 79"/>
            <p:cNvGrpSpPr/>
            <p:nvPr/>
          </p:nvGrpSpPr>
          <p:grpSpPr>
            <a:xfrm>
              <a:off x="6792398" y="2703317"/>
              <a:ext cx="657768" cy="378452"/>
              <a:chOff x="4777947" y="3207622"/>
              <a:chExt cx="657768" cy="378452"/>
            </a:xfrm>
          </p:grpSpPr>
          <p:grpSp>
            <p:nvGrpSpPr>
              <p:cNvPr id="516" name="Group 80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24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2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2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25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2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2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17" name="Group 81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18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2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2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19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2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2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471" name="Group 94"/>
            <p:cNvGrpSpPr/>
            <p:nvPr/>
          </p:nvGrpSpPr>
          <p:grpSpPr>
            <a:xfrm rot="19661454">
              <a:off x="6800712" y="2979296"/>
              <a:ext cx="601238" cy="499826"/>
              <a:chOff x="5841977" y="3176030"/>
              <a:chExt cx="601238" cy="499826"/>
            </a:xfrm>
          </p:grpSpPr>
          <p:grpSp>
            <p:nvGrpSpPr>
              <p:cNvPr id="502" name="Group 95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10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1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1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11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1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1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03" name="Group 96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04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0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0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05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0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0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472" name="Group 110"/>
            <p:cNvGrpSpPr/>
            <p:nvPr/>
          </p:nvGrpSpPr>
          <p:grpSpPr>
            <a:xfrm rot="2171672">
              <a:off x="7240864" y="2945788"/>
              <a:ext cx="657768" cy="378452"/>
              <a:chOff x="4777947" y="3207622"/>
              <a:chExt cx="657768" cy="378452"/>
            </a:xfrm>
          </p:grpSpPr>
          <p:grpSp>
            <p:nvGrpSpPr>
              <p:cNvPr id="488" name="Group 126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96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0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0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97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9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9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489" name="Group 127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90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9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9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91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9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9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473" name="Group 111"/>
            <p:cNvGrpSpPr/>
            <p:nvPr/>
          </p:nvGrpSpPr>
          <p:grpSpPr>
            <a:xfrm rot="21049340">
              <a:off x="7270080" y="2509410"/>
              <a:ext cx="601238" cy="499826"/>
              <a:chOff x="5841977" y="3176030"/>
              <a:chExt cx="601238" cy="499826"/>
            </a:xfrm>
          </p:grpSpPr>
          <p:grpSp>
            <p:nvGrpSpPr>
              <p:cNvPr id="474" name="Group 112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82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8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8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83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8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8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475" name="Group 113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76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8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8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77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7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7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</p:grpSp>
      <p:grpSp>
        <p:nvGrpSpPr>
          <p:cNvPr id="530" name="Group 529"/>
          <p:cNvGrpSpPr/>
          <p:nvPr/>
        </p:nvGrpSpPr>
        <p:grpSpPr>
          <a:xfrm>
            <a:off x="7397609" y="4374056"/>
            <a:ext cx="1106234" cy="969712"/>
            <a:chOff x="6792398" y="2509410"/>
            <a:chExt cx="1106234" cy="969712"/>
          </a:xfrm>
        </p:grpSpPr>
        <p:grpSp>
          <p:nvGrpSpPr>
            <p:cNvPr id="531" name="Group 79"/>
            <p:cNvGrpSpPr/>
            <p:nvPr/>
          </p:nvGrpSpPr>
          <p:grpSpPr>
            <a:xfrm>
              <a:off x="6792398" y="2703317"/>
              <a:ext cx="657768" cy="378452"/>
              <a:chOff x="4777947" y="3207622"/>
              <a:chExt cx="657768" cy="378452"/>
            </a:xfrm>
          </p:grpSpPr>
          <p:grpSp>
            <p:nvGrpSpPr>
              <p:cNvPr id="577" name="Group 80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85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8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9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86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8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8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78" name="Group 81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79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8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8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80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8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8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532" name="Group 94"/>
            <p:cNvGrpSpPr/>
            <p:nvPr/>
          </p:nvGrpSpPr>
          <p:grpSpPr>
            <a:xfrm rot="19661454">
              <a:off x="6800712" y="2979296"/>
              <a:ext cx="601238" cy="499826"/>
              <a:chOff x="5841977" y="3176030"/>
              <a:chExt cx="601238" cy="499826"/>
            </a:xfrm>
          </p:grpSpPr>
          <p:grpSp>
            <p:nvGrpSpPr>
              <p:cNvPr id="563" name="Group 95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71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7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7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72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7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7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64" name="Group 96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65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6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7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66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6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6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533" name="Group 110"/>
            <p:cNvGrpSpPr/>
            <p:nvPr/>
          </p:nvGrpSpPr>
          <p:grpSpPr>
            <a:xfrm rot="2171672">
              <a:off x="7240864" y="2945788"/>
              <a:ext cx="657768" cy="378452"/>
              <a:chOff x="4777947" y="3207622"/>
              <a:chExt cx="657768" cy="378452"/>
            </a:xfrm>
          </p:grpSpPr>
          <p:grpSp>
            <p:nvGrpSpPr>
              <p:cNvPr id="549" name="Group 126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5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6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6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5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5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6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50" name="Group 127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51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5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5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52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5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5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534" name="Group 111"/>
            <p:cNvGrpSpPr/>
            <p:nvPr/>
          </p:nvGrpSpPr>
          <p:grpSpPr>
            <a:xfrm rot="21049340">
              <a:off x="7270080" y="2509410"/>
              <a:ext cx="601238" cy="499826"/>
              <a:chOff x="5841977" y="3176030"/>
              <a:chExt cx="601238" cy="499826"/>
            </a:xfrm>
          </p:grpSpPr>
          <p:grpSp>
            <p:nvGrpSpPr>
              <p:cNvPr id="535" name="Group 112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43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4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4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44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4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4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36" name="Group 113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3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4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4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3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3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4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</p:grpSp>
      <p:sp>
        <p:nvSpPr>
          <p:cNvPr id="591" name="Action Button: Forward or Next 590">
            <a:hlinkClick r:id="rId4" action="ppaction://hlinksldjump" highlightClick="1"/>
          </p:cNvPr>
          <p:cNvSpPr/>
          <p:nvPr/>
        </p:nvSpPr>
        <p:spPr bwMode="auto">
          <a:xfrm>
            <a:off x="6567355" y="5760244"/>
            <a:ext cx="1054115" cy="731837"/>
          </a:xfrm>
          <a:prstGeom prst="actionButtonForwardNex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665" y="194734"/>
            <a:ext cx="9334665" cy="1143000"/>
          </a:xfrm>
        </p:spPr>
        <p:txBody>
          <a:bodyPr/>
          <a:lstStyle/>
          <a:p>
            <a:r>
              <a:rPr lang="en-US" sz="4000" dirty="0" smtClean="0"/>
              <a:t>Data is consistent with the hypothesis that large flocs are useless</a:t>
            </a:r>
            <a:endParaRPr lang="en-US" sz="40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3874" y="1371600"/>
            <a:ext cx="349544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371600"/>
            <a:ext cx="349544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359463" y="1925904"/>
            <a:ext cx="950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PACl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84695" y="1844984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Alum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79314" y="3130062"/>
            <a:ext cx="2175030" cy="101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Capture velocity: 0.12 mm/s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244,000 data points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937294"/>
              </p:ext>
            </p:extLst>
          </p:nvPr>
        </p:nvGraphicFramePr>
        <p:xfrm>
          <a:off x="5456853" y="4909258"/>
          <a:ext cx="3687147" cy="749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公式" r:id="rId6" imgW="2880000" imgH="520920" progId="Equation.3">
                  <p:embed/>
                </p:oleObj>
              </mc:Choice>
              <mc:Fallback>
                <p:oleObj name="公式" r:id="rId6" imgW="2880000" imgH="520920" progId="Equation.3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6853" y="4909258"/>
                        <a:ext cx="3687147" cy="74941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线箭头连接符 4"/>
          <p:cNvCxnSpPr/>
          <p:nvPr/>
        </p:nvCxnSpPr>
        <p:spPr bwMode="auto">
          <a:xfrm flipH="1" flipV="1">
            <a:off x="4803036" y="3307181"/>
            <a:ext cx="1508809" cy="16020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5" name="直线箭头连接符 14"/>
          <p:cNvCxnSpPr/>
          <p:nvPr/>
        </p:nvCxnSpPr>
        <p:spPr bwMode="auto">
          <a:xfrm flipH="1" flipV="1">
            <a:off x="1647114" y="3482037"/>
            <a:ext cx="4061207" cy="14272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lg" len="med"/>
            <a:tailEnd type="arrow"/>
          </a:ln>
          <a:effectLst/>
        </p:spPr>
      </p:cxn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545146"/>
              </p:ext>
            </p:extLst>
          </p:nvPr>
        </p:nvGraphicFramePr>
        <p:xfrm>
          <a:off x="5986892" y="6003835"/>
          <a:ext cx="2767489" cy="712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公式" r:id="rId8" imgW="1965600" imgH="493560" progId="Equation.3">
                  <p:embed/>
                </p:oleObj>
              </mc:Choice>
              <mc:Fallback>
                <p:oleObj name="公式" r:id="rId8" imgW="1965600" imgH="493560" progId="Equation.3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6892" y="6003835"/>
                        <a:ext cx="2767489" cy="7122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 bwMode="auto">
          <a:xfrm>
            <a:off x="7104185" y="1925904"/>
            <a:ext cx="1031630" cy="1004865"/>
          </a:xfrm>
          <a:prstGeom prst="actionButtonBackPrevious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63950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Apparatus schematic</a:t>
            </a:r>
            <a:endParaRPr kumimoji="1" lang="zh-CN" altLang="en-US" dirty="0"/>
          </a:p>
        </p:txBody>
      </p:sp>
      <p:pic>
        <p:nvPicPr>
          <p:cNvPr id="4" name="图片 3" descr="schemat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519" y="1594728"/>
            <a:ext cx="6229350" cy="48291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462954" y="2344615"/>
            <a:ext cx="2051538" cy="3845170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36262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SDC136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601" y="285361"/>
            <a:ext cx="6522181" cy="1143000"/>
          </a:xfrm>
        </p:spPr>
        <p:txBody>
          <a:bodyPr/>
          <a:lstStyle/>
          <a:p>
            <a:r>
              <a:rPr lang="en-US" dirty="0" smtClean="0"/>
              <a:t>Experiment : verification</a:t>
            </a:r>
            <a:endParaRPr lang="en-US" dirty="0"/>
          </a:p>
        </p:txBody>
      </p:sp>
      <p:pic>
        <p:nvPicPr>
          <p:cNvPr id="112641" name="Picture 1" descr="C:\Users\kas444\Dropbox\Dissertation\Figures\RTvsDoseBoth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93332"/>
            <a:ext cx="7924800" cy="53646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56305" y="5355953"/>
            <a:ext cx="223578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Dr. Karen </a:t>
            </a:r>
            <a:r>
              <a:rPr lang="en-US" sz="1600" dirty="0" err="1" smtClean="0">
                <a:solidFill>
                  <a:srgbClr val="FF0000"/>
                </a:solidFill>
                <a:latin typeface="+mn-lt"/>
              </a:rPr>
              <a:t>Swetland</a:t>
            </a:r>
            <a:r>
              <a:rPr lang="en-US" sz="1600" dirty="0" err="1" smtClean="0">
                <a:solidFill>
                  <a:srgbClr val="FF0000"/>
                </a:solidFill>
              </a:rPr>
              <a:t>’s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  Dissertation research</a:t>
            </a:r>
          </a:p>
        </p:txBody>
      </p:sp>
    </p:spTree>
    <p:extLst>
      <p:ext uri="{BB962C8B-B14F-4D97-AF65-F5344CB8AC3E}">
        <p14:creationId xmlns:p14="http://schemas.microsoft.com/office/powerpoint/2010/main" val="119298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Experiment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256082"/>
              </p:ext>
            </p:extLst>
          </p:nvPr>
        </p:nvGraphicFramePr>
        <p:xfrm>
          <a:off x="457200" y="2066951"/>
          <a:ext cx="8229600" cy="322707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dirty="0">
                          <a:solidFill>
                            <a:srgbClr val="003366"/>
                          </a:solidFill>
                          <a:effectLst/>
                          <a:latin typeface="Helvetica"/>
                        </a:rPr>
                        <a:t>Set Point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>
                          <a:solidFill>
                            <a:srgbClr val="003366"/>
                          </a:solidFill>
                          <a:effectLst/>
                          <a:latin typeface="Helvetica"/>
                        </a:rPr>
                        <a:t>Value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Target influent </a:t>
                      </a:r>
                      <a:r>
                        <a:rPr lang="en-US" sz="2400" b="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turbidity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100 NTU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Raw water flow rate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5.5 mL/s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Length of tube </a:t>
                      </a:r>
                      <a:r>
                        <a:rPr lang="en-US" sz="2400" b="0" dirty="0" err="1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flocculator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83.88 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Alum base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1.3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Alum coefficient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1.15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Max reps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15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图片 2" descr="formul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953" y="5929572"/>
            <a:ext cx="4559300" cy="469900"/>
          </a:xfrm>
          <a:prstGeom prst="rect">
            <a:avLst/>
          </a:prstGeom>
        </p:spPr>
      </p:pic>
      <p:sp>
        <p:nvSpPr>
          <p:cNvPr id="5" name="左大括号 4"/>
          <p:cNvSpPr/>
          <p:nvPr/>
        </p:nvSpPr>
        <p:spPr bwMode="auto">
          <a:xfrm>
            <a:off x="880408" y="4458071"/>
            <a:ext cx="359997" cy="1187993"/>
          </a:xfrm>
          <a:prstGeom prst="leftBrace">
            <a:avLst/>
          </a:prstGeom>
          <a:ln w="28575" cmpd="sng">
            <a:solidFill>
              <a:srgbClr val="FF0000"/>
            </a:solidFill>
            <a:headEnd type="none" w="lg" len="med"/>
            <a:tailEnd type="none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 w="57150" cmpd="sng"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24" name="曲线连接符 23"/>
          <p:cNvCxnSpPr>
            <a:endCxn id="3" idx="1"/>
          </p:cNvCxnSpPr>
          <p:nvPr/>
        </p:nvCxnSpPr>
        <p:spPr bwMode="auto">
          <a:xfrm>
            <a:off x="880409" y="5133789"/>
            <a:ext cx="1351544" cy="1030733"/>
          </a:xfrm>
          <a:prstGeom prst="curvedConnector3">
            <a:avLst>
              <a:gd name="adj1" fmla="val -14982"/>
            </a:avLst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368300"/>
            <a:ext cx="8140700" cy="6108700"/>
          </a:xfrm>
          <a:prstGeom prst="rect">
            <a:avLst/>
          </a:prstGeom>
        </p:spPr>
      </p:pic>
      <p:pic>
        <p:nvPicPr>
          <p:cNvPr id="8" name="图片 7" descr="Picture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0772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1597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ube Flocculator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ube Flocculator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</TotalTime>
  <Words>365</Words>
  <Application>Microsoft Macintosh PowerPoint</Application>
  <PresentationFormat>全屏显示(4:3)</PresentationFormat>
  <Paragraphs>77</Paragraphs>
  <Slides>16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嵌入的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9" baseType="lpstr">
      <vt:lpstr>Tube Flocculator</vt:lpstr>
      <vt:lpstr>1_Tube Flocculator</vt:lpstr>
      <vt:lpstr>公式</vt:lpstr>
      <vt:lpstr>Tube Flocculator</vt:lpstr>
      <vt:lpstr>Outline</vt:lpstr>
      <vt:lpstr>Introduction</vt:lpstr>
      <vt:lpstr>Hypotheses</vt:lpstr>
      <vt:lpstr>Data is consistent with the hypothesis that large flocs are useless</vt:lpstr>
      <vt:lpstr>Apparatus schematic</vt:lpstr>
      <vt:lpstr>PowerPoint 演示文稿</vt:lpstr>
      <vt:lpstr>Experiment : verification</vt:lpstr>
      <vt:lpstr>Control Experiment</vt:lpstr>
      <vt:lpstr>Floc breakup installation</vt:lpstr>
      <vt:lpstr>Floc breakup installation</vt:lpstr>
      <vt:lpstr>Results</vt:lpstr>
      <vt:lpstr>Results</vt:lpstr>
      <vt:lpstr>Conclusion</vt:lpstr>
      <vt:lpstr>Future work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Tube Flocculator</dc:title>
  <dc:creator>li Patience.Li</dc:creator>
  <cp:lastModifiedBy>li Patience.Li</cp:lastModifiedBy>
  <cp:revision>118</cp:revision>
  <dcterms:created xsi:type="dcterms:W3CDTF">2012-10-22T03:41:16Z</dcterms:created>
  <dcterms:modified xsi:type="dcterms:W3CDTF">2012-12-08T18:31:55Z</dcterms:modified>
</cp:coreProperties>
</file>