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9"/>
  </p:notesMasterIdLst>
  <p:handoutMasterIdLst>
    <p:handoutMasterId r:id="rId20"/>
  </p:handoutMasterIdLst>
  <p:sldIdLst>
    <p:sldId id="475" r:id="rId2"/>
    <p:sldId id="477" r:id="rId3"/>
    <p:sldId id="490" r:id="rId4"/>
    <p:sldId id="495" r:id="rId5"/>
    <p:sldId id="486" r:id="rId6"/>
    <p:sldId id="489" r:id="rId7"/>
    <p:sldId id="476" r:id="rId8"/>
    <p:sldId id="483" r:id="rId9"/>
    <p:sldId id="484" r:id="rId10"/>
    <p:sldId id="485" r:id="rId11"/>
    <p:sldId id="478" r:id="rId12"/>
    <p:sldId id="482" r:id="rId13"/>
    <p:sldId id="496" r:id="rId14"/>
    <p:sldId id="499" r:id="rId15"/>
    <p:sldId id="487" r:id="rId16"/>
    <p:sldId id="497" r:id="rId17"/>
    <p:sldId id="498" r:id="rId18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73" autoAdjust="0"/>
  </p:normalViewPr>
  <p:slideViewPr>
    <p:cSldViewPr>
      <p:cViewPr>
        <p:scale>
          <a:sx n="91" d="100"/>
          <a:sy n="91" d="100"/>
        </p:scale>
        <p:origin x="186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97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Allow</a:t>
            </a:r>
            <a:r>
              <a:rPr lang="en-US" baseline="0" dirty="0" smtClean="0"/>
              <a:t> more time for the flocs to grow</a:t>
            </a:r>
          </a:p>
          <a:p>
            <a:pPr>
              <a:buFontTx/>
              <a:buChar char="-"/>
            </a:pPr>
            <a:r>
              <a:rPr lang="en-US" baseline="0" dirty="0" smtClean="0"/>
              <a:t>Previously the two </a:t>
            </a:r>
            <a:r>
              <a:rPr lang="en-US" baseline="0" dirty="0" err="1" smtClean="0"/>
              <a:t>turbidimeters</a:t>
            </a:r>
            <a:r>
              <a:rPr lang="en-US" baseline="0" dirty="0" smtClean="0"/>
              <a:t> did not agree with each other</a:t>
            </a:r>
          </a:p>
          <a:p>
            <a:pPr>
              <a:buFontTx/>
              <a:buChar char="-"/>
            </a:pPr>
            <a:r>
              <a:rPr lang="en-US" baseline="0" dirty="0" smtClean="0"/>
              <a:t>Also they wanted to test </a:t>
            </a:r>
            <a:r>
              <a:rPr lang="en-US" baseline="0" dirty="0" err="1" smtClean="0"/>
              <a:t>tygon</a:t>
            </a:r>
            <a:r>
              <a:rPr lang="en-US" baseline="0" dirty="0" smtClean="0"/>
              <a:t> tubes vs. silicon tubes (Spring 2013)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961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Stage 1-3 </a:t>
            </a:r>
            <a:r>
              <a:rPr lang="en-US" dirty="0" err="1" smtClean="0"/>
              <a:t>Yining</a:t>
            </a:r>
            <a:endParaRPr lang="en-US" dirty="0" smtClean="0"/>
          </a:p>
          <a:p>
            <a:r>
              <a:rPr lang="en-US" smtClean="0"/>
              <a:t>Stage 4-6 Vicki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7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10/11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732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09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Used results from summer</a:t>
            </a:r>
            <a:r>
              <a:rPr lang="en-US" baseline="0" dirty="0" smtClean="0"/>
              <a:t> to choose the clamp sizes (4mm-5mm)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443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One 4mm</a:t>
            </a:r>
            <a:r>
              <a:rPr lang="en-US" baseline="0" dirty="0" smtClean="0"/>
              <a:t> clamp</a:t>
            </a:r>
          </a:p>
          <a:p>
            <a:r>
              <a:rPr lang="en-US" baseline="0" dirty="0" smtClean="0"/>
              <a:t>-has higher residual turbidity than with no clamps</a:t>
            </a:r>
          </a:p>
          <a:p>
            <a:r>
              <a:rPr lang="en-US" baseline="0" dirty="0" smtClean="0"/>
              <a:t>-suggesting that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breakup may not help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967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One 4mm</a:t>
            </a:r>
            <a:r>
              <a:rPr lang="en-US" baseline="0" dirty="0" smtClean="0"/>
              <a:t> clamp</a:t>
            </a:r>
          </a:p>
          <a:p>
            <a:r>
              <a:rPr lang="en-US" baseline="0" dirty="0" smtClean="0"/>
              <a:t>-has higher residual turbidity than with no clamps</a:t>
            </a:r>
          </a:p>
          <a:p>
            <a:r>
              <a:rPr lang="en-US" baseline="0" dirty="0" smtClean="0"/>
              <a:t>-suggesting that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breakup may not help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73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wmf"/><Relationship Id="rId4" Type="http://schemas.openxmlformats.org/officeDocument/2006/relationships/oleObject" Target="file:///\\files.cornell.edu\EN\aguaclara\RESEARCH\Laminar%20Tube%20Floc\Fall%202013\Data%20processor\Data%20Processor%200%20to%2010%209-19-2013.xmcd\Selection%20835%206226%201232%206552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895600" y="5486400"/>
            <a:ext cx="3962400" cy="1143000"/>
          </a:xfrm>
        </p:spPr>
        <p:txBody>
          <a:bodyPr/>
          <a:lstStyle/>
          <a:p>
            <a:r>
              <a:rPr lang="en-US" dirty="0" smtClean="0"/>
              <a:t>Victoria Chou and </a:t>
            </a:r>
            <a:r>
              <a:rPr lang="en-US" dirty="0" err="1" smtClean="0"/>
              <a:t>Yining</a:t>
            </a:r>
            <a:r>
              <a:rPr lang="en-US" dirty="0" smtClean="0"/>
              <a:t> Dai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3200400" y="228600"/>
            <a:ext cx="6172200" cy="3048000"/>
          </a:xfrm>
        </p:spPr>
        <p:txBody>
          <a:bodyPr/>
          <a:lstStyle/>
          <a:p>
            <a:r>
              <a:rPr lang="en-US" dirty="0" smtClean="0"/>
              <a:t>Laminar Tube </a:t>
            </a:r>
            <a:r>
              <a:rPr lang="en-US" dirty="0" err="1" smtClean="0"/>
              <a:t>Flocculator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5"/>
          <p:cNvSpPr txBox="1">
            <a:spLocks/>
          </p:cNvSpPr>
          <p:nvPr/>
        </p:nvSpPr>
        <p:spPr bwMode="auto">
          <a:xfrm>
            <a:off x="6019800" y="2133600"/>
            <a:ext cx="2971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sz="3200" dirty="0" smtClean="0">
                <a:solidFill>
                  <a:schemeClr val="tx1"/>
                </a:solidFill>
              </a:rPr>
              <a:t>Fall 2013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Case Three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1490565"/>
            <a:ext cx="7162800" cy="53721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dirty="0" smtClean="0"/>
              <a:t>st Experiment- Clamp Size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Testing the Effectiveness of Different Sized Clamps</a:t>
            </a:r>
          </a:p>
          <a:p>
            <a:r>
              <a:rPr lang="en-US" dirty="0" smtClean="0"/>
              <a:t>Have ONE clamp </a:t>
            </a:r>
            <a:r>
              <a:rPr lang="en-US" dirty="0" smtClean="0"/>
              <a:t>on </a:t>
            </a:r>
            <a:r>
              <a:rPr lang="en-US" dirty="0" smtClean="0"/>
              <a:t>the middle arrangement of tubing</a:t>
            </a:r>
          </a:p>
          <a:p>
            <a:r>
              <a:rPr lang="en-US" dirty="0" smtClean="0"/>
              <a:t>4 mm &amp; 5 mm</a:t>
            </a:r>
          </a:p>
          <a:p>
            <a:r>
              <a:rPr lang="en-US" dirty="0" smtClean="0"/>
              <a:t>Have dosages of 0 to 3 mg/L </a:t>
            </a:r>
            <a:r>
              <a:rPr lang="en-US" dirty="0" err="1" smtClean="0"/>
              <a:t>PACl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057400" y="4343400"/>
            <a:ext cx="1676400" cy="205740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800600" y="4343400"/>
            <a:ext cx="1676400" cy="205740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819400" y="5562600"/>
            <a:ext cx="152400" cy="8382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2819400" y="5486400"/>
            <a:ext cx="152400" cy="15240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524500" y="5562600"/>
            <a:ext cx="228600" cy="8382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524500" y="5486400"/>
            <a:ext cx="228600" cy="15240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22741" y="4989630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4mm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265941" y="5005239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5mm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of Summer 2013 Research</a:t>
            </a:r>
            <a:endParaRPr lang="en-US" dirty="0"/>
          </a:p>
        </p:txBody>
      </p:sp>
      <p:pic>
        <p:nvPicPr>
          <p:cNvPr id="6" name="Content Placeholder 5" descr="pcstarvsaldose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05713" y="1600200"/>
            <a:ext cx="6928971" cy="48006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Preliminary Results</a:t>
            </a:r>
            <a:endParaRPr lang="en-US" dirty="0"/>
          </a:p>
        </p:txBody>
      </p:sp>
      <p:graphicFrame>
        <p:nvGraphicFramePr>
          <p:cNvPr id="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3501276"/>
              </p:ext>
            </p:extLst>
          </p:nvPr>
        </p:nvGraphicFramePr>
        <p:xfrm>
          <a:off x="1143000" y="1524000"/>
          <a:ext cx="6629400" cy="544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Mathcad" r:id="rId4" imgW="3781440" imgH="3105000" progId="Mathcad">
                  <p:link updateAutomatic="1"/>
                </p:oleObj>
              </mc:Choice>
              <mc:Fallback>
                <p:oleObj name="Mathcad" r:id="rId4" imgW="3781440" imgH="3105000" progId="Mathcad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524000"/>
                        <a:ext cx="6629400" cy="5443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30285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Preliminary Results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43" y="1600200"/>
            <a:ext cx="8620714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0774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2nd Experiment- Clamp 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Testing the Effectiveness of Different Number of Clamps</a:t>
            </a:r>
          </a:p>
          <a:p>
            <a:r>
              <a:rPr lang="en-US" dirty="0" smtClean="0"/>
              <a:t>1-16 clamps spread evenly across the middle arrangement of tubing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Faced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Residual coagulant on tubing</a:t>
            </a:r>
          </a:p>
          <a:p>
            <a:pPr lvl="1"/>
            <a:r>
              <a:rPr lang="en-US" dirty="0" smtClean="0"/>
              <a:t>“Pigging”</a:t>
            </a:r>
          </a:p>
          <a:p>
            <a:r>
              <a:rPr lang="en-US" dirty="0" err="1" smtClean="0"/>
              <a:t>Turbidimeters</a:t>
            </a:r>
            <a:endParaRPr lang="en-US" dirty="0" smtClean="0"/>
          </a:p>
          <a:p>
            <a:pPr lvl="1"/>
            <a:r>
              <a:rPr lang="en-US" dirty="0" smtClean="0"/>
              <a:t>Clean the glass column</a:t>
            </a:r>
          </a:p>
          <a:p>
            <a:pPr lvl="1"/>
            <a:r>
              <a:rPr lang="en-US" dirty="0" smtClean="0"/>
              <a:t>Clean the vial</a:t>
            </a:r>
          </a:p>
          <a:p>
            <a:pPr lvl="1"/>
            <a:r>
              <a:rPr lang="en-US" dirty="0" smtClean="0"/>
              <a:t>Calibration</a:t>
            </a:r>
          </a:p>
          <a:p>
            <a:r>
              <a:rPr lang="en-US" dirty="0" smtClean="0"/>
              <a:t>Pump malfunction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Pinch valve</a:t>
            </a:r>
          </a:p>
          <a:p>
            <a:pPr lvl="1"/>
            <a:r>
              <a:rPr lang="en-US" dirty="0" smtClean="0"/>
              <a:t>Keep it unclogged by washing periodically</a:t>
            </a:r>
          </a:p>
          <a:p>
            <a:r>
              <a:rPr lang="en-US" dirty="0" smtClean="0"/>
              <a:t>Algae growth in the tubing</a:t>
            </a:r>
          </a:p>
          <a:p>
            <a:pPr lvl="1"/>
            <a:r>
              <a:rPr lang="en-US" dirty="0" smtClean="0"/>
              <a:t>Replaced with clean tubing</a:t>
            </a:r>
          </a:p>
        </p:txBody>
      </p:sp>
    </p:spTree>
    <p:extLst>
      <p:ext uri="{BB962C8B-B14F-4D97-AF65-F5344CB8AC3E}">
        <p14:creationId xmlns:p14="http://schemas.microsoft.com/office/powerpoint/2010/main" val="25303371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877" y="1828800"/>
            <a:ext cx="6246845" cy="468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9310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err="1" smtClean="0"/>
              <a:t>Floc</a:t>
            </a:r>
            <a:r>
              <a:rPr lang="en-US" dirty="0" smtClean="0"/>
              <a:t> Breakup Theory</a:t>
            </a:r>
          </a:p>
          <a:p>
            <a:r>
              <a:rPr lang="en-US" dirty="0" smtClean="0"/>
              <a:t>Base Case Testing</a:t>
            </a:r>
          </a:p>
          <a:p>
            <a:r>
              <a:rPr lang="en-US" dirty="0" smtClean="0"/>
              <a:t>Experiments</a:t>
            </a:r>
          </a:p>
          <a:p>
            <a:r>
              <a:rPr lang="en-US" dirty="0" smtClean="0"/>
              <a:t>Challenges Faced</a:t>
            </a:r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Flocculation is an integral part of the water treatment process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3352800"/>
            <a:ext cx="3810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Flocculat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352800"/>
            <a:ext cx="4038600" cy="2895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Breakup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“Large </a:t>
            </a:r>
            <a:r>
              <a:rPr lang="en-US" dirty="0" err="1" smtClean="0"/>
              <a:t>flocs</a:t>
            </a:r>
            <a:r>
              <a:rPr lang="en-US" dirty="0" smtClean="0"/>
              <a:t> are useless”</a:t>
            </a:r>
          </a:p>
          <a:p>
            <a:pPr lvl="1"/>
            <a:r>
              <a:rPr lang="en-US" dirty="0" smtClean="0"/>
              <a:t>Shear is too large, so colloids cannot attach</a:t>
            </a:r>
          </a:p>
          <a:p>
            <a:r>
              <a:rPr lang="en-US" dirty="0" smtClean="0"/>
              <a:t>Use clamps to break up </a:t>
            </a:r>
            <a:r>
              <a:rPr lang="en-US" dirty="0" err="1" smtClean="0"/>
              <a:t>flocs</a:t>
            </a:r>
            <a:r>
              <a:rPr lang="en-US" dirty="0" smtClean="0"/>
              <a:t> so that they can regrow and collect more colloids as they travel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431696" y="4679203"/>
            <a:ext cx="601238" cy="499826"/>
            <a:chOff x="5841977" y="3176030"/>
            <a:chExt cx="601238" cy="499826"/>
          </a:xfrm>
        </p:grpSpPr>
        <p:grpSp>
          <p:nvGrpSpPr>
            <p:cNvPr id="5" name="Group 32"/>
            <p:cNvGrpSpPr/>
            <p:nvPr/>
          </p:nvGrpSpPr>
          <p:grpSpPr>
            <a:xfrm rot="19742345">
              <a:off x="5841977" y="3207622"/>
              <a:ext cx="499826" cy="320263"/>
              <a:chOff x="4503627" y="2218458"/>
              <a:chExt cx="499826" cy="320263"/>
            </a:xfrm>
          </p:grpSpPr>
          <p:grpSp>
            <p:nvGrpSpPr>
              <p:cNvPr id="13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17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18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14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15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16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  <p:grpSp>
          <p:nvGrpSpPr>
            <p:cNvPr id="6" name="Group 39"/>
            <p:cNvGrpSpPr/>
            <p:nvPr/>
          </p:nvGrpSpPr>
          <p:grpSpPr>
            <a:xfrm rot="17239213">
              <a:off x="6033171" y="3265811"/>
              <a:ext cx="499826" cy="320263"/>
              <a:chOff x="4503627" y="2218458"/>
              <a:chExt cx="499826" cy="320263"/>
            </a:xfrm>
          </p:grpSpPr>
          <p:grpSp>
            <p:nvGrpSpPr>
              <p:cNvPr id="7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11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12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8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9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10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</p:grpSp>
      <p:grpSp>
        <p:nvGrpSpPr>
          <p:cNvPr id="19" name="Group 18"/>
          <p:cNvGrpSpPr/>
          <p:nvPr/>
        </p:nvGrpSpPr>
        <p:grpSpPr>
          <a:xfrm>
            <a:off x="2875040" y="4727478"/>
            <a:ext cx="1106234" cy="969712"/>
            <a:chOff x="6792398" y="2509410"/>
            <a:chExt cx="1106234" cy="969712"/>
          </a:xfrm>
        </p:grpSpPr>
        <p:grpSp>
          <p:nvGrpSpPr>
            <p:cNvPr id="20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66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7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7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7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7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7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67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68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7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7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69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7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7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1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52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6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6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6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6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6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6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3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2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38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39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3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24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3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3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3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33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3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3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25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2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3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3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2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2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2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  <p:grpSp>
        <p:nvGrpSpPr>
          <p:cNvPr id="80" name="Group 79"/>
          <p:cNvGrpSpPr/>
          <p:nvPr/>
        </p:nvGrpSpPr>
        <p:grpSpPr>
          <a:xfrm>
            <a:off x="3382116" y="3774228"/>
            <a:ext cx="1557892" cy="1293966"/>
            <a:chOff x="6991903" y="2695004"/>
            <a:chExt cx="1557892" cy="1293966"/>
          </a:xfrm>
        </p:grpSpPr>
        <p:grpSp>
          <p:nvGrpSpPr>
            <p:cNvPr id="81" name="Group 141"/>
            <p:cNvGrpSpPr/>
            <p:nvPr/>
          </p:nvGrpSpPr>
          <p:grpSpPr>
            <a:xfrm>
              <a:off x="6991903" y="2695004"/>
              <a:ext cx="657768" cy="378452"/>
              <a:chOff x="4777947" y="3207622"/>
              <a:chExt cx="657768" cy="378452"/>
            </a:xfrm>
          </p:grpSpPr>
          <p:grpSp>
            <p:nvGrpSpPr>
              <p:cNvPr id="189" name="Group 142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9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20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20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9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9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20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190" name="Group 143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91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9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9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9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9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9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82" name="Group 156"/>
            <p:cNvGrpSpPr/>
            <p:nvPr/>
          </p:nvGrpSpPr>
          <p:grpSpPr>
            <a:xfrm>
              <a:off x="7000217" y="2970983"/>
              <a:ext cx="601238" cy="499826"/>
              <a:chOff x="5841977" y="3176030"/>
              <a:chExt cx="601238" cy="499826"/>
            </a:xfrm>
          </p:grpSpPr>
          <p:grpSp>
            <p:nvGrpSpPr>
              <p:cNvPr id="175" name="Group 157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8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8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8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8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8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8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176" name="Group 158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7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8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7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8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83" name="Group 171"/>
            <p:cNvGrpSpPr/>
            <p:nvPr/>
          </p:nvGrpSpPr>
          <p:grpSpPr>
            <a:xfrm>
              <a:off x="7469330" y="2714400"/>
              <a:ext cx="1055948" cy="610380"/>
              <a:chOff x="6261214" y="3135578"/>
              <a:chExt cx="1055948" cy="610380"/>
            </a:xfrm>
          </p:grpSpPr>
          <p:grpSp>
            <p:nvGrpSpPr>
              <p:cNvPr id="145" name="Group 172"/>
              <p:cNvGrpSpPr/>
              <p:nvPr/>
            </p:nvGrpSpPr>
            <p:grpSpPr>
              <a:xfrm>
                <a:off x="6659394" y="313557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61" name="Group 188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6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7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7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7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7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7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62" name="Group 189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63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6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6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64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6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6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146" name="Group 173"/>
              <p:cNvGrpSpPr/>
              <p:nvPr/>
            </p:nvGrpSpPr>
            <p:grpSpPr>
              <a:xfrm rot="18877668">
                <a:off x="6210508" y="319542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147" name="Group 174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5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5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6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5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5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5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48" name="Group 175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4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5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5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5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5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5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  <p:grpSp>
          <p:nvGrpSpPr>
            <p:cNvPr id="84" name="Group 202"/>
            <p:cNvGrpSpPr/>
            <p:nvPr/>
          </p:nvGrpSpPr>
          <p:grpSpPr>
            <a:xfrm>
              <a:off x="7443561" y="3019258"/>
              <a:ext cx="1106234" cy="969712"/>
              <a:chOff x="6792398" y="2509410"/>
              <a:chExt cx="1106234" cy="969712"/>
            </a:xfrm>
          </p:grpSpPr>
          <p:grpSp>
            <p:nvGrpSpPr>
              <p:cNvPr id="85" name="Group 203"/>
              <p:cNvGrpSpPr/>
              <p:nvPr/>
            </p:nvGrpSpPr>
            <p:grpSpPr>
              <a:xfrm>
                <a:off x="6792398" y="2703317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31" name="Group 249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3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4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4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4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4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4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32" name="Group 250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33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3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3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34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3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3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86" name="Group 204"/>
              <p:cNvGrpSpPr/>
              <p:nvPr/>
            </p:nvGrpSpPr>
            <p:grpSpPr>
              <a:xfrm rot="19661454">
                <a:off x="6800712" y="297929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117" name="Group 235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2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2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3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2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2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2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18" name="Group 236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1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2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2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2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2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2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87" name="Group 205"/>
              <p:cNvGrpSpPr/>
              <p:nvPr/>
            </p:nvGrpSpPr>
            <p:grpSpPr>
              <a:xfrm rot="2171672">
                <a:off x="7240864" y="294578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03" name="Group 221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1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1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1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1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1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1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04" name="Group 222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0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0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1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0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0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0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88" name="Group 206"/>
              <p:cNvGrpSpPr/>
              <p:nvPr/>
            </p:nvGrpSpPr>
            <p:grpSpPr>
              <a:xfrm rot="21049340">
                <a:off x="7270080" y="2509410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89" name="Group 207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9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0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0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9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9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0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90" name="Group 208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9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9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9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9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9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9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</p:grpSp>
      <p:grpSp>
        <p:nvGrpSpPr>
          <p:cNvPr id="203" name="Group 202"/>
          <p:cNvGrpSpPr/>
          <p:nvPr/>
        </p:nvGrpSpPr>
        <p:grpSpPr>
          <a:xfrm rot="8694084">
            <a:off x="4314988" y="3727987"/>
            <a:ext cx="1947730" cy="1922962"/>
            <a:chOff x="4930347" y="2731026"/>
            <a:chExt cx="2516626" cy="1922962"/>
          </a:xfrm>
        </p:grpSpPr>
        <p:grpSp>
          <p:nvGrpSpPr>
            <p:cNvPr id="204" name="Group 264"/>
            <p:cNvGrpSpPr/>
            <p:nvPr/>
          </p:nvGrpSpPr>
          <p:grpSpPr>
            <a:xfrm>
              <a:off x="4930347" y="3360022"/>
              <a:ext cx="657768" cy="378452"/>
              <a:chOff x="4777947" y="3207622"/>
              <a:chExt cx="657768" cy="378452"/>
            </a:xfrm>
          </p:grpSpPr>
          <p:grpSp>
            <p:nvGrpSpPr>
              <p:cNvPr id="435" name="Group 265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4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4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4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4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4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4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36" name="Group 266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3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4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4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3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3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4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05" name="Group 279"/>
            <p:cNvGrpSpPr/>
            <p:nvPr/>
          </p:nvGrpSpPr>
          <p:grpSpPr>
            <a:xfrm>
              <a:off x="4938661" y="3636001"/>
              <a:ext cx="601238" cy="499826"/>
              <a:chOff x="5841977" y="3176030"/>
              <a:chExt cx="601238" cy="499826"/>
            </a:xfrm>
          </p:grpSpPr>
          <p:grpSp>
            <p:nvGrpSpPr>
              <p:cNvPr id="421" name="Group 280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29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3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3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30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3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3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22" name="Group 281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2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2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2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2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2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2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06" name="Group 294"/>
            <p:cNvGrpSpPr/>
            <p:nvPr/>
          </p:nvGrpSpPr>
          <p:grpSpPr>
            <a:xfrm>
              <a:off x="5407774" y="3379418"/>
              <a:ext cx="1055948" cy="610380"/>
              <a:chOff x="6261214" y="3135578"/>
              <a:chExt cx="1055948" cy="610380"/>
            </a:xfrm>
          </p:grpSpPr>
          <p:grpSp>
            <p:nvGrpSpPr>
              <p:cNvPr id="391" name="Group 295"/>
              <p:cNvGrpSpPr/>
              <p:nvPr/>
            </p:nvGrpSpPr>
            <p:grpSpPr>
              <a:xfrm>
                <a:off x="6659394" y="313557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407" name="Group 311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41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41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2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41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41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41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408" name="Group 312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40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41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1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41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41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41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92" name="Group 296"/>
              <p:cNvGrpSpPr/>
              <p:nvPr/>
            </p:nvGrpSpPr>
            <p:grpSpPr>
              <a:xfrm rot="18877668">
                <a:off x="6210508" y="319542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93" name="Group 297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40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40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0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40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40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40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94" name="Group 298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9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9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0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9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9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9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  <p:grpSp>
          <p:nvGrpSpPr>
            <p:cNvPr id="207" name="Group 325"/>
            <p:cNvGrpSpPr/>
            <p:nvPr/>
          </p:nvGrpSpPr>
          <p:grpSpPr>
            <a:xfrm>
              <a:off x="5382005" y="3684276"/>
              <a:ext cx="1106234" cy="969712"/>
              <a:chOff x="6792398" y="2509410"/>
              <a:chExt cx="1106234" cy="969712"/>
            </a:xfrm>
          </p:grpSpPr>
          <p:grpSp>
            <p:nvGrpSpPr>
              <p:cNvPr id="331" name="Group 326"/>
              <p:cNvGrpSpPr/>
              <p:nvPr/>
            </p:nvGrpSpPr>
            <p:grpSpPr>
              <a:xfrm>
                <a:off x="6792398" y="2703317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377" name="Group 372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8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8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9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8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8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8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78" name="Group 373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7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8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8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8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8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8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32" name="Group 327"/>
              <p:cNvGrpSpPr/>
              <p:nvPr/>
            </p:nvGrpSpPr>
            <p:grpSpPr>
              <a:xfrm rot="19661454">
                <a:off x="6800712" y="297929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63" name="Group 358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7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7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7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7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7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7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64" name="Group 359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6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6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7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6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6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6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33" name="Group 328"/>
              <p:cNvGrpSpPr/>
              <p:nvPr/>
            </p:nvGrpSpPr>
            <p:grpSpPr>
              <a:xfrm rot="2171672">
                <a:off x="7240864" y="294578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349" name="Group 344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5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6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6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5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5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6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50" name="Group 345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5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5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5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5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5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5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34" name="Group 329"/>
              <p:cNvGrpSpPr/>
              <p:nvPr/>
            </p:nvGrpSpPr>
            <p:grpSpPr>
              <a:xfrm rot="21049340">
                <a:off x="7270080" y="2509410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35" name="Group 330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43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4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4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44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4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4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36" name="Group 331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3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4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4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3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3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4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  <p:grpSp>
          <p:nvGrpSpPr>
            <p:cNvPr id="208" name="Group 386"/>
            <p:cNvGrpSpPr/>
            <p:nvPr/>
          </p:nvGrpSpPr>
          <p:grpSpPr>
            <a:xfrm>
              <a:off x="5889081" y="2731026"/>
              <a:ext cx="1557892" cy="1293966"/>
              <a:chOff x="6991903" y="2695004"/>
              <a:chExt cx="1557892" cy="1293966"/>
            </a:xfrm>
          </p:grpSpPr>
          <p:grpSp>
            <p:nvGrpSpPr>
              <p:cNvPr id="209" name="Group 387"/>
              <p:cNvGrpSpPr/>
              <p:nvPr/>
            </p:nvGrpSpPr>
            <p:grpSpPr>
              <a:xfrm>
                <a:off x="6991903" y="2695004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317" name="Group 495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2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2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3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2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2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2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18" name="Group 496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1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2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2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2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2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2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210" name="Group 388"/>
              <p:cNvGrpSpPr/>
              <p:nvPr/>
            </p:nvGrpSpPr>
            <p:grpSpPr>
              <a:xfrm>
                <a:off x="7000217" y="2970983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03" name="Group 481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1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1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1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1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1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1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04" name="Group 482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0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0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1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0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0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0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211" name="Group 389"/>
              <p:cNvGrpSpPr/>
              <p:nvPr/>
            </p:nvGrpSpPr>
            <p:grpSpPr>
              <a:xfrm>
                <a:off x="7469330" y="2714400"/>
                <a:ext cx="1055948" cy="610380"/>
                <a:chOff x="6261214" y="3135578"/>
                <a:chExt cx="1055948" cy="610380"/>
              </a:xfrm>
            </p:grpSpPr>
            <p:grpSp>
              <p:nvGrpSpPr>
                <p:cNvPr id="273" name="Group 451"/>
                <p:cNvGrpSpPr/>
                <p:nvPr/>
              </p:nvGrpSpPr>
              <p:grpSpPr>
                <a:xfrm>
                  <a:off x="6659394" y="3135578"/>
                  <a:ext cx="657768" cy="378452"/>
                  <a:chOff x="4777947" y="3207622"/>
                  <a:chExt cx="657768" cy="378452"/>
                </a:xfrm>
              </p:grpSpPr>
              <p:grpSp>
                <p:nvGrpSpPr>
                  <p:cNvPr id="289" name="Group 467"/>
                  <p:cNvGrpSpPr/>
                  <p:nvPr/>
                </p:nvGrpSpPr>
                <p:grpSpPr>
                  <a:xfrm>
                    <a:off x="477794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97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30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30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9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9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30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90" name="Group 468"/>
                  <p:cNvGrpSpPr/>
                  <p:nvPr/>
                </p:nvGrpSpPr>
                <p:grpSpPr>
                  <a:xfrm>
                    <a:off x="4935889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91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9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9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92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9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9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74" name="Group 452"/>
                <p:cNvGrpSpPr/>
                <p:nvPr/>
              </p:nvGrpSpPr>
              <p:grpSpPr>
                <a:xfrm rot="18877668">
                  <a:off x="6210508" y="3195426"/>
                  <a:ext cx="601238" cy="499826"/>
                  <a:chOff x="5841977" y="3176030"/>
                  <a:chExt cx="601238" cy="499826"/>
                </a:xfrm>
              </p:grpSpPr>
              <p:grpSp>
                <p:nvGrpSpPr>
                  <p:cNvPr id="275" name="Group 453"/>
                  <p:cNvGrpSpPr/>
                  <p:nvPr/>
                </p:nvGrpSpPr>
                <p:grpSpPr>
                  <a:xfrm rot="19742345">
                    <a:off x="584197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83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8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8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84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8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8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76" name="Group 454"/>
                  <p:cNvGrpSpPr/>
                  <p:nvPr/>
                </p:nvGrpSpPr>
                <p:grpSpPr>
                  <a:xfrm rot="17239213">
                    <a:off x="6033171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77" name="Group 455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8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8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7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7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8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</p:grpSp>
          <p:grpSp>
            <p:nvGrpSpPr>
              <p:cNvPr id="212" name="Group 390"/>
              <p:cNvGrpSpPr/>
              <p:nvPr/>
            </p:nvGrpSpPr>
            <p:grpSpPr>
              <a:xfrm>
                <a:off x="7443561" y="3019258"/>
                <a:ext cx="1106234" cy="969712"/>
                <a:chOff x="6792398" y="2509410"/>
                <a:chExt cx="1106234" cy="969712"/>
              </a:xfrm>
            </p:grpSpPr>
            <p:grpSp>
              <p:nvGrpSpPr>
                <p:cNvPr id="213" name="Group 391"/>
                <p:cNvGrpSpPr/>
                <p:nvPr/>
              </p:nvGrpSpPr>
              <p:grpSpPr>
                <a:xfrm>
                  <a:off x="6792398" y="2703317"/>
                  <a:ext cx="657768" cy="378452"/>
                  <a:chOff x="4777947" y="3207622"/>
                  <a:chExt cx="657768" cy="378452"/>
                </a:xfrm>
              </p:grpSpPr>
              <p:grpSp>
                <p:nvGrpSpPr>
                  <p:cNvPr id="259" name="Group 437"/>
                  <p:cNvGrpSpPr/>
                  <p:nvPr/>
                </p:nvGrpSpPr>
                <p:grpSpPr>
                  <a:xfrm>
                    <a:off x="477794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67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7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7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6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6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7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60" name="Group 438"/>
                  <p:cNvGrpSpPr/>
                  <p:nvPr/>
                </p:nvGrpSpPr>
                <p:grpSpPr>
                  <a:xfrm>
                    <a:off x="4935889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61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6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6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62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6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6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14" name="Group 392"/>
                <p:cNvGrpSpPr/>
                <p:nvPr/>
              </p:nvGrpSpPr>
              <p:grpSpPr>
                <a:xfrm rot="19661454">
                  <a:off x="6800712" y="2979296"/>
                  <a:ext cx="601238" cy="499826"/>
                  <a:chOff x="5841977" y="3176030"/>
                  <a:chExt cx="601238" cy="499826"/>
                </a:xfrm>
              </p:grpSpPr>
              <p:grpSp>
                <p:nvGrpSpPr>
                  <p:cNvPr id="245" name="Group 423"/>
                  <p:cNvGrpSpPr/>
                  <p:nvPr/>
                </p:nvGrpSpPr>
                <p:grpSpPr>
                  <a:xfrm rot="19742345">
                    <a:off x="584197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53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5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5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54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5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5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46" name="Group 424"/>
                  <p:cNvGrpSpPr/>
                  <p:nvPr/>
                </p:nvGrpSpPr>
                <p:grpSpPr>
                  <a:xfrm rot="17239213">
                    <a:off x="6033171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47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5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5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4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4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5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15" name="Group 393"/>
                <p:cNvGrpSpPr/>
                <p:nvPr/>
              </p:nvGrpSpPr>
              <p:grpSpPr>
                <a:xfrm rot="2171672">
                  <a:off x="7240864" y="2945788"/>
                  <a:ext cx="657768" cy="378452"/>
                  <a:chOff x="4777947" y="3207622"/>
                  <a:chExt cx="657768" cy="378452"/>
                </a:xfrm>
              </p:grpSpPr>
              <p:grpSp>
                <p:nvGrpSpPr>
                  <p:cNvPr id="231" name="Group 409"/>
                  <p:cNvGrpSpPr/>
                  <p:nvPr/>
                </p:nvGrpSpPr>
                <p:grpSpPr>
                  <a:xfrm>
                    <a:off x="477794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39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4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4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40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4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4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32" name="Group 410"/>
                  <p:cNvGrpSpPr/>
                  <p:nvPr/>
                </p:nvGrpSpPr>
                <p:grpSpPr>
                  <a:xfrm>
                    <a:off x="4935889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33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3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3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34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3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3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16" name="Group 394"/>
                <p:cNvGrpSpPr/>
                <p:nvPr/>
              </p:nvGrpSpPr>
              <p:grpSpPr>
                <a:xfrm rot="21049340">
                  <a:off x="7270080" y="2509410"/>
                  <a:ext cx="601238" cy="499826"/>
                  <a:chOff x="5841977" y="3176030"/>
                  <a:chExt cx="601238" cy="499826"/>
                </a:xfrm>
              </p:grpSpPr>
              <p:grpSp>
                <p:nvGrpSpPr>
                  <p:cNvPr id="217" name="Group 395"/>
                  <p:cNvGrpSpPr/>
                  <p:nvPr/>
                </p:nvGrpSpPr>
                <p:grpSpPr>
                  <a:xfrm rot="19742345">
                    <a:off x="584197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25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2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3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26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2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2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18" name="Group 396"/>
                  <p:cNvGrpSpPr/>
                  <p:nvPr/>
                </p:nvGrpSpPr>
                <p:grpSpPr>
                  <a:xfrm rot="17239213">
                    <a:off x="6033171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19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2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2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20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2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2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</p:grpSp>
        </p:grpSp>
      </p:grpSp>
      <p:cxnSp>
        <p:nvCxnSpPr>
          <p:cNvPr id="449" name="Straight Connector 448"/>
          <p:cNvCxnSpPr/>
          <p:nvPr/>
        </p:nvCxnSpPr>
        <p:spPr bwMode="auto">
          <a:xfrm>
            <a:off x="3415718" y="3757037"/>
            <a:ext cx="41919" cy="3024763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450" name="Straight Connector 449"/>
          <p:cNvCxnSpPr/>
          <p:nvPr/>
        </p:nvCxnSpPr>
        <p:spPr bwMode="auto">
          <a:xfrm>
            <a:off x="6158690" y="3676604"/>
            <a:ext cx="89056" cy="31051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grpSp>
        <p:nvGrpSpPr>
          <p:cNvPr id="451" name="Group 450"/>
          <p:cNvGrpSpPr/>
          <p:nvPr/>
        </p:nvGrpSpPr>
        <p:grpSpPr>
          <a:xfrm>
            <a:off x="5947715" y="4266910"/>
            <a:ext cx="601238" cy="499826"/>
            <a:chOff x="5841977" y="3176030"/>
            <a:chExt cx="601238" cy="499826"/>
          </a:xfrm>
        </p:grpSpPr>
        <p:grpSp>
          <p:nvGrpSpPr>
            <p:cNvPr id="452" name="Group 32"/>
            <p:cNvGrpSpPr/>
            <p:nvPr/>
          </p:nvGrpSpPr>
          <p:grpSpPr>
            <a:xfrm rot="19742345">
              <a:off x="5841977" y="3207622"/>
              <a:ext cx="499826" cy="320263"/>
              <a:chOff x="4503627" y="2218458"/>
              <a:chExt cx="499826" cy="320263"/>
            </a:xfrm>
          </p:grpSpPr>
          <p:grpSp>
            <p:nvGrpSpPr>
              <p:cNvPr id="460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464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465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461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462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463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  <p:grpSp>
          <p:nvGrpSpPr>
            <p:cNvPr id="453" name="Group 39"/>
            <p:cNvGrpSpPr/>
            <p:nvPr/>
          </p:nvGrpSpPr>
          <p:grpSpPr>
            <a:xfrm rot="17239213">
              <a:off x="6033171" y="3265811"/>
              <a:ext cx="499826" cy="320263"/>
              <a:chOff x="4503627" y="2218458"/>
              <a:chExt cx="499826" cy="320263"/>
            </a:xfrm>
          </p:grpSpPr>
          <p:grpSp>
            <p:nvGrpSpPr>
              <p:cNvPr id="454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458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459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455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456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457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</p:grpSp>
      <p:grpSp>
        <p:nvGrpSpPr>
          <p:cNvPr id="466" name="Group 465"/>
          <p:cNvGrpSpPr/>
          <p:nvPr/>
        </p:nvGrpSpPr>
        <p:grpSpPr>
          <a:xfrm>
            <a:off x="3600893" y="5103050"/>
            <a:ext cx="1106234" cy="969712"/>
            <a:chOff x="6792398" y="2509410"/>
            <a:chExt cx="1106234" cy="969712"/>
          </a:xfrm>
        </p:grpSpPr>
        <p:grpSp>
          <p:nvGrpSpPr>
            <p:cNvPr id="467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513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21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2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2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2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2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2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14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15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1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2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16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1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1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68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499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0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1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1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0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0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1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00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01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0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0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0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0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0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69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485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9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9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9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9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9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86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8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9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9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8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8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70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471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79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8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8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80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8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72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7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7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7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7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7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7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  <p:grpSp>
        <p:nvGrpSpPr>
          <p:cNvPr id="527" name="Group 526"/>
          <p:cNvGrpSpPr/>
          <p:nvPr/>
        </p:nvGrpSpPr>
        <p:grpSpPr>
          <a:xfrm>
            <a:off x="5043044" y="5415283"/>
            <a:ext cx="1106234" cy="969712"/>
            <a:chOff x="6792398" y="2509410"/>
            <a:chExt cx="1106234" cy="969712"/>
          </a:xfrm>
        </p:grpSpPr>
        <p:grpSp>
          <p:nvGrpSpPr>
            <p:cNvPr id="528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574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8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8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8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83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8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8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75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7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8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7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7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529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560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68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7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7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69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7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7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61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6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6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6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63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6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6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530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546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5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5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5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5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5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5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47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48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5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5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49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5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5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531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532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4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4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4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4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4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4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33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3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3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3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3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3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3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</p:spTree>
    <p:extLst>
      <p:ext uri="{BB962C8B-B14F-4D97-AF65-F5344CB8AC3E}">
        <p14:creationId xmlns:p14="http://schemas.microsoft.com/office/powerpoint/2010/main" val="4531470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Up of Fall 2013 Testing</a:t>
            </a:r>
            <a:endParaRPr lang="en-US" dirty="0"/>
          </a:p>
        </p:txBody>
      </p:sp>
      <p:pic>
        <p:nvPicPr>
          <p:cNvPr id="4" name="Content Placeholder 3" descr="FReTA diagram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6800" y="1524000"/>
            <a:ext cx="6751109" cy="506333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Experiment- Process Controller</a:t>
            </a:r>
            <a:endParaRPr kumimoji="1" lang="zh-CN" altLang="en-US" dirty="0"/>
          </a:p>
        </p:txBody>
      </p:sp>
      <p:sp>
        <p:nvSpPr>
          <p:cNvPr id="6" name="Freeform 5"/>
          <p:cNvSpPr/>
          <p:nvPr/>
        </p:nvSpPr>
        <p:spPr>
          <a:xfrm>
            <a:off x="4626446" y="1449136"/>
            <a:ext cx="1415107" cy="919819"/>
          </a:xfrm>
          <a:custGeom>
            <a:avLst/>
            <a:gdLst>
              <a:gd name="connsiteX0" fmla="*/ 0 w 1415107"/>
              <a:gd name="connsiteY0" fmla="*/ 153306 h 919819"/>
              <a:gd name="connsiteX1" fmla="*/ 153306 w 1415107"/>
              <a:gd name="connsiteY1" fmla="*/ 0 h 919819"/>
              <a:gd name="connsiteX2" fmla="*/ 1261801 w 1415107"/>
              <a:gd name="connsiteY2" fmla="*/ 0 h 919819"/>
              <a:gd name="connsiteX3" fmla="*/ 1415107 w 1415107"/>
              <a:gd name="connsiteY3" fmla="*/ 153306 h 919819"/>
              <a:gd name="connsiteX4" fmla="*/ 1415107 w 1415107"/>
              <a:gd name="connsiteY4" fmla="*/ 766513 h 919819"/>
              <a:gd name="connsiteX5" fmla="*/ 1261801 w 1415107"/>
              <a:gd name="connsiteY5" fmla="*/ 919819 h 919819"/>
              <a:gd name="connsiteX6" fmla="*/ 153306 w 1415107"/>
              <a:gd name="connsiteY6" fmla="*/ 919819 h 919819"/>
              <a:gd name="connsiteX7" fmla="*/ 0 w 1415107"/>
              <a:gd name="connsiteY7" fmla="*/ 766513 h 919819"/>
              <a:gd name="connsiteX8" fmla="*/ 0 w 1415107"/>
              <a:gd name="connsiteY8" fmla="*/ 153306 h 91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5107" h="919819">
                <a:moveTo>
                  <a:pt x="0" y="153306"/>
                </a:moveTo>
                <a:cubicBezTo>
                  <a:pt x="0" y="68637"/>
                  <a:pt x="68637" y="0"/>
                  <a:pt x="153306" y="0"/>
                </a:cubicBezTo>
                <a:lnTo>
                  <a:pt x="1261801" y="0"/>
                </a:lnTo>
                <a:cubicBezTo>
                  <a:pt x="1346470" y="0"/>
                  <a:pt x="1415107" y="68637"/>
                  <a:pt x="1415107" y="153306"/>
                </a:cubicBezTo>
                <a:lnTo>
                  <a:pt x="1415107" y="766513"/>
                </a:lnTo>
                <a:cubicBezTo>
                  <a:pt x="1415107" y="851182"/>
                  <a:pt x="1346470" y="919819"/>
                  <a:pt x="1261801" y="919819"/>
                </a:cubicBezTo>
                <a:lnTo>
                  <a:pt x="153306" y="919819"/>
                </a:lnTo>
                <a:cubicBezTo>
                  <a:pt x="68637" y="919819"/>
                  <a:pt x="0" y="851182"/>
                  <a:pt x="0" y="766513"/>
                </a:cubicBezTo>
                <a:lnTo>
                  <a:pt x="0" y="153306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5862" tIns="105862" rIns="105862" bIns="105862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1. Backwash entire</a:t>
            </a:r>
            <a:endParaRPr lang="en-US" sz="1600" kern="1200" dirty="0"/>
          </a:p>
        </p:txBody>
      </p:sp>
      <p:sp>
        <p:nvSpPr>
          <p:cNvPr id="7" name="Freeform 6"/>
          <p:cNvSpPr/>
          <p:nvPr/>
        </p:nvSpPr>
        <p:spPr>
          <a:xfrm>
            <a:off x="3166346" y="1909046"/>
            <a:ext cx="4335306" cy="433530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053343" y="189200"/>
                </a:moveTo>
                <a:arcTo wR="2167653" hR="2167653" stAng="17646992" swAng="924392"/>
              </a:path>
            </a:pathLst>
          </a:custGeom>
          <a:noFill/>
          <a:ln>
            <a:tailEnd type="arrow"/>
          </a:ln>
          <a:scene3d>
            <a:camera prst="orthographicFront"/>
            <a:lightRig rig="flat" dir="t"/>
          </a:scene3d>
          <a:sp3d z="-40000" prstMaterial="matte"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Freeform 7"/>
          <p:cNvSpPr/>
          <p:nvPr/>
        </p:nvSpPr>
        <p:spPr>
          <a:xfrm>
            <a:off x="6503689" y="2532963"/>
            <a:ext cx="1415107" cy="919819"/>
          </a:xfrm>
          <a:custGeom>
            <a:avLst/>
            <a:gdLst>
              <a:gd name="connsiteX0" fmla="*/ 0 w 1415107"/>
              <a:gd name="connsiteY0" fmla="*/ 153306 h 919819"/>
              <a:gd name="connsiteX1" fmla="*/ 153306 w 1415107"/>
              <a:gd name="connsiteY1" fmla="*/ 0 h 919819"/>
              <a:gd name="connsiteX2" fmla="*/ 1261801 w 1415107"/>
              <a:gd name="connsiteY2" fmla="*/ 0 h 919819"/>
              <a:gd name="connsiteX3" fmla="*/ 1415107 w 1415107"/>
              <a:gd name="connsiteY3" fmla="*/ 153306 h 919819"/>
              <a:gd name="connsiteX4" fmla="*/ 1415107 w 1415107"/>
              <a:gd name="connsiteY4" fmla="*/ 766513 h 919819"/>
              <a:gd name="connsiteX5" fmla="*/ 1261801 w 1415107"/>
              <a:gd name="connsiteY5" fmla="*/ 919819 h 919819"/>
              <a:gd name="connsiteX6" fmla="*/ 153306 w 1415107"/>
              <a:gd name="connsiteY6" fmla="*/ 919819 h 919819"/>
              <a:gd name="connsiteX7" fmla="*/ 0 w 1415107"/>
              <a:gd name="connsiteY7" fmla="*/ 766513 h 919819"/>
              <a:gd name="connsiteX8" fmla="*/ 0 w 1415107"/>
              <a:gd name="connsiteY8" fmla="*/ 153306 h 91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5107" h="919819">
                <a:moveTo>
                  <a:pt x="0" y="153306"/>
                </a:moveTo>
                <a:cubicBezTo>
                  <a:pt x="0" y="68637"/>
                  <a:pt x="68637" y="0"/>
                  <a:pt x="153306" y="0"/>
                </a:cubicBezTo>
                <a:lnTo>
                  <a:pt x="1261801" y="0"/>
                </a:lnTo>
                <a:cubicBezTo>
                  <a:pt x="1346470" y="0"/>
                  <a:pt x="1415107" y="68637"/>
                  <a:pt x="1415107" y="153306"/>
                </a:cubicBezTo>
                <a:lnTo>
                  <a:pt x="1415107" y="766513"/>
                </a:lnTo>
                <a:cubicBezTo>
                  <a:pt x="1415107" y="851182"/>
                  <a:pt x="1346470" y="919819"/>
                  <a:pt x="1261801" y="919819"/>
                </a:cubicBezTo>
                <a:lnTo>
                  <a:pt x="153306" y="919819"/>
                </a:lnTo>
                <a:cubicBezTo>
                  <a:pt x="68637" y="919819"/>
                  <a:pt x="0" y="851182"/>
                  <a:pt x="0" y="766513"/>
                </a:cubicBezTo>
                <a:lnTo>
                  <a:pt x="0" y="153306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5862" tIns="105862" rIns="105862" bIns="105862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1600" kern="1200" dirty="0" smtClean="0"/>
              <a:t>2. Loading</a:t>
            </a:r>
            <a:endParaRPr lang="zh-CN" altLang="en-US" sz="1600" kern="1200" dirty="0"/>
          </a:p>
        </p:txBody>
      </p:sp>
      <p:sp>
        <p:nvSpPr>
          <p:cNvPr id="9" name="Freeform 8"/>
          <p:cNvSpPr/>
          <p:nvPr/>
        </p:nvSpPr>
        <p:spPr>
          <a:xfrm>
            <a:off x="3166346" y="1909046"/>
            <a:ext cx="4335306" cy="433530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301505" y="1786344"/>
                </a:moveTo>
                <a:arcTo wR="2167653" hR="2167653" stAng="20992108" swAng="1215783"/>
              </a:path>
            </a:pathLst>
          </a:custGeom>
          <a:noFill/>
          <a:ln>
            <a:tailEnd type="arrow"/>
          </a:ln>
          <a:scene3d>
            <a:camera prst="orthographicFront"/>
            <a:lightRig rig="flat" dir="t"/>
          </a:scene3d>
          <a:sp3d z="-40000" prstMaterial="matte"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reeform 9"/>
          <p:cNvSpPr/>
          <p:nvPr/>
        </p:nvSpPr>
        <p:spPr>
          <a:xfrm>
            <a:off x="6503689" y="4700616"/>
            <a:ext cx="1415107" cy="919819"/>
          </a:xfrm>
          <a:custGeom>
            <a:avLst/>
            <a:gdLst>
              <a:gd name="connsiteX0" fmla="*/ 0 w 1415107"/>
              <a:gd name="connsiteY0" fmla="*/ 153306 h 919819"/>
              <a:gd name="connsiteX1" fmla="*/ 153306 w 1415107"/>
              <a:gd name="connsiteY1" fmla="*/ 0 h 919819"/>
              <a:gd name="connsiteX2" fmla="*/ 1261801 w 1415107"/>
              <a:gd name="connsiteY2" fmla="*/ 0 h 919819"/>
              <a:gd name="connsiteX3" fmla="*/ 1415107 w 1415107"/>
              <a:gd name="connsiteY3" fmla="*/ 153306 h 919819"/>
              <a:gd name="connsiteX4" fmla="*/ 1415107 w 1415107"/>
              <a:gd name="connsiteY4" fmla="*/ 766513 h 919819"/>
              <a:gd name="connsiteX5" fmla="*/ 1261801 w 1415107"/>
              <a:gd name="connsiteY5" fmla="*/ 919819 h 919819"/>
              <a:gd name="connsiteX6" fmla="*/ 153306 w 1415107"/>
              <a:gd name="connsiteY6" fmla="*/ 919819 h 919819"/>
              <a:gd name="connsiteX7" fmla="*/ 0 w 1415107"/>
              <a:gd name="connsiteY7" fmla="*/ 766513 h 919819"/>
              <a:gd name="connsiteX8" fmla="*/ 0 w 1415107"/>
              <a:gd name="connsiteY8" fmla="*/ 153306 h 91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5107" h="919819">
                <a:moveTo>
                  <a:pt x="0" y="153306"/>
                </a:moveTo>
                <a:cubicBezTo>
                  <a:pt x="0" y="68637"/>
                  <a:pt x="68637" y="0"/>
                  <a:pt x="153306" y="0"/>
                </a:cubicBezTo>
                <a:lnTo>
                  <a:pt x="1261801" y="0"/>
                </a:lnTo>
                <a:cubicBezTo>
                  <a:pt x="1346470" y="0"/>
                  <a:pt x="1415107" y="68637"/>
                  <a:pt x="1415107" y="153306"/>
                </a:cubicBezTo>
                <a:lnTo>
                  <a:pt x="1415107" y="766513"/>
                </a:lnTo>
                <a:cubicBezTo>
                  <a:pt x="1415107" y="851182"/>
                  <a:pt x="1346470" y="919819"/>
                  <a:pt x="1261801" y="919819"/>
                </a:cubicBezTo>
                <a:lnTo>
                  <a:pt x="153306" y="919819"/>
                </a:lnTo>
                <a:cubicBezTo>
                  <a:pt x="68637" y="919819"/>
                  <a:pt x="0" y="851182"/>
                  <a:pt x="0" y="766513"/>
                </a:cubicBezTo>
                <a:lnTo>
                  <a:pt x="0" y="153306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5862" tIns="105862" rIns="105862" bIns="105862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1600" kern="1200" dirty="0" smtClean="0"/>
              <a:t>3. Pump ramp  down</a:t>
            </a:r>
            <a:endParaRPr lang="zh-CN" altLang="en-US" sz="1600" kern="1200" dirty="0"/>
          </a:p>
        </p:txBody>
      </p:sp>
      <p:sp>
        <p:nvSpPr>
          <p:cNvPr id="11" name="Freeform 10"/>
          <p:cNvSpPr/>
          <p:nvPr/>
        </p:nvSpPr>
        <p:spPr>
          <a:xfrm>
            <a:off x="3166346" y="1909046"/>
            <a:ext cx="4335306" cy="433530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547123" y="3839712"/>
                </a:moveTo>
                <a:arcTo wR="2167653" hR="2167653" stAng="3028616" swAng="924392"/>
              </a:path>
            </a:pathLst>
          </a:custGeom>
          <a:noFill/>
          <a:ln>
            <a:tailEnd type="arrow"/>
          </a:ln>
          <a:scene3d>
            <a:camera prst="orthographicFront"/>
            <a:lightRig rig="flat" dir="t"/>
          </a:scene3d>
          <a:sp3d z="-40000" prstMaterial="matte"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reeform 11"/>
          <p:cNvSpPr/>
          <p:nvPr/>
        </p:nvSpPr>
        <p:spPr>
          <a:xfrm>
            <a:off x="4626446" y="5784443"/>
            <a:ext cx="1415107" cy="919819"/>
          </a:xfrm>
          <a:custGeom>
            <a:avLst/>
            <a:gdLst>
              <a:gd name="connsiteX0" fmla="*/ 0 w 1415107"/>
              <a:gd name="connsiteY0" fmla="*/ 153306 h 919819"/>
              <a:gd name="connsiteX1" fmla="*/ 153306 w 1415107"/>
              <a:gd name="connsiteY1" fmla="*/ 0 h 919819"/>
              <a:gd name="connsiteX2" fmla="*/ 1261801 w 1415107"/>
              <a:gd name="connsiteY2" fmla="*/ 0 h 919819"/>
              <a:gd name="connsiteX3" fmla="*/ 1415107 w 1415107"/>
              <a:gd name="connsiteY3" fmla="*/ 153306 h 919819"/>
              <a:gd name="connsiteX4" fmla="*/ 1415107 w 1415107"/>
              <a:gd name="connsiteY4" fmla="*/ 766513 h 919819"/>
              <a:gd name="connsiteX5" fmla="*/ 1261801 w 1415107"/>
              <a:gd name="connsiteY5" fmla="*/ 919819 h 919819"/>
              <a:gd name="connsiteX6" fmla="*/ 153306 w 1415107"/>
              <a:gd name="connsiteY6" fmla="*/ 919819 h 919819"/>
              <a:gd name="connsiteX7" fmla="*/ 0 w 1415107"/>
              <a:gd name="connsiteY7" fmla="*/ 766513 h 919819"/>
              <a:gd name="connsiteX8" fmla="*/ 0 w 1415107"/>
              <a:gd name="connsiteY8" fmla="*/ 153306 h 91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5107" h="919819">
                <a:moveTo>
                  <a:pt x="0" y="153306"/>
                </a:moveTo>
                <a:cubicBezTo>
                  <a:pt x="0" y="68637"/>
                  <a:pt x="68637" y="0"/>
                  <a:pt x="153306" y="0"/>
                </a:cubicBezTo>
                <a:lnTo>
                  <a:pt x="1261801" y="0"/>
                </a:lnTo>
                <a:cubicBezTo>
                  <a:pt x="1346470" y="0"/>
                  <a:pt x="1415107" y="68637"/>
                  <a:pt x="1415107" y="153306"/>
                </a:cubicBezTo>
                <a:lnTo>
                  <a:pt x="1415107" y="766513"/>
                </a:lnTo>
                <a:cubicBezTo>
                  <a:pt x="1415107" y="851182"/>
                  <a:pt x="1346470" y="919819"/>
                  <a:pt x="1261801" y="919819"/>
                </a:cubicBezTo>
                <a:lnTo>
                  <a:pt x="153306" y="919819"/>
                </a:lnTo>
                <a:cubicBezTo>
                  <a:pt x="68637" y="919819"/>
                  <a:pt x="0" y="851182"/>
                  <a:pt x="0" y="766513"/>
                </a:cubicBezTo>
                <a:lnTo>
                  <a:pt x="0" y="153306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5862" tIns="105862" rIns="105862" bIns="105862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1600" kern="1200" dirty="0" smtClean="0"/>
              <a:t>4. Closing of ball valve</a:t>
            </a:r>
            <a:endParaRPr lang="zh-CN" altLang="en-US" sz="1600" kern="1200" dirty="0"/>
          </a:p>
        </p:txBody>
      </p:sp>
      <p:sp>
        <p:nvSpPr>
          <p:cNvPr id="13" name="Freeform 12"/>
          <p:cNvSpPr/>
          <p:nvPr/>
        </p:nvSpPr>
        <p:spPr>
          <a:xfrm>
            <a:off x="3166346" y="1909046"/>
            <a:ext cx="4335306" cy="433530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281963" y="4146106"/>
                </a:moveTo>
                <a:arcTo wR="2167653" hR="2167653" stAng="6846992" swAng="924392"/>
              </a:path>
            </a:pathLst>
          </a:custGeom>
          <a:noFill/>
          <a:ln>
            <a:tailEnd type="arrow"/>
          </a:ln>
          <a:scene3d>
            <a:camera prst="orthographicFront"/>
            <a:lightRig rig="flat" dir="t"/>
          </a:scene3d>
          <a:sp3d z="-40000" prstMaterial="matte"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 13"/>
          <p:cNvSpPr/>
          <p:nvPr/>
        </p:nvSpPr>
        <p:spPr>
          <a:xfrm>
            <a:off x="2749203" y="4700616"/>
            <a:ext cx="1415107" cy="919819"/>
          </a:xfrm>
          <a:custGeom>
            <a:avLst/>
            <a:gdLst>
              <a:gd name="connsiteX0" fmla="*/ 0 w 1415107"/>
              <a:gd name="connsiteY0" fmla="*/ 153306 h 919819"/>
              <a:gd name="connsiteX1" fmla="*/ 153306 w 1415107"/>
              <a:gd name="connsiteY1" fmla="*/ 0 h 919819"/>
              <a:gd name="connsiteX2" fmla="*/ 1261801 w 1415107"/>
              <a:gd name="connsiteY2" fmla="*/ 0 h 919819"/>
              <a:gd name="connsiteX3" fmla="*/ 1415107 w 1415107"/>
              <a:gd name="connsiteY3" fmla="*/ 153306 h 919819"/>
              <a:gd name="connsiteX4" fmla="*/ 1415107 w 1415107"/>
              <a:gd name="connsiteY4" fmla="*/ 766513 h 919819"/>
              <a:gd name="connsiteX5" fmla="*/ 1261801 w 1415107"/>
              <a:gd name="connsiteY5" fmla="*/ 919819 h 919819"/>
              <a:gd name="connsiteX6" fmla="*/ 153306 w 1415107"/>
              <a:gd name="connsiteY6" fmla="*/ 919819 h 919819"/>
              <a:gd name="connsiteX7" fmla="*/ 0 w 1415107"/>
              <a:gd name="connsiteY7" fmla="*/ 766513 h 919819"/>
              <a:gd name="connsiteX8" fmla="*/ 0 w 1415107"/>
              <a:gd name="connsiteY8" fmla="*/ 153306 h 91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5107" h="919819">
                <a:moveTo>
                  <a:pt x="0" y="153306"/>
                </a:moveTo>
                <a:cubicBezTo>
                  <a:pt x="0" y="68637"/>
                  <a:pt x="68637" y="0"/>
                  <a:pt x="153306" y="0"/>
                </a:cubicBezTo>
                <a:lnTo>
                  <a:pt x="1261801" y="0"/>
                </a:lnTo>
                <a:cubicBezTo>
                  <a:pt x="1346470" y="0"/>
                  <a:pt x="1415107" y="68637"/>
                  <a:pt x="1415107" y="153306"/>
                </a:cubicBezTo>
                <a:lnTo>
                  <a:pt x="1415107" y="766513"/>
                </a:lnTo>
                <a:cubicBezTo>
                  <a:pt x="1415107" y="851182"/>
                  <a:pt x="1346470" y="919819"/>
                  <a:pt x="1261801" y="919819"/>
                </a:cubicBezTo>
                <a:lnTo>
                  <a:pt x="153306" y="919819"/>
                </a:lnTo>
                <a:cubicBezTo>
                  <a:pt x="68637" y="919819"/>
                  <a:pt x="0" y="851182"/>
                  <a:pt x="0" y="766513"/>
                </a:cubicBezTo>
                <a:lnTo>
                  <a:pt x="0" y="153306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5862" tIns="105862" rIns="105862" bIns="105862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1600" kern="1200" dirty="0" smtClean="0"/>
              <a:t>5. Settling</a:t>
            </a:r>
            <a:endParaRPr lang="zh-CN" altLang="en-US" sz="1600" kern="1200" dirty="0"/>
          </a:p>
        </p:txBody>
      </p:sp>
      <p:sp>
        <p:nvSpPr>
          <p:cNvPr id="15" name="Freeform 14"/>
          <p:cNvSpPr/>
          <p:nvPr/>
        </p:nvSpPr>
        <p:spPr>
          <a:xfrm>
            <a:off x="3166346" y="1909046"/>
            <a:ext cx="4335306" cy="433530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3801" y="2548961"/>
                </a:moveTo>
                <a:arcTo wR="2167653" hR="2167653" stAng="10192108" swAng="1215783"/>
              </a:path>
            </a:pathLst>
          </a:custGeom>
          <a:noFill/>
          <a:ln>
            <a:tailEnd type="arrow"/>
          </a:ln>
          <a:scene3d>
            <a:camera prst="orthographicFront"/>
            <a:lightRig rig="flat" dir="t"/>
          </a:scene3d>
          <a:sp3d z="-40000" prstMaterial="matte"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 15"/>
          <p:cNvSpPr/>
          <p:nvPr/>
        </p:nvSpPr>
        <p:spPr>
          <a:xfrm>
            <a:off x="2749203" y="2532963"/>
            <a:ext cx="1415107" cy="919819"/>
          </a:xfrm>
          <a:custGeom>
            <a:avLst/>
            <a:gdLst>
              <a:gd name="connsiteX0" fmla="*/ 0 w 1415107"/>
              <a:gd name="connsiteY0" fmla="*/ 153306 h 919819"/>
              <a:gd name="connsiteX1" fmla="*/ 153306 w 1415107"/>
              <a:gd name="connsiteY1" fmla="*/ 0 h 919819"/>
              <a:gd name="connsiteX2" fmla="*/ 1261801 w 1415107"/>
              <a:gd name="connsiteY2" fmla="*/ 0 h 919819"/>
              <a:gd name="connsiteX3" fmla="*/ 1415107 w 1415107"/>
              <a:gd name="connsiteY3" fmla="*/ 153306 h 919819"/>
              <a:gd name="connsiteX4" fmla="*/ 1415107 w 1415107"/>
              <a:gd name="connsiteY4" fmla="*/ 766513 h 919819"/>
              <a:gd name="connsiteX5" fmla="*/ 1261801 w 1415107"/>
              <a:gd name="connsiteY5" fmla="*/ 919819 h 919819"/>
              <a:gd name="connsiteX6" fmla="*/ 153306 w 1415107"/>
              <a:gd name="connsiteY6" fmla="*/ 919819 h 919819"/>
              <a:gd name="connsiteX7" fmla="*/ 0 w 1415107"/>
              <a:gd name="connsiteY7" fmla="*/ 766513 h 919819"/>
              <a:gd name="connsiteX8" fmla="*/ 0 w 1415107"/>
              <a:gd name="connsiteY8" fmla="*/ 153306 h 91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5107" h="919819">
                <a:moveTo>
                  <a:pt x="0" y="153306"/>
                </a:moveTo>
                <a:cubicBezTo>
                  <a:pt x="0" y="68637"/>
                  <a:pt x="68637" y="0"/>
                  <a:pt x="153306" y="0"/>
                </a:cubicBezTo>
                <a:lnTo>
                  <a:pt x="1261801" y="0"/>
                </a:lnTo>
                <a:cubicBezTo>
                  <a:pt x="1346470" y="0"/>
                  <a:pt x="1415107" y="68637"/>
                  <a:pt x="1415107" y="153306"/>
                </a:cubicBezTo>
                <a:lnTo>
                  <a:pt x="1415107" y="766513"/>
                </a:lnTo>
                <a:cubicBezTo>
                  <a:pt x="1415107" y="851182"/>
                  <a:pt x="1346470" y="919819"/>
                  <a:pt x="1261801" y="919819"/>
                </a:cubicBezTo>
                <a:lnTo>
                  <a:pt x="153306" y="919819"/>
                </a:lnTo>
                <a:cubicBezTo>
                  <a:pt x="68637" y="919819"/>
                  <a:pt x="0" y="851182"/>
                  <a:pt x="0" y="766513"/>
                </a:cubicBezTo>
                <a:lnTo>
                  <a:pt x="0" y="153306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5862" tIns="105862" rIns="105862" bIns="105862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1600" kern="1200" dirty="0" smtClean="0"/>
              <a:t>6. Reopening of ball valve</a:t>
            </a:r>
            <a:endParaRPr lang="zh-CN" altLang="en-US" sz="1600" kern="1200" dirty="0"/>
          </a:p>
        </p:txBody>
      </p:sp>
      <p:sp>
        <p:nvSpPr>
          <p:cNvPr id="17" name="Freeform 16"/>
          <p:cNvSpPr/>
          <p:nvPr/>
        </p:nvSpPr>
        <p:spPr>
          <a:xfrm>
            <a:off x="3166346" y="1909046"/>
            <a:ext cx="4335306" cy="433530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788183" y="495593"/>
                </a:moveTo>
                <a:arcTo wR="2167653" hR="2167653" stAng="13828616" swAng="924392"/>
              </a:path>
            </a:pathLst>
          </a:custGeom>
          <a:noFill/>
          <a:ln>
            <a:tailEnd type="arrow"/>
          </a:ln>
          <a:scene3d>
            <a:camera prst="orthographicFront"/>
            <a:lightRig rig="flat" dir="t"/>
          </a:scene3d>
          <a:sp3d z="-40000" prstMaterial="matte"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文本框 4"/>
          <p:cNvSpPr txBox="1"/>
          <p:nvPr/>
        </p:nvSpPr>
        <p:spPr>
          <a:xfrm>
            <a:off x="262467" y="3708400"/>
            <a:ext cx="23960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 smtClean="0">
                <a:solidFill>
                  <a:srgbClr val="FF6600"/>
                </a:solidFill>
                <a:latin typeface="Arial"/>
                <a:cs typeface="Arial"/>
              </a:rPr>
              <a:t>Operational States</a:t>
            </a:r>
            <a:endParaRPr kumimoji="1" lang="zh-CN" altLang="en-US" sz="3200" dirty="0">
              <a:solidFill>
                <a:srgbClr val="FF66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73820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Case Testing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038600" cy="4525963"/>
          </a:xfrm>
        </p:spPr>
        <p:txBody>
          <a:bodyPr/>
          <a:lstStyle/>
          <a:p>
            <a:r>
              <a:rPr lang="en-US" dirty="0" smtClean="0"/>
              <a:t>Base Case Testing</a:t>
            </a:r>
          </a:p>
          <a:p>
            <a:pPr lvl="1"/>
            <a:r>
              <a:rPr lang="en-US" dirty="0" smtClean="0"/>
              <a:t>Linear dosing</a:t>
            </a:r>
          </a:p>
          <a:p>
            <a:pPr lvl="1"/>
            <a:r>
              <a:rPr lang="en-US" dirty="0" smtClean="0"/>
              <a:t>Power law dosing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Dose=coefficient x base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oefficient = .25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ase = 1.25</a:t>
            </a:r>
          </a:p>
          <a:p>
            <a:pPr lvl="1"/>
            <a:r>
              <a:rPr lang="en-US" dirty="0" smtClean="0"/>
              <a:t>max reps = 12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810000" y="3319046"/>
            <a:ext cx="10855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max reps</a:t>
            </a:r>
            <a:endParaRPr lang="en-US" sz="1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Case One </a:t>
            </a:r>
            <a:endParaRPr lang="en-US" dirty="0"/>
          </a:p>
        </p:txBody>
      </p:sp>
      <p:pic>
        <p:nvPicPr>
          <p:cNvPr id="4" name="Content Placeholder 10" descr="Mean Residual Case 2 oth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524000"/>
            <a:ext cx="7112000" cy="53340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Case Two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00" y="1524000"/>
            <a:ext cx="7112000" cy="5334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12855</TotalTime>
  <Words>346</Words>
  <Application>Microsoft Office PowerPoint</Application>
  <PresentationFormat>On-screen Show (4:3)</PresentationFormat>
  <Paragraphs>84</Paragraphs>
  <Slides>17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1_AguaClara the road</vt:lpstr>
      <vt:lpstr>\\files.cornell.edu\EN\aguaclara\RESEARCH\Laminar Tube Floc\Fall 2013\Data processor\Data Processor 0 to 10 9-19-2013.xmcd\Selection 835 6226 1232 6552</vt:lpstr>
      <vt:lpstr>Laminar Tube Flocculator</vt:lpstr>
      <vt:lpstr>Outline</vt:lpstr>
      <vt:lpstr>Introduction</vt:lpstr>
      <vt:lpstr>Floc Breakup</vt:lpstr>
      <vt:lpstr>Set Up of Fall 2013 Testing</vt:lpstr>
      <vt:lpstr>Experiment- Process Controller</vt:lpstr>
      <vt:lpstr>Base Case Testing</vt:lpstr>
      <vt:lpstr>Base Case One </vt:lpstr>
      <vt:lpstr>Base Case Two</vt:lpstr>
      <vt:lpstr>Base Case Three</vt:lpstr>
      <vt:lpstr>1st Experiment- Clamp Size</vt:lpstr>
      <vt:lpstr>Results of Summer 2013 Research</vt:lpstr>
      <vt:lpstr>Preliminary Results</vt:lpstr>
      <vt:lpstr>Preliminary Results</vt:lpstr>
      <vt:lpstr>2nd Experiment- Clamp Number</vt:lpstr>
      <vt:lpstr>Challenges Faced</vt:lpstr>
      <vt:lpstr>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394</cp:revision>
  <dcterms:created xsi:type="dcterms:W3CDTF">2008-08-26T14:48:34Z</dcterms:created>
  <dcterms:modified xsi:type="dcterms:W3CDTF">2013-10-21T18:16:57Z</dcterms:modified>
</cp:coreProperties>
</file>