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475" r:id="rId2"/>
    <p:sldId id="477" r:id="rId3"/>
    <p:sldId id="490" r:id="rId4"/>
    <p:sldId id="495" r:id="rId5"/>
    <p:sldId id="502" r:id="rId6"/>
    <p:sldId id="504" r:id="rId7"/>
    <p:sldId id="500" r:id="rId8"/>
    <p:sldId id="501" r:id="rId9"/>
    <p:sldId id="486" r:id="rId10"/>
    <p:sldId id="505" r:id="rId11"/>
    <p:sldId id="499" r:id="rId12"/>
    <p:sldId id="478" r:id="rId13"/>
    <p:sldId id="503" r:id="rId14"/>
    <p:sldId id="498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3773" autoAdjust="0"/>
  </p:normalViewPr>
  <p:slideViewPr>
    <p:cSldViewPr>
      <p:cViewPr>
        <p:scale>
          <a:sx n="107" d="100"/>
          <a:sy n="107" d="100"/>
        </p:scale>
        <p:origin x="-1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students</a:t>
            </a:r>
            <a:r>
              <a:rPr lang="en-US" baseline="0" dirty="0" smtClean="0"/>
              <a:t> answer this question through </a:t>
            </a:r>
            <a:r>
              <a:rPr lang="en-US" baseline="0" dirty="0" err="1" smtClean="0"/>
              <a:t>polleverywhere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</a:t>
            </a:r>
            <a:r>
              <a:rPr lang="en-US" baseline="0" dirty="0" smtClean="0"/>
              <a:t> more time for the flocs to grow</a:t>
            </a:r>
          </a:p>
          <a:p>
            <a:pPr>
              <a:buFontTx/>
              <a:buChar char="-"/>
            </a:pPr>
            <a:r>
              <a:rPr lang="en-US" baseline="0" dirty="0" smtClean="0"/>
              <a:t>Previously the two </a:t>
            </a:r>
            <a:r>
              <a:rPr lang="en-US" baseline="0" dirty="0" err="1" smtClean="0"/>
              <a:t>turbidimeters</a:t>
            </a:r>
            <a:r>
              <a:rPr lang="en-US" baseline="0" dirty="0" smtClean="0"/>
              <a:t> did not agree with each other</a:t>
            </a:r>
          </a:p>
          <a:p>
            <a:pPr>
              <a:buFontTx/>
              <a:buChar char="-"/>
            </a:pPr>
            <a:r>
              <a:rPr lang="en-US" baseline="0" dirty="0" smtClean="0"/>
              <a:t>Also they wanted to test </a:t>
            </a:r>
            <a:r>
              <a:rPr lang="en-US" baseline="0" dirty="0" err="1" smtClean="0"/>
              <a:t>tygon</a:t>
            </a:r>
            <a:r>
              <a:rPr lang="en-US" baseline="0" dirty="0" smtClean="0"/>
              <a:t> tubes vs. silicon tubes (Spring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6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09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486400"/>
            <a:ext cx="3962400" cy="1143000"/>
          </a:xfrm>
        </p:spPr>
        <p:txBody>
          <a:bodyPr/>
          <a:lstStyle/>
          <a:p>
            <a:r>
              <a:rPr lang="en-US" dirty="0" smtClean="0"/>
              <a:t>Victoria Chou and </a:t>
            </a:r>
            <a:r>
              <a:rPr lang="en-US" dirty="0" err="1" smtClean="0"/>
              <a:t>Yining</a:t>
            </a:r>
            <a:r>
              <a:rPr lang="en-US" dirty="0" smtClean="0"/>
              <a:t> Dai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200400" y="228600"/>
            <a:ext cx="6172200" cy="3048000"/>
          </a:xfrm>
        </p:spPr>
        <p:txBody>
          <a:bodyPr/>
          <a:lstStyle/>
          <a:p>
            <a:r>
              <a:rPr lang="en-US" dirty="0" smtClean="0"/>
              <a:t>Laminar Tube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 bwMode="auto">
          <a:xfrm>
            <a:off x="5867400" y="2133600"/>
            <a:ext cx="2971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</a:rPr>
              <a:t>Spring 2014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3981"/>
            <a:ext cx="5029200" cy="6705601"/>
          </a:xfrm>
        </p:spPr>
      </p:pic>
    </p:spTree>
    <p:extLst>
      <p:ext uri="{BB962C8B-B14F-4D97-AF65-F5344CB8AC3E}">
        <p14:creationId xmlns:p14="http://schemas.microsoft.com/office/powerpoint/2010/main" val="2919278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2013 Research</a:t>
            </a:r>
            <a:endParaRPr lang="en-US" dirty="0"/>
          </a:p>
        </p:txBody>
      </p:sp>
      <p:pic>
        <p:nvPicPr>
          <p:cNvPr id="4" name="Content Placeholder 5" descr="One Clamp Analysi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st Experiment- Clamp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Testing the Effectiveness of Different Sized Clamps</a:t>
            </a:r>
          </a:p>
          <a:p>
            <a:r>
              <a:rPr lang="en-US" dirty="0" smtClean="0"/>
              <a:t>Have one clamp on the middle arrangement of tubing</a:t>
            </a:r>
          </a:p>
          <a:p>
            <a:r>
              <a:rPr lang="en-US" dirty="0" smtClean="0"/>
              <a:t>4 mm &amp; 5 mm</a:t>
            </a:r>
          </a:p>
          <a:p>
            <a:r>
              <a:rPr lang="en-US" dirty="0" smtClean="0"/>
              <a:t>Have dosages between 0 to 2 mg/L </a:t>
            </a:r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057400" y="4343400"/>
            <a:ext cx="1676400" cy="20574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4343400"/>
            <a:ext cx="1676400" cy="20574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819400" y="5562600"/>
            <a:ext cx="1524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819400" y="5486400"/>
            <a:ext cx="152400" cy="15240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24500" y="5562600"/>
            <a:ext cx="228600" cy="8382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524500" y="5486400"/>
            <a:ext cx="228600" cy="15240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2741" y="4989630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4mm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65941" y="500523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5mm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Possible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Tapered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lvl="1"/>
            <a:r>
              <a:rPr lang="en-US" dirty="0" smtClean="0"/>
              <a:t>Decreasing energy dissipation rate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Clamp Number</a:t>
            </a:r>
          </a:p>
          <a:p>
            <a:pPr lvl="1"/>
            <a:r>
              <a:rPr lang="en-US" dirty="0" smtClean="0"/>
              <a:t>Test the optimal number of clamps to breakup </a:t>
            </a:r>
            <a:r>
              <a:rPr lang="en-US" dirty="0" err="1" smtClean="0"/>
              <a:t>flocs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3" descr="Setup Pictur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33600"/>
            <a:ext cx="75438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931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Semester </a:t>
            </a:r>
            <a:r>
              <a:rPr lang="en-US" sz="2800" dirty="0" smtClean="0"/>
              <a:t>Goals</a:t>
            </a:r>
            <a:endParaRPr lang="en-US" sz="2800" dirty="0" smtClean="0"/>
          </a:p>
          <a:p>
            <a:r>
              <a:rPr lang="en-US" sz="2800" dirty="0" err="1" smtClean="0"/>
              <a:t>SWaT</a:t>
            </a:r>
            <a:r>
              <a:rPr lang="en-US" sz="2800" dirty="0" smtClean="0"/>
              <a:t> Measurement System</a:t>
            </a:r>
          </a:p>
          <a:p>
            <a:r>
              <a:rPr lang="en-US" sz="2800" dirty="0" smtClean="0"/>
              <a:t>Experiments</a:t>
            </a:r>
            <a:endParaRPr lang="en-US" sz="2800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purpose of flocculation in the water treatment process is…</a:t>
            </a:r>
          </a:p>
          <a:p>
            <a:pPr lvl="1"/>
            <a:r>
              <a:rPr lang="en-US" dirty="0" smtClean="0"/>
              <a:t> to allow particles suspended in the water to collide with each other to coagulate and transform into larger </a:t>
            </a:r>
            <a:r>
              <a:rPr lang="en-US" dirty="0" err="1" smtClean="0"/>
              <a:t>flocs</a:t>
            </a:r>
            <a:endParaRPr lang="en-US" dirty="0" smtClean="0"/>
          </a:p>
          <a:p>
            <a:pPr lvl="1"/>
            <a:r>
              <a:rPr lang="en-US" dirty="0" smtClean="0"/>
              <a:t> to improve the performance of sedimentation</a:t>
            </a:r>
          </a:p>
          <a:p>
            <a:pPr lvl="1"/>
            <a:r>
              <a:rPr lang="en-US" dirty="0" smtClean="0"/>
              <a:t> to reduce the number of colloids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 Breakup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“Large </a:t>
            </a:r>
            <a:r>
              <a:rPr lang="en-US" dirty="0" err="1" smtClean="0"/>
              <a:t>flocs</a:t>
            </a:r>
            <a:r>
              <a:rPr lang="en-US" dirty="0" smtClean="0"/>
              <a:t> are useless”</a:t>
            </a:r>
          </a:p>
          <a:p>
            <a:pPr lvl="1"/>
            <a:r>
              <a:rPr lang="en-US" dirty="0" smtClean="0"/>
              <a:t>Shear is too large, so colloids cannot attach</a:t>
            </a:r>
          </a:p>
          <a:p>
            <a:r>
              <a:rPr lang="en-US" dirty="0" smtClean="0"/>
              <a:t>Use clamps to break up </a:t>
            </a:r>
            <a:r>
              <a:rPr lang="en-US" dirty="0" err="1" smtClean="0"/>
              <a:t>flocs</a:t>
            </a:r>
            <a:r>
              <a:rPr lang="en-US" dirty="0" smtClean="0"/>
              <a:t> so that they can regrow and collect more colloids as they travel</a:t>
            </a:r>
            <a:endParaRPr lang="en-US" dirty="0"/>
          </a:p>
        </p:txBody>
      </p:sp>
      <p:sp>
        <p:nvSpPr>
          <p:cNvPr id="588" name="Oval 587"/>
          <p:cNvSpPr/>
          <p:nvPr/>
        </p:nvSpPr>
        <p:spPr bwMode="auto">
          <a:xfrm>
            <a:off x="3924300" y="5029200"/>
            <a:ext cx="1295400" cy="1295400"/>
          </a:xfrm>
          <a:prstGeom prst="ellips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pSp>
        <p:nvGrpSpPr>
          <p:cNvPr id="592" name="Group 591"/>
          <p:cNvGrpSpPr/>
          <p:nvPr/>
        </p:nvGrpSpPr>
        <p:grpSpPr>
          <a:xfrm>
            <a:off x="3581400" y="2445328"/>
            <a:ext cx="1981200" cy="2431472"/>
            <a:chOff x="3733800" y="2819400"/>
            <a:chExt cx="1676400" cy="2057400"/>
          </a:xfrm>
        </p:grpSpPr>
        <p:sp>
          <p:nvSpPr>
            <p:cNvPr id="589" name="Rectangle 588"/>
            <p:cNvSpPr/>
            <p:nvPr/>
          </p:nvSpPr>
          <p:spPr bwMode="auto">
            <a:xfrm>
              <a:off x="3733800" y="2819400"/>
              <a:ext cx="1676400" cy="2057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590" name="Rectangle 589"/>
            <p:cNvSpPr/>
            <p:nvPr/>
          </p:nvSpPr>
          <p:spPr bwMode="auto">
            <a:xfrm>
              <a:off x="4419600" y="3886200"/>
              <a:ext cx="304800" cy="9906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591" name="Oval 590"/>
            <p:cNvSpPr/>
            <p:nvPr/>
          </p:nvSpPr>
          <p:spPr bwMode="auto">
            <a:xfrm>
              <a:off x="4419600" y="3733800"/>
              <a:ext cx="304800" cy="30480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593" name="Oval 592"/>
          <p:cNvSpPr/>
          <p:nvPr/>
        </p:nvSpPr>
        <p:spPr bwMode="auto">
          <a:xfrm>
            <a:off x="4305300" y="4953000"/>
            <a:ext cx="533400" cy="144780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47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72103E-6 L 0 0.205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" grpId="0" animBg="1"/>
      <p:bldP spid="588" grpId="1" animBg="1"/>
      <p:bldP spid="5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Breakup Theory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664327" y="3505200"/>
            <a:ext cx="479673" cy="398766"/>
            <a:chOff x="5841977" y="3176030"/>
            <a:chExt cx="601238" cy="499826"/>
          </a:xfrm>
        </p:grpSpPr>
        <p:grpSp>
          <p:nvGrpSpPr>
            <p:cNvPr id="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1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1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1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19" name="Group 18"/>
          <p:cNvGrpSpPr/>
          <p:nvPr/>
        </p:nvGrpSpPr>
        <p:grpSpPr>
          <a:xfrm>
            <a:off x="2286000" y="3505200"/>
            <a:ext cx="882563" cy="773645"/>
            <a:chOff x="6792398" y="2509410"/>
            <a:chExt cx="1106234" cy="969712"/>
          </a:xfrm>
        </p:grpSpPr>
        <p:grpSp>
          <p:nvGrpSpPr>
            <p:cNvPr id="2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6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7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7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6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6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3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3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2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3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80" name="Group 79"/>
          <p:cNvGrpSpPr/>
          <p:nvPr/>
        </p:nvGrpSpPr>
        <p:grpSpPr>
          <a:xfrm>
            <a:off x="3200400" y="2895600"/>
            <a:ext cx="1242899" cy="1032337"/>
            <a:chOff x="6991903" y="2695004"/>
            <a:chExt cx="1557892" cy="1293966"/>
          </a:xfrm>
        </p:grpSpPr>
        <p:grpSp>
          <p:nvGrpSpPr>
            <p:cNvPr id="81" name="Group 141"/>
            <p:cNvGrpSpPr/>
            <p:nvPr/>
          </p:nvGrpSpPr>
          <p:grpSpPr>
            <a:xfrm>
              <a:off x="6991903" y="2695004"/>
              <a:ext cx="657768" cy="378452"/>
              <a:chOff x="4777947" y="3207622"/>
              <a:chExt cx="657768" cy="378452"/>
            </a:xfrm>
          </p:grpSpPr>
          <p:grpSp>
            <p:nvGrpSpPr>
              <p:cNvPr id="189" name="Group 142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2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20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90" name="Group 143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2" name="Group 156"/>
            <p:cNvGrpSpPr/>
            <p:nvPr/>
          </p:nvGrpSpPr>
          <p:grpSpPr>
            <a:xfrm>
              <a:off x="7000217" y="2970983"/>
              <a:ext cx="601238" cy="499826"/>
              <a:chOff x="5841977" y="3176030"/>
              <a:chExt cx="601238" cy="499826"/>
            </a:xfrm>
          </p:grpSpPr>
          <p:grpSp>
            <p:nvGrpSpPr>
              <p:cNvPr id="175" name="Group 157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8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8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76" name="Group 158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7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3" name="Group 171"/>
            <p:cNvGrpSpPr/>
            <p:nvPr/>
          </p:nvGrpSpPr>
          <p:grpSpPr>
            <a:xfrm>
              <a:off x="7469330" y="2714400"/>
              <a:ext cx="1055948" cy="610380"/>
              <a:chOff x="6261214" y="3135578"/>
              <a:chExt cx="1055948" cy="610380"/>
            </a:xfrm>
          </p:grpSpPr>
          <p:grpSp>
            <p:nvGrpSpPr>
              <p:cNvPr id="145" name="Group 172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61" name="Group 188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7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7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62" name="Group 189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6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6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6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46" name="Group 173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47" name="Group 174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5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48" name="Group 175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84" name="Group 202"/>
            <p:cNvGrpSpPr/>
            <p:nvPr/>
          </p:nvGrpSpPr>
          <p:grpSpPr>
            <a:xfrm>
              <a:off x="7443561" y="3019258"/>
              <a:ext cx="1106234" cy="969712"/>
              <a:chOff x="6792398" y="2509410"/>
              <a:chExt cx="1106234" cy="969712"/>
            </a:xfrm>
          </p:grpSpPr>
          <p:grpSp>
            <p:nvGrpSpPr>
              <p:cNvPr id="85" name="Group 203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31" name="Group 249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4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4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32" name="Group 250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3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3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3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3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6" name="Group 204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17" name="Group 235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18" name="Group 236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7" name="Group 205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03" name="Group 22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04" name="Group 22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8" name="Group 206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89" name="Group 20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0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90" name="Group 20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9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9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9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</p:grpSp>
      <p:grpSp>
        <p:nvGrpSpPr>
          <p:cNvPr id="203" name="Group 202"/>
          <p:cNvGrpSpPr/>
          <p:nvPr/>
        </p:nvGrpSpPr>
        <p:grpSpPr>
          <a:xfrm rot="8694084">
            <a:off x="6133772" y="2916225"/>
            <a:ext cx="1600853" cy="1482750"/>
            <a:chOff x="4930347" y="2731026"/>
            <a:chExt cx="2516626" cy="1922962"/>
          </a:xfrm>
        </p:grpSpPr>
        <p:grpSp>
          <p:nvGrpSpPr>
            <p:cNvPr id="204" name="Group 264"/>
            <p:cNvGrpSpPr/>
            <p:nvPr/>
          </p:nvGrpSpPr>
          <p:grpSpPr>
            <a:xfrm>
              <a:off x="4930347" y="3360022"/>
              <a:ext cx="657768" cy="378452"/>
              <a:chOff x="4777947" y="3207622"/>
              <a:chExt cx="657768" cy="378452"/>
            </a:xfrm>
          </p:grpSpPr>
          <p:grpSp>
            <p:nvGrpSpPr>
              <p:cNvPr id="435" name="Group 265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36" name="Group 266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5" name="Group 279"/>
            <p:cNvGrpSpPr/>
            <p:nvPr/>
          </p:nvGrpSpPr>
          <p:grpSpPr>
            <a:xfrm>
              <a:off x="4938661" y="3636001"/>
              <a:ext cx="601238" cy="499826"/>
              <a:chOff x="5841977" y="3176030"/>
              <a:chExt cx="601238" cy="499826"/>
            </a:xfrm>
          </p:grpSpPr>
          <p:grpSp>
            <p:nvGrpSpPr>
              <p:cNvPr id="421" name="Group 280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3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22" name="Group 281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2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6" name="Group 294"/>
            <p:cNvGrpSpPr/>
            <p:nvPr/>
          </p:nvGrpSpPr>
          <p:grpSpPr>
            <a:xfrm>
              <a:off x="5407774" y="3379418"/>
              <a:ext cx="1055948" cy="610380"/>
              <a:chOff x="6261214" y="3135578"/>
              <a:chExt cx="1055948" cy="610380"/>
            </a:xfrm>
          </p:grpSpPr>
          <p:grpSp>
            <p:nvGrpSpPr>
              <p:cNvPr id="391" name="Group 295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407" name="Group 31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1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2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408" name="Group 31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92" name="Group 296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93" name="Group 29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0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0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0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0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94" name="Group 29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9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9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9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9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7" name="Group 325"/>
            <p:cNvGrpSpPr/>
            <p:nvPr/>
          </p:nvGrpSpPr>
          <p:grpSpPr>
            <a:xfrm>
              <a:off x="5382005" y="3684276"/>
              <a:ext cx="1106234" cy="969712"/>
              <a:chOff x="6792398" y="2509410"/>
              <a:chExt cx="1106234" cy="969712"/>
            </a:xfrm>
          </p:grpSpPr>
          <p:grpSp>
            <p:nvGrpSpPr>
              <p:cNvPr id="331" name="Group 326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77" name="Group 372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8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9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78" name="Group 373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8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2" name="Group 327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63" name="Group 358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7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7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64" name="Group 359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6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6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3" name="Group 328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49" name="Group 344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6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50" name="Group 345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5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5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4" name="Group 329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35" name="Group 330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4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4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4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36" name="Group 331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3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3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3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8" name="Group 386"/>
            <p:cNvGrpSpPr/>
            <p:nvPr/>
          </p:nvGrpSpPr>
          <p:grpSpPr>
            <a:xfrm>
              <a:off x="5889081" y="2731026"/>
              <a:ext cx="1557892" cy="1293966"/>
              <a:chOff x="6991903" y="2695004"/>
              <a:chExt cx="1557892" cy="1293966"/>
            </a:xfrm>
          </p:grpSpPr>
          <p:grpSp>
            <p:nvGrpSpPr>
              <p:cNvPr id="209" name="Group 387"/>
              <p:cNvGrpSpPr/>
              <p:nvPr/>
            </p:nvGrpSpPr>
            <p:grpSpPr>
              <a:xfrm>
                <a:off x="6991903" y="2695004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17" name="Group 495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18" name="Group 496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0" name="Group 388"/>
              <p:cNvGrpSpPr/>
              <p:nvPr/>
            </p:nvGrpSpPr>
            <p:grpSpPr>
              <a:xfrm>
                <a:off x="7000217" y="2970983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03" name="Group 481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04" name="Group 482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1" name="Group 389"/>
              <p:cNvGrpSpPr/>
              <p:nvPr/>
            </p:nvGrpSpPr>
            <p:grpSpPr>
              <a:xfrm>
                <a:off x="7469330" y="2714400"/>
                <a:ext cx="1055948" cy="610380"/>
                <a:chOff x="6261214" y="3135578"/>
                <a:chExt cx="1055948" cy="610380"/>
              </a:xfrm>
            </p:grpSpPr>
            <p:grpSp>
              <p:nvGrpSpPr>
                <p:cNvPr id="273" name="Group 451"/>
                <p:cNvGrpSpPr/>
                <p:nvPr/>
              </p:nvGrpSpPr>
              <p:grpSpPr>
                <a:xfrm>
                  <a:off x="6659394" y="313557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89" name="Group 46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30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30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30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90" name="Group 46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9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9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9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74" name="Group 452"/>
                <p:cNvGrpSpPr/>
                <p:nvPr/>
              </p:nvGrpSpPr>
              <p:grpSpPr>
                <a:xfrm rot="18877668">
                  <a:off x="6210508" y="319542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75" name="Group 45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8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8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8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76" name="Group 45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77" name="Group 455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7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7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  <p:grpSp>
            <p:nvGrpSpPr>
              <p:cNvPr id="212" name="Group 390"/>
              <p:cNvGrpSpPr/>
              <p:nvPr/>
            </p:nvGrpSpPr>
            <p:grpSpPr>
              <a:xfrm>
                <a:off x="7443561" y="3019258"/>
                <a:ext cx="1106234" cy="969712"/>
                <a:chOff x="6792398" y="2509410"/>
                <a:chExt cx="1106234" cy="969712"/>
              </a:xfrm>
            </p:grpSpPr>
            <p:grpSp>
              <p:nvGrpSpPr>
                <p:cNvPr id="213" name="Group 391"/>
                <p:cNvGrpSpPr/>
                <p:nvPr/>
              </p:nvGrpSpPr>
              <p:grpSpPr>
                <a:xfrm>
                  <a:off x="6792398" y="2703317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59" name="Group 43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7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7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7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60" name="Group 43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6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6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6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4" name="Group 392"/>
                <p:cNvGrpSpPr/>
                <p:nvPr/>
              </p:nvGrpSpPr>
              <p:grpSpPr>
                <a:xfrm rot="19661454">
                  <a:off x="6800712" y="297929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45" name="Group 42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5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5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5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46" name="Group 42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4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5" name="Group 393"/>
                <p:cNvGrpSpPr/>
                <p:nvPr/>
              </p:nvGrpSpPr>
              <p:grpSpPr>
                <a:xfrm rot="2171672">
                  <a:off x="7240864" y="294578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31" name="Group 409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4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4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4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32" name="Group 410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3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3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3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3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6" name="Group 394"/>
                <p:cNvGrpSpPr/>
                <p:nvPr/>
              </p:nvGrpSpPr>
              <p:grpSpPr>
                <a:xfrm rot="21049340">
                  <a:off x="7270080" y="2509410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17" name="Group 395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25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6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18" name="Group 396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1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2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</p:grpSp>
      </p:grpSp>
      <p:grpSp>
        <p:nvGrpSpPr>
          <p:cNvPr id="451" name="Group 450"/>
          <p:cNvGrpSpPr/>
          <p:nvPr/>
        </p:nvGrpSpPr>
        <p:grpSpPr>
          <a:xfrm rot="15904555">
            <a:off x="7848600" y="3124200"/>
            <a:ext cx="479673" cy="398766"/>
            <a:chOff x="5841977" y="3176030"/>
            <a:chExt cx="601238" cy="499826"/>
          </a:xfrm>
        </p:grpSpPr>
        <p:grpSp>
          <p:nvGrpSpPr>
            <p:cNvPr id="452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460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4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61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6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3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453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454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5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5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55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5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5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466" name="Group 465"/>
          <p:cNvGrpSpPr/>
          <p:nvPr/>
        </p:nvGrpSpPr>
        <p:grpSpPr>
          <a:xfrm>
            <a:off x="3886200" y="3962400"/>
            <a:ext cx="882563" cy="773645"/>
            <a:chOff x="6792398" y="2509410"/>
            <a:chExt cx="1106234" cy="969712"/>
          </a:xfrm>
        </p:grpSpPr>
        <p:grpSp>
          <p:nvGrpSpPr>
            <p:cNvPr id="467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13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2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2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14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1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68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499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00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0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69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85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86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0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471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72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7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527" name="Group 526"/>
          <p:cNvGrpSpPr/>
          <p:nvPr/>
        </p:nvGrpSpPr>
        <p:grpSpPr>
          <a:xfrm>
            <a:off x="7543800" y="3810000"/>
            <a:ext cx="882563" cy="773645"/>
            <a:chOff x="6792398" y="2509410"/>
            <a:chExt cx="1106234" cy="969712"/>
          </a:xfrm>
        </p:grpSpPr>
        <p:grpSp>
          <p:nvGrpSpPr>
            <p:cNvPr id="528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74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8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75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7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29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60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61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6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0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546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47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1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532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3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3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3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3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cxnSp>
        <p:nvCxnSpPr>
          <p:cNvPr id="590" name="Straight Connector 589"/>
          <p:cNvCxnSpPr>
            <a:stCxn id="594" idx="2"/>
          </p:cNvCxnSpPr>
          <p:nvPr/>
        </p:nvCxnSpPr>
        <p:spPr bwMode="auto">
          <a:xfrm>
            <a:off x="5470634" y="2667000"/>
            <a:ext cx="3673366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591" name="Straight Connector 590"/>
          <p:cNvCxnSpPr>
            <a:stCxn id="597" idx="2"/>
          </p:cNvCxnSpPr>
          <p:nvPr/>
        </p:nvCxnSpPr>
        <p:spPr bwMode="auto">
          <a:xfrm>
            <a:off x="5459561" y="4688171"/>
            <a:ext cx="3684439" cy="3781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594" name="Freeform 593"/>
          <p:cNvSpPr/>
          <p:nvPr/>
        </p:nvSpPr>
        <p:spPr bwMode="auto">
          <a:xfrm>
            <a:off x="5029200" y="2667000"/>
            <a:ext cx="441434" cy="369332"/>
          </a:xfrm>
          <a:custGeom>
            <a:avLst/>
            <a:gdLst>
              <a:gd name="connsiteX0" fmla="*/ 0 w 441434"/>
              <a:gd name="connsiteY0" fmla="*/ 10510 h 769007"/>
              <a:gd name="connsiteX1" fmla="*/ 210206 w 441434"/>
              <a:gd name="connsiteY1" fmla="*/ 767255 h 769007"/>
              <a:gd name="connsiteX2" fmla="*/ 441434 w 441434"/>
              <a:gd name="connsiteY2" fmla="*/ 0 h 7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1434" h="769007">
                <a:moveTo>
                  <a:pt x="0" y="10510"/>
                </a:moveTo>
                <a:cubicBezTo>
                  <a:pt x="68317" y="389758"/>
                  <a:pt x="136634" y="769007"/>
                  <a:pt x="210206" y="767255"/>
                </a:cubicBezTo>
                <a:cubicBezTo>
                  <a:pt x="283778" y="765503"/>
                  <a:pt x="362606" y="382751"/>
                  <a:pt x="441434" y="0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97" name="Freeform 596"/>
          <p:cNvSpPr/>
          <p:nvPr/>
        </p:nvSpPr>
        <p:spPr bwMode="auto">
          <a:xfrm rot="192289">
            <a:off x="5175213" y="4321854"/>
            <a:ext cx="294289" cy="369332"/>
          </a:xfrm>
          <a:custGeom>
            <a:avLst/>
            <a:gdLst>
              <a:gd name="connsiteX0" fmla="*/ 0 w 294289"/>
              <a:gd name="connsiteY0" fmla="*/ 707696 h 707696"/>
              <a:gd name="connsiteX1" fmla="*/ 115613 w 294289"/>
              <a:gd name="connsiteY1" fmla="*/ 3503 h 707696"/>
              <a:gd name="connsiteX2" fmla="*/ 294289 w 294289"/>
              <a:gd name="connsiteY2" fmla="*/ 686675 h 70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289" h="707696">
                <a:moveTo>
                  <a:pt x="0" y="707696"/>
                </a:moveTo>
                <a:cubicBezTo>
                  <a:pt x="33282" y="357351"/>
                  <a:pt x="66565" y="7007"/>
                  <a:pt x="115613" y="3503"/>
                </a:cubicBezTo>
                <a:cubicBezTo>
                  <a:pt x="164661" y="0"/>
                  <a:pt x="229475" y="343337"/>
                  <a:pt x="294289" y="686675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599" name="Straight Connector 598"/>
          <p:cNvCxnSpPr/>
          <p:nvPr/>
        </p:nvCxnSpPr>
        <p:spPr bwMode="auto">
          <a:xfrm flipV="1">
            <a:off x="55180" y="2667000"/>
            <a:ext cx="4974020" cy="10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602" name="Straight Connector 601"/>
          <p:cNvCxnSpPr>
            <a:endCxn id="597" idx="0"/>
          </p:cNvCxnSpPr>
          <p:nvPr/>
        </p:nvCxnSpPr>
        <p:spPr bwMode="auto">
          <a:xfrm flipV="1">
            <a:off x="86710" y="4682671"/>
            <a:ext cx="5078409" cy="5223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52232E-6 L -0.15955 -4.52232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9.85427E-7 L -0.14826 -9.85427E-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75804E-7 L -0.11771 1.75804E-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Breakup Theory</a:t>
            </a:r>
            <a:endParaRPr lang="en-US" dirty="0"/>
          </a:p>
        </p:txBody>
      </p:sp>
      <p:grpSp>
        <p:nvGrpSpPr>
          <p:cNvPr id="14" name="Group 18"/>
          <p:cNvGrpSpPr/>
          <p:nvPr/>
        </p:nvGrpSpPr>
        <p:grpSpPr>
          <a:xfrm>
            <a:off x="2286000" y="3505200"/>
            <a:ext cx="882563" cy="773645"/>
            <a:chOff x="6792398" y="2509410"/>
            <a:chExt cx="1106234" cy="969712"/>
          </a:xfrm>
        </p:grpSpPr>
        <p:grpSp>
          <p:nvGrpSpPr>
            <p:cNvPr id="19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20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3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6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27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3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6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38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1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6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60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61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68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7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75" name="Group 79"/>
          <p:cNvGrpSpPr/>
          <p:nvPr/>
        </p:nvGrpSpPr>
        <p:grpSpPr>
          <a:xfrm>
            <a:off x="3200400" y="2895600"/>
            <a:ext cx="1242899" cy="1032337"/>
            <a:chOff x="6991903" y="2695004"/>
            <a:chExt cx="1557892" cy="1293966"/>
          </a:xfrm>
        </p:grpSpPr>
        <p:grpSp>
          <p:nvGrpSpPr>
            <p:cNvPr id="80" name="Group 141"/>
            <p:cNvGrpSpPr/>
            <p:nvPr/>
          </p:nvGrpSpPr>
          <p:grpSpPr>
            <a:xfrm>
              <a:off x="6991903" y="2695004"/>
              <a:ext cx="657768" cy="378452"/>
              <a:chOff x="4777947" y="3207622"/>
              <a:chExt cx="657768" cy="378452"/>
            </a:xfrm>
          </p:grpSpPr>
          <p:grpSp>
            <p:nvGrpSpPr>
              <p:cNvPr id="81" name="Group 142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8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2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20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8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84" name="Group 143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8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8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7" name="Group 156"/>
            <p:cNvGrpSpPr/>
            <p:nvPr/>
          </p:nvGrpSpPr>
          <p:grpSpPr>
            <a:xfrm>
              <a:off x="7000217" y="2970983"/>
              <a:ext cx="601238" cy="499826"/>
              <a:chOff x="5841977" y="3176030"/>
              <a:chExt cx="601238" cy="499826"/>
            </a:xfrm>
          </p:grpSpPr>
          <p:grpSp>
            <p:nvGrpSpPr>
              <p:cNvPr id="88" name="Group 157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8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9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91" name="Group 158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9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9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98" name="Group 171"/>
            <p:cNvGrpSpPr/>
            <p:nvPr/>
          </p:nvGrpSpPr>
          <p:grpSpPr>
            <a:xfrm>
              <a:off x="7469330" y="2714400"/>
              <a:ext cx="1055948" cy="610380"/>
              <a:chOff x="6261214" y="3135578"/>
              <a:chExt cx="1055948" cy="610380"/>
            </a:xfrm>
          </p:grpSpPr>
          <p:grpSp>
            <p:nvGrpSpPr>
              <p:cNvPr id="103" name="Group 172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04" name="Group 188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7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7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11" name="Group 189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2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17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6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6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18" name="Group 173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19" name="Group 174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20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5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26" name="Group 175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3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133" name="Group 202"/>
            <p:cNvGrpSpPr/>
            <p:nvPr/>
          </p:nvGrpSpPr>
          <p:grpSpPr>
            <a:xfrm>
              <a:off x="7443561" y="3019258"/>
              <a:ext cx="1106234" cy="969712"/>
              <a:chOff x="6792398" y="2509410"/>
              <a:chExt cx="1106234" cy="969712"/>
            </a:xfrm>
          </p:grpSpPr>
          <p:grpSp>
            <p:nvGrpSpPr>
              <p:cNvPr id="134" name="Group 203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39" name="Group 249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0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4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4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5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46" name="Group 250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3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3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3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49" name="Group 204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50" name="Group 235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5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61" name="Group 236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2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63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64" name="Group 205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69" name="Group 22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70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5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76" name="Group 22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7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83" name="Group 206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84" name="Group 20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8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0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9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91" name="Group 20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92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9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9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97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9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</p:grpSp>
      <p:grpSp>
        <p:nvGrpSpPr>
          <p:cNvPr id="532" name="Group 94"/>
          <p:cNvGrpSpPr/>
          <p:nvPr/>
        </p:nvGrpSpPr>
        <p:grpSpPr>
          <a:xfrm rot="19661454">
            <a:off x="6189343" y="4174369"/>
            <a:ext cx="479673" cy="398766"/>
            <a:chOff x="5841977" y="3176030"/>
            <a:chExt cx="601238" cy="499826"/>
          </a:xfrm>
        </p:grpSpPr>
        <p:grpSp>
          <p:nvGrpSpPr>
            <p:cNvPr id="533" name="Group 95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534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57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573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535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57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57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540" name="Group 96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541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56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56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546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564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56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603" name="Group 602"/>
          <p:cNvGrpSpPr/>
          <p:nvPr/>
        </p:nvGrpSpPr>
        <p:grpSpPr>
          <a:xfrm>
            <a:off x="5238944" y="3124200"/>
            <a:ext cx="1826329" cy="1295400"/>
            <a:chOff x="5238944" y="3059354"/>
            <a:chExt cx="1826329" cy="1410228"/>
          </a:xfrm>
        </p:grpSpPr>
        <p:grpSp>
          <p:nvGrpSpPr>
            <p:cNvPr id="212" name="Group 176"/>
            <p:cNvGrpSpPr/>
            <p:nvPr/>
          </p:nvGrpSpPr>
          <p:grpSpPr>
            <a:xfrm rot="6836429">
              <a:off x="6212040" y="3057439"/>
              <a:ext cx="185398" cy="189227"/>
              <a:chOff x="2962956" y="2115885"/>
              <a:chExt cx="300259" cy="237183"/>
            </a:xfrm>
          </p:grpSpPr>
          <p:pic>
            <p:nvPicPr>
              <p:cNvPr id="433" name="Picture 24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 rot="5400000" flipV="1">
                <a:off x="3076683" y="2116679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  <p:pic>
            <p:nvPicPr>
              <p:cNvPr id="434" name="Picture 24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 rot="16200000">
                <a:off x="2962162" y="2166537"/>
                <a:ext cx="187325" cy="1857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</p:grpSp>
        <p:grpSp>
          <p:nvGrpSpPr>
            <p:cNvPr id="601" name="Group 600"/>
            <p:cNvGrpSpPr/>
            <p:nvPr/>
          </p:nvGrpSpPr>
          <p:grpSpPr>
            <a:xfrm>
              <a:off x="5238944" y="3070841"/>
              <a:ext cx="1826329" cy="1398741"/>
              <a:chOff x="5238944" y="3070841"/>
              <a:chExt cx="1826329" cy="1398741"/>
            </a:xfrm>
          </p:grpSpPr>
          <p:grpSp>
            <p:nvGrpSpPr>
              <p:cNvPr id="213" name="Group 179"/>
              <p:cNvGrpSpPr/>
              <p:nvPr/>
            </p:nvGrpSpPr>
            <p:grpSpPr>
              <a:xfrm rot="6836429">
                <a:off x="6219600" y="3192319"/>
                <a:ext cx="175130" cy="202503"/>
                <a:chOff x="6986427" y="2972145"/>
                <a:chExt cx="283630" cy="253824"/>
              </a:xfrm>
            </p:grpSpPr>
            <p:pic>
              <p:nvPicPr>
                <p:cNvPr id="43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3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  <p:grpSp>
            <p:nvGrpSpPr>
              <p:cNvPr id="254" name="Group 372"/>
              <p:cNvGrpSpPr/>
              <p:nvPr/>
            </p:nvGrpSpPr>
            <p:grpSpPr>
              <a:xfrm rot="8694084">
                <a:off x="5835142" y="3113999"/>
                <a:ext cx="308622" cy="255508"/>
                <a:chOff x="4503627" y="2218458"/>
                <a:chExt cx="499826" cy="320263"/>
              </a:xfrm>
            </p:grpSpPr>
            <p:grpSp>
              <p:nvGrpSpPr>
                <p:cNvPr id="25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6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61" name="Group 373"/>
              <p:cNvGrpSpPr/>
              <p:nvPr/>
            </p:nvGrpSpPr>
            <p:grpSpPr>
              <a:xfrm rot="8694084">
                <a:off x="5728659" y="3132091"/>
                <a:ext cx="308622" cy="255508"/>
                <a:chOff x="4503627" y="2218458"/>
                <a:chExt cx="499826" cy="320263"/>
              </a:xfrm>
            </p:grpSpPr>
            <p:grpSp>
              <p:nvGrpSpPr>
                <p:cNvPr id="26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6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47" name="Group 110"/>
              <p:cNvGrpSpPr/>
              <p:nvPr/>
            </p:nvGrpSpPr>
            <p:grpSpPr>
              <a:xfrm rot="2171672">
                <a:off x="6540500" y="4147636"/>
                <a:ext cx="524773" cy="301932"/>
                <a:chOff x="4777947" y="3207622"/>
                <a:chExt cx="657768" cy="378452"/>
              </a:xfrm>
            </p:grpSpPr>
            <p:grpSp>
              <p:nvGrpSpPr>
                <p:cNvPr id="548" name="Group 126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54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5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5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55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55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5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555" name="Group 127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560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5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5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561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55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5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595" name="Group 594"/>
              <p:cNvGrpSpPr/>
              <p:nvPr/>
            </p:nvGrpSpPr>
            <p:grpSpPr>
              <a:xfrm>
                <a:off x="5238944" y="3074739"/>
                <a:ext cx="1804538" cy="1394843"/>
                <a:chOff x="5238944" y="3074739"/>
                <a:chExt cx="1804538" cy="1394843"/>
              </a:xfrm>
            </p:grpSpPr>
            <p:grpSp>
              <p:nvGrpSpPr>
                <p:cNvPr id="379" name="Group 390"/>
                <p:cNvGrpSpPr/>
                <p:nvPr/>
              </p:nvGrpSpPr>
              <p:grpSpPr>
                <a:xfrm rot="8694084">
                  <a:off x="5238944" y="3628137"/>
                  <a:ext cx="683055" cy="773644"/>
                  <a:chOff x="6792398" y="2509410"/>
                  <a:chExt cx="1106234" cy="969712"/>
                </a:xfrm>
              </p:grpSpPr>
              <p:grpSp>
                <p:nvGrpSpPr>
                  <p:cNvPr id="380" name="Group 391"/>
                  <p:cNvGrpSpPr/>
                  <p:nvPr/>
                </p:nvGrpSpPr>
                <p:grpSpPr>
                  <a:xfrm>
                    <a:off x="6792398" y="2703317"/>
                    <a:ext cx="657768" cy="378452"/>
                    <a:chOff x="4777947" y="3207622"/>
                    <a:chExt cx="657768" cy="378452"/>
                  </a:xfrm>
                </p:grpSpPr>
                <p:grpSp>
                  <p:nvGrpSpPr>
                    <p:cNvPr id="385" name="Group 437"/>
                    <p:cNvGrpSpPr/>
                    <p:nvPr/>
                  </p:nvGrpSpPr>
                  <p:grpSpPr>
                    <a:xfrm>
                      <a:off x="477794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86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7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7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91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6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7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392" name="Group 438"/>
                    <p:cNvGrpSpPr/>
                    <p:nvPr/>
                  </p:nvGrpSpPr>
                  <p:grpSpPr>
                    <a:xfrm>
                      <a:off x="4935889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93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6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6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94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6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6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395" name="Group 392"/>
                  <p:cNvGrpSpPr/>
                  <p:nvPr/>
                </p:nvGrpSpPr>
                <p:grpSpPr>
                  <a:xfrm rot="19661454">
                    <a:off x="6800712" y="2979296"/>
                    <a:ext cx="601238" cy="499826"/>
                    <a:chOff x="5841977" y="3176030"/>
                    <a:chExt cx="601238" cy="499826"/>
                  </a:xfrm>
                </p:grpSpPr>
                <p:grpSp>
                  <p:nvGrpSpPr>
                    <p:cNvPr id="396" name="Group 423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01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5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5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02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5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5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407" name="Group 424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08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5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5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09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4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5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410" name="Group 393"/>
                  <p:cNvGrpSpPr/>
                  <p:nvPr/>
                </p:nvGrpSpPr>
                <p:grpSpPr>
                  <a:xfrm rot="2171672">
                    <a:off x="7240864" y="2945788"/>
                    <a:ext cx="657768" cy="378452"/>
                    <a:chOff x="4777947" y="3207622"/>
                    <a:chExt cx="657768" cy="378452"/>
                  </a:xfrm>
                </p:grpSpPr>
                <p:grpSp>
                  <p:nvGrpSpPr>
                    <p:cNvPr id="415" name="Group 409"/>
                    <p:cNvGrpSpPr/>
                    <p:nvPr/>
                  </p:nvGrpSpPr>
                  <p:grpSpPr>
                    <a:xfrm>
                      <a:off x="477794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16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4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4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21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4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4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422" name="Group 410"/>
                    <p:cNvGrpSpPr/>
                    <p:nvPr/>
                  </p:nvGrpSpPr>
                  <p:grpSpPr>
                    <a:xfrm>
                      <a:off x="4935889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23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3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3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24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3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3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429" name="Group 394"/>
                  <p:cNvGrpSpPr/>
                  <p:nvPr/>
                </p:nvGrpSpPr>
                <p:grpSpPr>
                  <a:xfrm rot="21049340">
                    <a:off x="7270080" y="2509410"/>
                    <a:ext cx="601238" cy="499826"/>
                    <a:chOff x="5841977" y="3176030"/>
                    <a:chExt cx="601238" cy="499826"/>
                  </a:xfrm>
                </p:grpSpPr>
                <p:grpSp>
                  <p:nvGrpSpPr>
                    <p:cNvPr id="430" name="Group 395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35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2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3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36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2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2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437" name="Group 396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38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2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2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43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2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2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</p:grpSp>
            <p:grpSp>
              <p:nvGrpSpPr>
                <p:cNvPr id="593" name="Group 592"/>
                <p:cNvGrpSpPr/>
                <p:nvPr/>
              </p:nvGrpSpPr>
              <p:grpSpPr>
                <a:xfrm>
                  <a:off x="5395353" y="3074739"/>
                  <a:ext cx="1648129" cy="1394843"/>
                  <a:chOff x="5395353" y="3074739"/>
                  <a:chExt cx="1648129" cy="1394843"/>
                </a:xfrm>
              </p:grpSpPr>
              <p:grpSp>
                <p:nvGrpSpPr>
                  <p:cNvPr id="3" name="Group 3"/>
                  <p:cNvGrpSpPr/>
                  <p:nvPr/>
                </p:nvGrpSpPr>
                <p:grpSpPr>
                  <a:xfrm>
                    <a:off x="6378327" y="3505200"/>
                    <a:ext cx="479673" cy="398766"/>
                    <a:chOff x="5841977" y="3176030"/>
                    <a:chExt cx="601238" cy="499826"/>
                  </a:xfrm>
                </p:grpSpPr>
                <p:grpSp>
                  <p:nvGrpSpPr>
                    <p:cNvPr id="4" name="Group 32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5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1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1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6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1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1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7" name="Group 39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8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1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1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13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1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204" name="Group 265"/>
                  <p:cNvGrpSpPr/>
                  <p:nvPr/>
                </p:nvGrpSpPr>
                <p:grpSpPr>
                  <a:xfrm rot="8694084">
                    <a:off x="6301007" y="3291870"/>
                    <a:ext cx="308622" cy="255508"/>
                    <a:chOff x="4503627" y="2218458"/>
                    <a:chExt cx="499826" cy="320263"/>
                  </a:xfrm>
                </p:grpSpPr>
                <p:grpSp>
                  <p:nvGrpSpPr>
                    <p:cNvPr id="205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44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44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06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44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44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07" name="Group 266"/>
                  <p:cNvGrpSpPr/>
                  <p:nvPr/>
                </p:nvGrpSpPr>
                <p:grpSpPr>
                  <a:xfrm rot="8694084">
                    <a:off x="6194524" y="3309962"/>
                    <a:ext cx="308622" cy="255508"/>
                    <a:chOff x="4503627" y="2218458"/>
                    <a:chExt cx="499826" cy="320263"/>
                  </a:xfrm>
                </p:grpSpPr>
                <p:grpSp>
                  <p:nvGrpSpPr>
                    <p:cNvPr id="208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44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44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09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43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44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18" name="Group 295"/>
                  <p:cNvGrpSpPr/>
                  <p:nvPr/>
                </p:nvGrpSpPr>
                <p:grpSpPr>
                  <a:xfrm rot="8694084">
                    <a:off x="5747765" y="3575910"/>
                    <a:ext cx="406146" cy="301933"/>
                    <a:chOff x="4777947" y="3207622"/>
                    <a:chExt cx="657768" cy="378452"/>
                  </a:xfrm>
                </p:grpSpPr>
                <p:grpSp>
                  <p:nvGrpSpPr>
                    <p:cNvPr id="219" name="Group 311"/>
                    <p:cNvGrpSpPr/>
                    <p:nvPr/>
                  </p:nvGrpSpPr>
                  <p:grpSpPr>
                    <a:xfrm>
                      <a:off x="477794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220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41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42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225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41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41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226" name="Group 312"/>
                    <p:cNvGrpSpPr/>
                    <p:nvPr/>
                  </p:nvGrpSpPr>
                  <p:grpSpPr>
                    <a:xfrm>
                      <a:off x="4935889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231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41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41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232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41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41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233" name="Group 296"/>
                  <p:cNvGrpSpPr/>
                  <p:nvPr/>
                </p:nvGrpSpPr>
                <p:grpSpPr>
                  <a:xfrm rot="5971752">
                    <a:off x="5896757" y="3324484"/>
                    <a:ext cx="479673" cy="308623"/>
                    <a:chOff x="5841977" y="3176030"/>
                    <a:chExt cx="601238" cy="499826"/>
                  </a:xfrm>
                </p:grpSpPr>
                <p:grpSp>
                  <p:nvGrpSpPr>
                    <p:cNvPr id="234" name="Group 297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239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40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40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240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40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40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245" name="Group 298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246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9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40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247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9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9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283" name="Group 328"/>
                  <p:cNvGrpSpPr/>
                  <p:nvPr/>
                </p:nvGrpSpPr>
                <p:grpSpPr>
                  <a:xfrm rot="10865756">
                    <a:off x="5395353" y="3100782"/>
                    <a:ext cx="406145" cy="301932"/>
                    <a:chOff x="4777947" y="3207622"/>
                    <a:chExt cx="657768" cy="378452"/>
                  </a:xfrm>
                </p:grpSpPr>
                <p:grpSp>
                  <p:nvGrpSpPr>
                    <p:cNvPr id="284" name="Group 344"/>
                    <p:cNvGrpSpPr/>
                    <p:nvPr/>
                  </p:nvGrpSpPr>
                  <p:grpSpPr>
                    <a:xfrm>
                      <a:off x="477794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289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6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6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290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5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6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291" name="Group 345"/>
                    <p:cNvGrpSpPr/>
                    <p:nvPr/>
                  </p:nvGrpSpPr>
                  <p:grpSpPr>
                    <a:xfrm>
                      <a:off x="4935889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292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5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5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297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5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5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298" name="Group 329"/>
                  <p:cNvGrpSpPr/>
                  <p:nvPr/>
                </p:nvGrpSpPr>
                <p:grpSpPr>
                  <a:xfrm rot="8143424">
                    <a:off x="5584665" y="3297931"/>
                    <a:ext cx="371240" cy="398766"/>
                    <a:chOff x="5841977" y="3176030"/>
                    <a:chExt cx="601238" cy="499826"/>
                  </a:xfrm>
                </p:grpSpPr>
                <p:grpSp>
                  <p:nvGrpSpPr>
                    <p:cNvPr id="303" name="Group 330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04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4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4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05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4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4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306" name="Group 331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11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4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4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12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3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4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318" name="Group 387"/>
                  <p:cNvGrpSpPr/>
                  <p:nvPr/>
                </p:nvGrpSpPr>
                <p:grpSpPr>
                  <a:xfrm rot="8694084">
                    <a:off x="6003206" y="4028653"/>
                    <a:ext cx="406145" cy="301932"/>
                    <a:chOff x="4777947" y="3207622"/>
                    <a:chExt cx="657768" cy="378452"/>
                  </a:xfrm>
                </p:grpSpPr>
                <p:grpSp>
                  <p:nvGrpSpPr>
                    <p:cNvPr id="319" name="Group 495"/>
                    <p:cNvGrpSpPr/>
                    <p:nvPr/>
                  </p:nvGrpSpPr>
                  <p:grpSpPr>
                    <a:xfrm>
                      <a:off x="477794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20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2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3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25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2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2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326" name="Group 496"/>
                    <p:cNvGrpSpPr/>
                    <p:nvPr/>
                  </p:nvGrpSpPr>
                  <p:grpSpPr>
                    <a:xfrm>
                      <a:off x="4935889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31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2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2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32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2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2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333" name="Group 388"/>
                  <p:cNvGrpSpPr/>
                  <p:nvPr/>
                </p:nvGrpSpPr>
                <p:grpSpPr>
                  <a:xfrm rot="8694084">
                    <a:off x="5876299" y="3753399"/>
                    <a:ext cx="371240" cy="398765"/>
                    <a:chOff x="5841977" y="3176030"/>
                    <a:chExt cx="601238" cy="499826"/>
                  </a:xfrm>
                </p:grpSpPr>
                <p:grpSp>
                  <p:nvGrpSpPr>
                    <p:cNvPr id="334" name="Group 481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35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1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1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36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1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1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337" name="Group 482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38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30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31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43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30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30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364" name="Group 452"/>
                  <p:cNvGrpSpPr/>
                  <p:nvPr/>
                </p:nvGrpSpPr>
                <p:grpSpPr>
                  <a:xfrm rot="5971752">
                    <a:off x="5700959" y="4075434"/>
                    <a:ext cx="479672" cy="308623"/>
                    <a:chOff x="5841977" y="3176030"/>
                    <a:chExt cx="601238" cy="499826"/>
                  </a:xfrm>
                </p:grpSpPr>
                <p:grpSp>
                  <p:nvGrpSpPr>
                    <p:cNvPr id="365" name="Group 453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66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8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8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71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8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8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372" name="Group 454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377" name="Group 455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28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28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378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27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28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444" name="Group 450"/>
                  <p:cNvGrpSpPr/>
                  <p:nvPr/>
                </p:nvGrpSpPr>
                <p:grpSpPr>
                  <a:xfrm rot="15904555">
                    <a:off x="6390708" y="3115193"/>
                    <a:ext cx="479673" cy="398766"/>
                    <a:chOff x="5841977" y="3176030"/>
                    <a:chExt cx="601238" cy="499826"/>
                  </a:xfrm>
                </p:grpSpPr>
                <p:grpSp>
                  <p:nvGrpSpPr>
                    <p:cNvPr id="449" name="Group 32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50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46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46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51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46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46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452" name="Group 39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453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45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45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454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45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45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521" name="Group 79"/>
                  <p:cNvGrpSpPr/>
                  <p:nvPr/>
                </p:nvGrpSpPr>
                <p:grpSpPr>
                  <a:xfrm>
                    <a:off x="6182710" y="3954191"/>
                    <a:ext cx="524773" cy="301932"/>
                    <a:chOff x="4777947" y="3207622"/>
                    <a:chExt cx="657768" cy="378452"/>
                  </a:xfrm>
                </p:grpSpPr>
                <p:grpSp>
                  <p:nvGrpSpPr>
                    <p:cNvPr id="522" name="Group 80"/>
                    <p:cNvGrpSpPr/>
                    <p:nvPr/>
                  </p:nvGrpSpPr>
                  <p:grpSpPr>
                    <a:xfrm>
                      <a:off x="477794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527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58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58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528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58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58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529" name="Group 81"/>
                    <p:cNvGrpSpPr/>
                    <p:nvPr/>
                  </p:nvGrpSpPr>
                  <p:grpSpPr>
                    <a:xfrm>
                      <a:off x="4935889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530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580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581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531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57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57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  <p:grpSp>
                <p:nvGrpSpPr>
                  <p:cNvPr id="562" name="Group 111"/>
                  <p:cNvGrpSpPr/>
                  <p:nvPr/>
                </p:nvGrpSpPr>
                <p:grpSpPr>
                  <a:xfrm rot="21049340">
                    <a:off x="6563809" y="3799490"/>
                    <a:ext cx="479673" cy="398766"/>
                    <a:chOff x="5841977" y="3176030"/>
                    <a:chExt cx="601238" cy="499826"/>
                  </a:xfrm>
                </p:grpSpPr>
                <p:grpSp>
                  <p:nvGrpSpPr>
                    <p:cNvPr id="563" name="Group 112"/>
                    <p:cNvGrpSpPr/>
                    <p:nvPr/>
                  </p:nvGrpSpPr>
                  <p:grpSpPr>
                    <a:xfrm rot="19742345">
                      <a:off x="5841977" y="3207622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568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544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545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569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542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543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  <p:grpSp>
                  <p:nvGrpSpPr>
                    <p:cNvPr id="574" name="Group 113"/>
                    <p:cNvGrpSpPr/>
                    <p:nvPr/>
                  </p:nvGrpSpPr>
                  <p:grpSpPr>
                    <a:xfrm rot="17239213">
                      <a:off x="6033171" y="3265811"/>
                      <a:ext cx="499826" cy="320263"/>
                      <a:chOff x="4503627" y="2218458"/>
                      <a:chExt cx="499826" cy="320263"/>
                    </a:xfrm>
                  </p:grpSpPr>
                  <p:grpSp>
                    <p:nvGrpSpPr>
                      <p:cNvPr id="575" name="Group 176"/>
                      <p:cNvGrpSpPr/>
                      <p:nvPr/>
                    </p:nvGrpSpPr>
                    <p:grpSpPr>
                      <a:xfrm>
                        <a:off x="4503627" y="2301538"/>
                        <a:ext cx="300259" cy="237183"/>
                        <a:chOff x="2962956" y="2115885"/>
                        <a:chExt cx="300259" cy="237183"/>
                      </a:xfrm>
                    </p:grpSpPr>
                    <p:pic>
                      <p:nvPicPr>
                        <p:cNvPr id="538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3076683" y="211667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  <p:pic>
                      <p:nvPicPr>
                        <p:cNvPr id="539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2962162" y="2166537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</p:grpSp>
                  <p:grpSp>
                    <p:nvGrpSpPr>
                      <p:cNvPr id="576" name="Group 179"/>
                      <p:cNvGrpSpPr/>
                      <p:nvPr/>
                    </p:nvGrpSpPr>
                    <p:grpSpPr>
                      <a:xfrm>
                        <a:off x="4719823" y="2218458"/>
                        <a:ext cx="283630" cy="253824"/>
                        <a:chOff x="6986427" y="2972145"/>
                        <a:chExt cx="283630" cy="253824"/>
                      </a:xfrm>
                    </p:grpSpPr>
                    <p:pic>
                      <p:nvPicPr>
                        <p:cNvPr id="536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16200000">
                          <a:off x="6985633" y="3039438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</p:spPr>
                    </p:pic>
                    <p:pic>
                      <p:nvPicPr>
                        <p:cNvPr id="537" name="Picture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 cstate="screen"/>
                        <a:srcRect/>
                        <a:stretch>
                          <a:fillRect/>
                        </a:stretch>
                      </p:blipFill>
                      <p:spPr bwMode="auto">
                        <a:xfrm rot="5400000" flipV="1">
                          <a:off x="7083525" y="2972939"/>
                          <a:ext cx="187325" cy="18573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 type="none" w="lg" len="med"/>
                          <a:tailEnd type="none" w="lg" len="med"/>
                        </a:ln>
                        <a:effectLst/>
                        <a:scene3d>
                          <a:camera prst="orthographicFront">
                            <a:rot lat="0" lon="0" rev="19799999"/>
                          </a:camera>
                          <a:lightRig rig="threePt" dir="t"/>
                        </a:scene3d>
                      </p:spPr>
                    </p:pic>
                  </p:grpSp>
                </p:grpSp>
              </p:grpSp>
            </p:grpSp>
          </p:grpSp>
          <p:pic>
            <p:nvPicPr>
              <p:cNvPr id="427" name="Picture 24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 rot="9733297" flipV="1">
                <a:off x="6108788" y="3148444"/>
                <a:ext cx="115666" cy="14818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  <p:pic>
            <p:nvPicPr>
              <p:cNvPr id="428" name="Picture 24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 rot="20533297">
                <a:off x="6051575" y="3070841"/>
                <a:ext cx="115666" cy="14818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  <p:pic>
            <p:nvPicPr>
              <p:cNvPr id="425" name="Picture 24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 rot="20533297">
                <a:off x="6143304" y="3222562"/>
                <a:ext cx="115666" cy="14818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</p:spPr>
          </p:pic>
          <p:pic>
            <p:nvPicPr>
              <p:cNvPr id="426" name="Picture 24"/>
              <p:cNvPicPr>
                <a:picLocks noChangeAspect="1"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 rot="9733297" flipV="1">
                <a:off x="6206250" y="3284394"/>
                <a:ext cx="115666" cy="14818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  <a:effectLst/>
              <a:scene3d>
                <a:camera prst="orthographicFront">
                  <a:rot lat="0" lon="0" rev="19799999"/>
                </a:camera>
                <a:lightRig rig="threePt" dir="t"/>
              </a:scene3d>
            </p:spPr>
          </p:pic>
        </p:grpSp>
      </p:grpSp>
      <p:grpSp>
        <p:nvGrpSpPr>
          <p:cNvPr id="268" name="Group 327"/>
          <p:cNvGrpSpPr/>
          <p:nvPr/>
        </p:nvGrpSpPr>
        <p:grpSpPr>
          <a:xfrm rot="6755538">
            <a:off x="5606232" y="2824579"/>
            <a:ext cx="371240" cy="398766"/>
            <a:chOff x="5841977" y="3176030"/>
            <a:chExt cx="601238" cy="499826"/>
          </a:xfrm>
        </p:grpSpPr>
        <p:grpSp>
          <p:nvGrpSpPr>
            <p:cNvPr id="273" name="Group 358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274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37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37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275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373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374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276" name="Group 35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27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36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37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27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36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36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349" name="Group 451"/>
          <p:cNvGrpSpPr/>
          <p:nvPr/>
        </p:nvGrpSpPr>
        <p:grpSpPr>
          <a:xfrm rot="8694084">
            <a:off x="5551966" y="4280313"/>
            <a:ext cx="406146" cy="301932"/>
            <a:chOff x="4777947" y="3207622"/>
            <a:chExt cx="657768" cy="378452"/>
          </a:xfrm>
        </p:grpSpPr>
        <p:grpSp>
          <p:nvGrpSpPr>
            <p:cNvPr id="350" name="Group 467"/>
            <p:cNvGrpSpPr/>
            <p:nvPr/>
          </p:nvGrpSpPr>
          <p:grpSpPr>
            <a:xfrm>
              <a:off x="477794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351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30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30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352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29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30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357" name="Group 468"/>
            <p:cNvGrpSpPr/>
            <p:nvPr/>
          </p:nvGrpSpPr>
          <p:grpSpPr>
            <a:xfrm>
              <a:off x="4935889" y="3265811"/>
              <a:ext cx="499826" cy="320263"/>
              <a:chOff x="4503627" y="2218458"/>
              <a:chExt cx="499826" cy="320263"/>
            </a:xfrm>
          </p:grpSpPr>
          <p:grpSp>
            <p:nvGrpSpPr>
              <p:cNvPr id="358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29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29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363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293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294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455" name="Group 465"/>
          <p:cNvGrpSpPr/>
          <p:nvPr/>
        </p:nvGrpSpPr>
        <p:grpSpPr>
          <a:xfrm>
            <a:off x="3886200" y="3962400"/>
            <a:ext cx="882563" cy="773645"/>
            <a:chOff x="6792398" y="2509410"/>
            <a:chExt cx="1106234" cy="969712"/>
          </a:xfrm>
        </p:grpSpPr>
        <p:grpSp>
          <p:nvGrpSpPr>
            <p:cNvPr id="46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461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6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68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1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47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79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0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86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87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94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01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502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13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7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cxnSp>
        <p:nvCxnSpPr>
          <p:cNvPr id="590" name="Straight Connector 589"/>
          <p:cNvCxnSpPr>
            <a:stCxn id="594" idx="2"/>
          </p:cNvCxnSpPr>
          <p:nvPr/>
        </p:nvCxnSpPr>
        <p:spPr bwMode="auto">
          <a:xfrm>
            <a:off x="5470634" y="2667000"/>
            <a:ext cx="3673366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591" name="Straight Connector 590"/>
          <p:cNvCxnSpPr>
            <a:stCxn id="597" idx="2"/>
          </p:cNvCxnSpPr>
          <p:nvPr/>
        </p:nvCxnSpPr>
        <p:spPr bwMode="auto">
          <a:xfrm>
            <a:off x="5459561" y="4688171"/>
            <a:ext cx="3684439" cy="3781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594" name="Freeform 593"/>
          <p:cNvSpPr/>
          <p:nvPr/>
        </p:nvSpPr>
        <p:spPr bwMode="auto">
          <a:xfrm>
            <a:off x="5029200" y="2667000"/>
            <a:ext cx="441434" cy="369332"/>
          </a:xfrm>
          <a:custGeom>
            <a:avLst/>
            <a:gdLst>
              <a:gd name="connsiteX0" fmla="*/ 0 w 441434"/>
              <a:gd name="connsiteY0" fmla="*/ 10510 h 769007"/>
              <a:gd name="connsiteX1" fmla="*/ 210206 w 441434"/>
              <a:gd name="connsiteY1" fmla="*/ 767255 h 769007"/>
              <a:gd name="connsiteX2" fmla="*/ 441434 w 441434"/>
              <a:gd name="connsiteY2" fmla="*/ 0 h 7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1434" h="769007">
                <a:moveTo>
                  <a:pt x="0" y="10510"/>
                </a:moveTo>
                <a:cubicBezTo>
                  <a:pt x="68317" y="389758"/>
                  <a:pt x="136634" y="769007"/>
                  <a:pt x="210206" y="767255"/>
                </a:cubicBezTo>
                <a:cubicBezTo>
                  <a:pt x="283778" y="765503"/>
                  <a:pt x="362606" y="382751"/>
                  <a:pt x="441434" y="0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97" name="Freeform 596"/>
          <p:cNvSpPr/>
          <p:nvPr/>
        </p:nvSpPr>
        <p:spPr bwMode="auto">
          <a:xfrm rot="192289">
            <a:off x="5175213" y="4321854"/>
            <a:ext cx="294289" cy="369332"/>
          </a:xfrm>
          <a:custGeom>
            <a:avLst/>
            <a:gdLst>
              <a:gd name="connsiteX0" fmla="*/ 0 w 294289"/>
              <a:gd name="connsiteY0" fmla="*/ 707696 h 707696"/>
              <a:gd name="connsiteX1" fmla="*/ 115613 w 294289"/>
              <a:gd name="connsiteY1" fmla="*/ 3503 h 707696"/>
              <a:gd name="connsiteX2" fmla="*/ 294289 w 294289"/>
              <a:gd name="connsiteY2" fmla="*/ 686675 h 70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4289" h="707696">
                <a:moveTo>
                  <a:pt x="0" y="707696"/>
                </a:moveTo>
                <a:cubicBezTo>
                  <a:pt x="33282" y="357351"/>
                  <a:pt x="66565" y="7007"/>
                  <a:pt x="115613" y="3503"/>
                </a:cubicBezTo>
                <a:cubicBezTo>
                  <a:pt x="164661" y="0"/>
                  <a:pt x="229475" y="343337"/>
                  <a:pt x="294289" y="686675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599" name="Straight Connector 598"/>
          <p:cNvCxnSpPr/>
          <p:nvPr/>
        </p:nvCxnSpPr>
        <p:spPr bwMode="auto">
          <a:xfrm flipV="1">
            <a:off x="55180" y="2667000"/>
            <a:ext cx="4974020" cy="10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602" name="Straight Connector 601"/>
          <p:cNvCxnSpPr>
            <a:endCxn id="597" idx="0"/>
          </p:cNvCxnSpPr>
          <p:nvPr/>
        </p:nvCxnSpPr>
        <p:spPr bwMode="auto">
          <a:xfrm flipV="1">
            <a:off x="86710" y="4682671"/>
            <a:ext cx="5078409" cy="5223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32084E-6 C -0.02066 0.00139 -0.04149 0.00092 -0.06215 0.003 C -0.06579 0.00347 -0.07239 0.00763 -0.07239 0.00763 C -0.07552 0.01179 -0.0802 0.01827 -0.08402 0.01989 C -0.09254 0.03215 -0.07986 0.03631 -0.07239 0.0384 C -0.06059 0.03793 -0.04861 0.0377 -0.0368 0.03678 C -0.03263 0.03631 -0.02708 0.03261 -0.02309 0.03076 C -0.02083 0.02984 -0.01614 0.02752 -0.01614 0.02752 C -0.01545 0.02544 -0.01493 0.02313 -0.01388 0.02151 C -0.01302 0.02012 -0.01059 0.02035 -0.01041 0.0185 C -0.00833 -0.02128 -0.0026 -0.01689 -0.01493 -0.0229 C -0.01649 -0.02892 -0.01718 -0.03169 -0.02187 -0.03354 C -0.06527 -0.07403 -0.18386 -0.05205 -0.20001 -0.05205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03747E-6 C -0.0066 -0.003 -0.01215 -0.00369 -0.01944 -0.00462 C -0.02413 -0.00624 -0.02708 -0.00716 -0.03108 -0.01086 C -0.03715 -0.02289 -0.03316 -0.02243 -0.02517 -0.02613 C 0.01597 -0.02405 -0.00382 -0.02821 0.01389 -0.01988 C 0.01632 -0.0148 0.01927 -0.01202 0.02066 -0.00624 C 0.02031 0.00047 0.02066 0.00718 0.01962 0.01366 C 0.01875 0.01944 0.00764 0.0243 0.00347 0.02592 C -0.00174 0.03077 -0.0099 0.03355 -0.01615 0.03355 C -0.05677 0.03401 -0.09722 0.03355 -0.13785 0.03355 " pathEditMode="relative" ptsTypes="fffffffffA">
                                      <p:cBhvr>
                                        <p:cTn id="8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6.79158E-6 C -0.00816 -0.00278 -0.01632 -0.00186 -0.02431 0.00138 C -0.02708 0.00531 -0.02865 0.00855 -0.03004 0.01364 C -0.02708 0.01757 -0.02465 0.01804 -0.02083 0.01989 C -0.00816 0.01919 0.00417 0.02081 0.01597 0.01526 C 0.01753 0.01364 0.01944 0.01248 0.02066 0.01063 C 0.02257 0.00786 0.02517 0.00138 0.02517 0.00138 C 0.02483 -0.00718 0.02517 -0.01597 0.02413 -0.02453 C 0.02326 -0.03285 0.0158 -0.03817 0.01146 -0.04303 C 0.00017 -0.05552 -0.01302 -0.05853 -0.0276 -0.05992 C -0.03524 -0.06061 -0.04306 -0.06084 -0.05069 -0.06131 C -0.06337 -0.062 -0.07587 -0.06246 -0.08854 -0.06293 C -0.10069 -0.06431 -0.11215 -0.06593 -0.12431 -0.06593 " pathEditMode="relative" ptsTypes="ffffffffffffA">
                                      <p:cBhvr>
                                        <p:cTn id="10" dur="2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67939E-6 L -0.41441 1.67939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51053E-6 L -0.19288 0.002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61624E-6 L -0.11493 -0.00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</a:t>
            </a:r>
            <a:r>
              <a:rPr lang="en-US" dirty="0" smtClean="0"/>
              <a:t>and </a:t>
            </a:r>
            <a:r>
              <a:rPr lang="en-US" dirty="0" smtClean="0"/>
              <a:t>implement </a:t>
            </a:r>
            <a:r>
              <a:rPr lang="en-US" dirty="0" err="1" smtClean="0"/>
              <a:t>SWaT</a:t>
            </a:r>
            <a:endParaRPr lang="en-US" dirty="0" smtClean="0"/>
          </a:p>
          <a:p>
            <a:r>
              <a:rPr lang="en-US" dirty="0" smtClean="0"/>
              <a:t>Run </a:t>
            </a:r>
            <a:r>
              <a:rPr lang="en-US" dirty="0" smtClean="0"/>
              <a:t>base case </a:t>
            </a:r>
            <a:r>
              <a:rPr lang="en-US" dirty="0" smtClean="0"/>
              <a:t>testing</a:t>
            </a:r>
          </a:p>
          <a:p>
            <a:r>
              <a:rPr lang="en-US" dirty="0" smtClean="0"/>
              <a:t>Clamp testing – Experiment One</a:t>
            </a:r>
          </a:p>
          <a:p>
            <a:r>
              <a:rPr lang="en-US" dirty="0" smtClean="0"/>
              <a:t>Conclusions on </a:t>
            </a:r>
            <a:r>
              <a:rPr lang="en-US" dirty="0" err="1" smtClean="0"/>
              <a:t>Floc</a:t>
            </a:r>
            <a:r>
              <a:rPr lang="en-US" dirty="0" smtClean="0"/>
              <a:t> Break up Theory</a:t>
            </a:r>
          </a:p>
          <a:p>
            <a:r>
              <a:rPr lang="en-US" dirty="0" smtClean="0"/>
              <a:t> Tapered Flocculation?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“Settled water turbidity” measurement system</a:t>
            </a:r>
          </a:p>
          <a:p>
            <a:r>
              <a:rPr lang="en-US" dirty="0" smtClean="0"/>
              <a:t>Replace </a:t>
            </a:r>
            <a:r>
              <a:rPr lang="en-US" dirty="0" err="1" smtClean="0"/>
              <a:t>FReTA</a:t>
            </a:r>
            <a:r>
              <a:rPr lang="en-US" dirty="0" smtClean="0"/>
              <a:t> (</a:t>
            </a:r>
            <a:r>
              <a:rPr lang="en-US" dirty="0" err="1" smtClean="0"/>
              <a:t>Flocculator</a:t>
            </a:r>
            <a:r>
              <a:rPr lang="en-US" dirty="0" smtClean="0"/>
              <a:t> Residual Turbidity Analyzer)	</a:t>
            </a:r>
          </a:p>
          <a:p>
            <a:r>
              <a:rPr lang="en-US" dirty="0" smtClean="0"/>
              <a:t>Continuous flow system with a tube settler</a:t>
            </a:r>
          </a:p>
          <a:p>
            <a:r>
              <a:rPr lang="en-US" dirty="0" smtClean="0"/>
              <a:t>More closely models plate settlers in actual </a:t>
            </a:r>
            <a:r>
              <a:rPr lang="en-US" dirty="0" err="1" smtClean="0"/>
              <a:t>AguaClara</a:t>
            </a:r>
            <a:r>
              <a:rPr lang="en-US" dirty="0" smtClean="0"/>
              <a:t> plants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Full setup with SWaT.jpg"/>
          <p:cNvPicPr>
            <a:picLocks noGrp="1" noChangeAspect="1"/>
          </p:cNvPicPr>
          <p:nvPr>
            <p:ph idx="1"/>
          </p:nvPr>
        </p:nvPicPr>
        <p:blipFill>
          <a:blip r:embed="rId3"/>
          <a:srcRect t="2850"/>
          <a:stretch>
            <a:fillRect/>
          </a:stretch>
        </p:blipFill>
        <p:spPr>
          <a:xfrm>
            <a:off x="914401" y="1527969"/>
            <a:ext cx="7315199" cy="533003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4724400" y="1676400"/>
            <a:ext cx="3886200" cy="48006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6477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914400" y="1524000"/>
            <a:ext cx="8458200" cy="5334000"/>
            <a:chOff x="914400" y="1524000"/>
            <a:chExt cx="8458200" cy="5334000"/>
          </a:xfrm>
        </p:grpSpPr>
        <p:pic>
          <p:nvPicPr>
            <p:cNvPr id="8" name="Picture 7" descr="SWaT Diagram.jpg"/>
            <p:cNvPicPr>
              <a:picLocks noChangeAspect="1"/>
            </p:cNvPicPr>
            <p:nvPr/>
          </p:nvPicPr>
          <p:blipFill>
            <a:blip r:embed="rId4"/>
            <a:srcRect t="3921" r="-8824" b="4575"/>
            <a:stretch>
              <a:fillRect/>
            </a:stretch>
          </p:blipFill>
          <p:spPr>
            <a:xfrm>
              <a:off x="914400" y="1524000"/>
              <a:ext cx="8458200" cy="5334000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3727669" y="4582510"/>
              <a:ext cx="234731" cy="357352"/>
              <a:chOff x="3710152" y="4582510"/>
              <a:chExt cx="234731" cy="357352"/>
            </a:xfrm>
          </p:grpSpPr>
          <p:sp>
            <p:nvSpPr>
              <p:cNvPr id="15" name="Freeform 14"/>
              <p:cNvSpPr/>
              <p:nvPr/>
            </p:nvSpPr>
            <p:spPr bwMode="auto">
              <a:xfrm>
                <a:off x="3710152" y="4614041"/>
                <a:ext cx="234731" cy="325821"/>
              </a:xfrm>
              <a:custGeom>
                <a:avLst/>
                <a:gdLst>
                  <a:gd name="connsiteX0" fmla="*/ 147145 w 234731"/>
                  <a:gd name="connsiteY0" fmla="*/ 325821 h 325821"/>
                  <a:gd name="connsiteX1" fmla="*/ 210207 w 234731"/>
                  <a:gd name="connsiteY1" fmla="*/ 105103 h 325821"/>
                  <a:gd name="connsiteX2" fmla="*/ 0 w 234731"/>
                  <a:gd name="connsiteY2" fmla="*/ 0 h 325821"/>
                  <a:gd name="connsiteX3" fmla="*/ 0 w 234731"/>
                  <a:gd name="connsiteY3" fmla="*/ 0 h 32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731" h="325821">
                    <a:moveTo>
                      <a:pt x="147145" y="325821"/>
                    </a:moveTo>
                    <a:cubicBezTo>
                      <a:pt x="190938" y="242613"/>
                      <a:pt x="234731" y="159406"/>
                      <a:pt x="210207" y="105103"/>
                    </a:cubicBezTo>
                    <a:cubicBezTo>
                      <a:pt x="185683" y="50800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cxnSp>
            <p:nvCxnSpPr>
              <p:cNvPr id="17" name="Straight Connector 16"/>
              <p:cNvCxnSpPr/>
              <p:nvPr/>
            </p:nvCxnSpPr>
            <p:spPr bwMode="auto">
              <a:xfrm rot="5400000">
                <a:off x="3674680" y="4653976"/>
                <a:ext cx="762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723290" y="4582510"/>
                <a:ext cx="86710" cy="2102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</p:grpSp>
        <p:sp>
          <p:nvSpPr>
            <p:cNvPr id="24" name="TextBox 23"/>
            <p:cNvSpPr txBox="1"/>
            <p:nvPr/>
          </p:nvSpPr>
          <p:spPr>
            <a:xfrm>
              <a:off x="3962400" y="4572000"/>
              <a:ext cx="609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60 °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17288</TotalTime>
  <Words>253</Words>
  <Application>Microsoft Office PowerPoint</Application>
  <PresentationFormat>On-screen Show (4:3)</PresentationFormat>
  <Paragraphs>53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1_AguaClara the road</vt:lpstr>
      <vt:lpstr>Laminar Tube Flocculator</vt:lpstr>
      <vt:lpstr>Outline</vt:lpstr>
      <vt:lpstr>Introduction</vt:lpstr>
      <vt:lpstr>Floc Breakup Theory</vt:lpstr>
      <vt:lpstr>Floc Breakup Theory</vt:lpstr>
      <vt:lpstr>Floc Breakup Theory</vt:lpstr>
      <vt:lpstr>Goals</vt:lpstr>
      <vt:lpstr>SWaT</vt:lpstr>
      <vt:lpstr>Set Up</vt:lpstr>
      <vt:lpstr>PowerPoint Presentation</vt:lpstr>
      <vt:lpstr>Fall 2013 Research</vt:lpstr>
      <vt:lpstr>1st Experiment- Clamp Size</vt:lpstr>
      <vt:lpstr>Possible Experiments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552</cp:revision>
  <dcterms:created xsi:type="dcterms:W3CDTF">2008-08-26T14:48:34Z</dcterms:created>
  <dcterms:modified xsi:type="dcterms:W3CDTF">2014-05-09T22:12:28Z</dcterms:modified>
</cp:coreProperties>
</file>