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475" r:id="rId2"/>
    <p:sldId id="477" r:id="rId3"/>
    <p:sldId id="490" r:id="rId4"/>
    <p:sldId id="495" r:id="rId5"/>
    <p:sldId id="500" r:id="rId6"/>
    <p:sldId id="501" r:id="rId7"/>
    <p:sldId id="486" r:id="rId8"/>
    <p:sldId id="505" r:id="rId9"/>
    <p:sldId id="514" r:id="rId10"/>
    <p:sldId id="508" r:id="rId11"/>
    <p:sldId id="506" r:id="rId12"/>
    <p:sldId id="509" r:id="rId13"/>
    <p:sldId id="507" r:id="rId14"/>
    <p:sldId id="511" r:id="rId15"/>
    <p:sldId id="510" r:id="rId16"/>
    <p:sldId id="512" r:id="rId17"/>
    <p:sldId id="513" r:id="rId18"/>
    <p:sldId id="515" r:id="rId19"/>
    <p:sldId id="503" r:id="rId20"/>
    <p:sldId id="498" r:id="rId2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0" autoAdjust="0"/>
    <p:restoredTop sz="93773" autoAdjust="0"/>
  </p:normalViewPr>
  <p:slideViewPr>
    <p:cSldViewPr>
      <p:cViewPr>
        <p:scale>
          <a:sx n="109" d="100"/>
          <a:sy n="109" d="100"/>
        </p:scale>
        <p:origin x="-9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Have students</a:t>
            </a:r>
            <a:r>
              <a:rPr lang="en-US" baseline="0" dirty="0" smtClean="0"/>
              <a:t> answer this question through </a:t>
            </a:r>
            <a:r>
              <a:rPr lang="en-US" baseline="0" dirty="0" err="1" smtClean="0"/>
              <a:t>polleverywhere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97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Allow</a:t>
            </a:r>
            <a:r>
              <a:rPr lang="en-US" baseline="0" dirty="0" smtClean="0"/>
              <a:t> more time for the flocs to grow</a:t>
            </a:r>
          </a:p>
          <a:p>
            <a:pPr>
              <a:buFontTx/>
              <a:buChar char="-"/>
            </a:pPr>
            <a:r>
              <a:rPr lang="en-US" baseline="0" dirty="0" smtClean="0"/>
              <a:t>Previously the two </a:t>
            </a:r>
            <a:r>
              <a:rPr lang="en-US" baseline="0" dirty="0" err="1" smtClean="0"/>
              <a:t>turbidimeters</a:t>
            </a:r>
            <a:r>
              <a:rPr lang="en-US" baseline="0" dirty="0" smtClean="0"/>
              <a:t> did not agree with each other</a:t>
            </a:r>
          </a:p>
          <a:p>
            <a:pPr>
              <a:buFontTx/>
              <a:buChar char="-"/>
            </a:pPr>
            <a:r>
              <a:rPr lang="en-US" baseline="0" dirty="0" smtClean="0"/>
              <a:t>Also they wanted to test </a:t>
            </a:r>
            <a:r>
              <a:rPr lang="en-US" baseline="0" dirty="0" err="1" smtClean="0"/>
              <a:t>tygon</a:t>
            </a:r>
            <a:r>
              <a:rPr lang="en-US" baseline="0" dirty="0" smtClean="0"/>
              <a:t> tubes vs. silicon tubes (Spring 2013)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61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2.wdp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895600" y="5486400"/>
            <a:ext cx="3962400" cy="1143000"/>
          </a:xfrm>
        </p:spPr>
        <p:txBody>
          <a:bodyPr/>
          <a:lstStyle/>
          <a:p>
            <a:r>
              <a:rPr lang="en-US" dirty="0" smtClean="0"/>
              <a:t>Victoria Chou and </a:t>
            </a:r>
            <a:r>
              <a:rPr lang="en-US" dirty="0" err="1" smtClean="0"/>
              <a:t>Yining</a:t>
            </a:r>
            <a:r>
              <a:rPr lang="en-US" dirty="0" smtClean="0"/>
              <a:t> Dai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3200400" y="228600"/>
            <a:ext cx="6172200" cy="3048000"/>
          </a:xfrm>
        </p:spPr>
        <p:txBody>
          <a:bodyPr/>
          <a:lstStyle/>
          <a:p>
            <a:r>
              <a:rPr lang="en-US" dirty="0" smtClean="0"/>
              <a:t>Laminar Tube </a:t>
            </a:r>
            <a:r>
              <a:rPr lang="en-US" dirty="0" err="1" smtClean="0"/>
              <a:t>Flocculator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5"/>
          <p:cNvSpPr txBox="1">
            <a:spLocks/>
          </p:cNvSpPr>
          <p:nvPr/>
        </p:nvSpPr>
        <p:spPr bwMode="auto">
          <a:xfrm>
            <a:off x="5867400" y="2133600"/>
            <a:ext cx="2971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sz="3200" dirty="0" smtClean="0">
                <a:solidFill>
                  <a:schemeClr val="tx1"/>
                </a:solidFill>
              </a:rPr>
              <a:t>Spring 2014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Experiment – Base Case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483" y="1600200"/>
            <a:ext cx="7031035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05600" y="4836112"/>
            <a:ext cx="593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SWaT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4071" y="5442922"/>
            <a:ext cx="7569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Loading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0525" y="6011834"/>
            <a:ext cx="904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Backwash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Faced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Lower performance by </a:t>
            </a:r>
            <a:r>
              <a:rPr lang="en-US" dirty="0" err="1" smtClean="0"/>
              <a:t>SWaT</a:t>
            </a:r>
            <a:r>
              <a:rPr lang="en-US" dirty="0" smtClean="0"/>
              <a:t> than by the </a:t>
            </a:r>
            <a:r>
              <a:rPr lang="en-US" dirty="0" err="1" smtClean="0"/>
              <a:t>FReTA</a:t>
            </a:r>
            <a:r>
              <a:rPr lang="en-US" dirty="0" smtClean="0"/>
              <a:t> turbidimeter system</a:t>
            </a:r>
          </a:p>
          <a:p>
            <a:pPr lvl="1"/>
            <a:r>
              <a:rPr lang="en-US" dirty="0" smtClean="0"/>
              <a:t>Residual turbidity higher for each </a:t>
            </a:r>
            <a:r>
              <a:rPr lang="en-US" dirty="0" err="1" smtClean="0"/>
              <a:t>PACl</a:t>
            </a:r>
            <a:r>
              <a:rPr lang="en-US" dirty="0" smtClean="0"/>
              <a:t> dose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Zero NTU readings and extremely high NTU readings (greater than </a:t>
            </a:r>
            <a:r>
              <a:rPr lang="en-US" dirty="0" smtClean="0"/>
              <a:t>300 </a:t>
            </a:r>
            <a:r>
              <a:rPr lang="en-US" dirty="0" smtClean="0"/>
              <a:t>NTU)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with Tube Settler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No mechanism leading </a:t>
            </a:r>
            <a:r>
              <a:rPr lang="en-US" sz="2400" dirty="0" err="1" smtClean="0"/>
              <a:t>flocs</a:t>
            </a:r>
            <a:r>
              <a:rPr lang="en-US" sz="2400" dirty="0" smtClean="0"/>
              <a:t> to waste in this setup of the tube settler</a:t>
            </a:r>
          </a:p>
          <a:p>
            <a:r>
              <a:rPr lang="en-US" sz="2400" dirty="0" err="1" smtClean="0"/>
              <a:t>Flocs</a:t>
            </a:r>
            <a:r>
              <a:rPr lang="en-US" sz="2400" dirty="0" smtClean="0"/>
              <a:t> circulating at the bottom of the tube settler not being directed to drain leading to a buildup of </a:t>
            </a:r>
            <a:r>
              <a:rPr lang="en-US" sz="2400" dirty="0" err="1" smtClean="0"/>
              <a:t>flocs</a:t>
            </a:r>
            <a:endParaRPr lang="en-US" sz="2400" dirty="0"/>
          </a:p>
        </p:txBody>
      </p:sp>
      <p:pic>
        <p:nvPicPr>
          <p:cNvPr id="4" name="Content Placeholder 4" descr="IMG_31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00400" y="3352800"/>
            <a:ext cx="2705100" cy="2990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with Tube Settler</a:t>
            </a:r>
            <a:endParaRPr lang="en-US" dirty="0"/>
          </a:p>
        </p:txBody>
      </p:sp>
      <p:pic>
        <p:nvPicPr>
          <p:cNvPr id="5" name="Content Placeholder 4" descr="IMG_31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600200"/>
            <a:ext cx="3487936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Flocs</a:t>
            </a:r>
            <a:r>
              <a:rPr lang="en-US" dirty="0" smtClean="0"/>
              <a:t> accumulating in the tubing leading to the tube </a:t>
            </a:r>
            <a:r>
              <a:rPr lang="en-US" dirty="0" smtClean="0"/>
              <a:t>settler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4572000" y="3886200"/>
            <a:ext cx="4191000" cy="2743200"/>
            <a:chOff x="914400" y="1524000"/>
            <a:chExt cx="8458200" cy="5334000"/>
          </a:xfrm>
        </p:grpSpPr>
        <p:pic>
          <p:nvPicPr>
            <p:cNvPr id="14" name="Picture 13" descr="SWaT Diagram.jpg"/>
            <p:cNvPicPr>
              <a:picLocks noChangeAspect="1"/>
            </p:cNvPicPr>
            <p:nvPr/>
          </p:nvPicPr>
          <p:blipFill>
            <a:blip r:embed="rId3"/>
            <a:srcRect t="3921" r="-8824" b="4575"/>
            <a:stretch>
              <a:fillRect/>
            </a:stretch>
          </p:blipFill>
          <p:spPr>
            <a:xfrm>
              <a:off x="914400" y="1524000"/>
              <a:ext cx="8458200" cy="5334000"/>
            </a:xfrm>
            <a:prstGeom prst="rect">
              <a:avLst/>
            </a:prstGeom>
          </p:spPr>
        </p:pic>
        <p:grpSp>
          <p:nvGrpSpPr>
            <p:cNvPr id="15" name="Group 21"/>
            <p:cNvGrpSpPr/>
            <p:nvPr/>
          </p:nvGrpSpPr>
          <p:grpSpPr>
            <a:xfrm>
              <a:off x="3727669" y="4582510"/>
              <a:ext cx="234731" cy="357352"/>
              <a:chOff x="3710152" y="4582510"/>
              <a:chExt cx="234731" cy="357352"/>
            </a:xfrm>
          </p:grpSpPr>
          <p:sp>
            <p:nvSpPr>
              <p:cNvPr id="17" name="Freeform 16"/>
              <p:cNvSpPr/>
              <p:nvPr/>
            </p:nvSpPr>
            <p:spPr bwMode="auto">
              <a:xfrm>
                <a:off x="3710152" y="4614041"/>
                <a:ext cx="234731" cy="325821"/>
              </a:xfrm>
              <a:custGeom>
                <a:avLst/>
                <a:gdLst>
                  <a:gd name="connsiteX0" fmla="*/ 147145 w 234731"/>
                  <a:gd name="connsiteY0" fmla="*/ 325821 h 325821"/>
                  <a:gd name="connsiteX1" fmla="*/ 210207 w 234731"/>
                  <a:gd name="connsiteY1" fmla="*/ 105103 h 325821"/>
                  <a:gd name="connsiteX2" fmla="*/ 0 w 234731"/>
                  <a:gd name="connsiteY2" fmla="*/ 0 h 325821"/>
                  <a:gd name="connsiteX3" fmla="*/ 0 w 234731"/>
                  <a:gd name="connsiteY3" fmla="*/ 0 h 32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731" h="325821">
                    <a:moveTo>
                      <a:pt x="147145" y="325821"/>
                    </a:moveTo>
                    <a:cubicBezTo>
                      <a:pt x="190938" y="242613"/>
                      <a:pt x="234731" y="159406"/>
                      <a:pt x="210207" y="105103"/>
                    </a:cubicBezTo>
                    <a:cubicBezTo>
                      <a:pt x="185683" y="50800"/>
                      <a:pt x="0" y="0"/>
                      <a:pt x="0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cxnSp>
            <p:nvCxnSpPr>
              <p:cNvPr id="18" name="Straight Connector 17"/>
              <p:cNvCxnSpPr/>
              <p:nvPr/>
            </p:nvCxnSpPr>
            <p:spPr bwMode="auto">
              <a:xfrm rot="5400000">
                <a:off x="3674680" y="4653976"/>
                <a:ext cx="762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19" name="Straight Connector 18"/>
              <p:cNvCxnSpPr/>
              <p:nvPr/>
            </p:nvCxnSpPr>
            <p:spPr bwMode="auto">
              <a:xfrm flipV="1">
                <a:off x="3723290" y="4582510"/>
                <a:ext cx="86710" cy="2102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</p:grpSp>
        <p:sp>
          <p:nvSpPr>
            <p:cNvPr id="16" name="TextBox 15"/>
            <p:cNvSpPr txBox="1"/>
            <p:nvPr/>
          </p:nvSpPr>
          <p:spPr>
            <a:xfrm>
              <a:off x="3962399" y="4471737"/>
              <a:ext cx="1257993" cy="566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60 °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Down Arrow 19"/>
          <p:cNvSpPr/>
          <p:nvPr/>
        </p:nvSpPr>
        <p:spPr bwMode="auto">
          <a:xfrm rot="19636681">
            <a:off x="1741048" y="3684431"/>
            <a:ext cx="457200" cy="1219200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Waste Stream Problem</a:t>
            </a:r>
            <a:endParaRPr lang="en-US" dirty="0"/>
          </a:p>
        </p:txBody>
      </p:sp>
      <p:pic>
        <p:nvPicPr>
          <p:cNvPr id="5" name="Content Placeholder 4" descr="Dirty 2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0" y="1676400"/>
            <a:ext cx="3276600" cy="4525963"/>
          </a:xfrm>
        </p:spPr>
      </p:pic>
      <p:pic>
        <p:nvPicPr>
          <p:cNvPr id="6" name="Content Placeholder 5" descr="Dirty 3.JPG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6800" y="1676400"/>
            <a:ext cx="3429000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Tube Settler Design Updates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T-fitting that has inlet water flowing directly into the tube settler and </a:t>
            </a:r>
            <a:r>
              <a:rPr lang="en-US" dirty="0" smtClean="0"/>
              <a:t>takes </a:t>
            </a:r>
            <a:r>
              <a:rPr lang="en-US" dirty="0" err="1" smtClean="0"/>
              <a:t>flocs</a:t>
            </a:r>
            <a:r>
              <a:rPr lang="en-US" dirty="0" smtClean="0"/>
              <a:t> away to waste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31" b="12751"/>
          <a:stretch/>
        </p:blipFill>
        <p:spPr>
          <a:xfrm>
            <a:off x="2524125" y="3200400"/>
            <a:ext cx="4095750" cy="336496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Case Run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54" y="1539081"/>
            <a:ext cx="6990292" cy="5242719"/>
          </a:xfrm>
        </p:spPr>
      </p:pic>
    </p:spTree>
    <p:extLst>
      <p:ext uri="{BB962C8B-B14F-4D97-AF65-F5344CB8AC3E}">
        <p14:creationId xmlns:p14="http://schemas.microsoft.com/office/powerpoint/2010/main" val="4894281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Case Run (cont’d)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55" y="1577182"/>
            <a:ext cx="6939491" cy="5204618"/>
          </a:xfrm>
        </p:spPr>
      </p:pic>
      <p:sp>
        <p:nvSpPr>
          <p:cNvPr id="5" name="TextBox 4"/>
          <p:cNvSpPr txBox="1"/>
          <p:nvPr/>
        </p:nvSpPr>
        <p:spPr>
          <a:xfrm>
            <a:off x="8156075" y="5000180"/>
            <a:ext cx="593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SWaT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74546" y="5530790"/>
            <a:ext cx="7569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Loading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0" y="6019800"/>
            <a:ext cx="904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Calibri" pitchFamily="34" charset="0"/>
                <a:cs typeface="Calibri" pitchFamily="34" charset="0"/>
              </a:rPr>
              <a:t>Backwash</a:t>
            </a:r>
          </a:p>
        </p:txBody>
      </p:sp>
    </p:spTree>
    <p:extLst>
      <p:ext uri="{BB962C8B-B14F-4D97-AF65-F5344CB8AC3E}">
        <p14:creationId xmlns:p14="http://schemas.microsoft.com/office/powerpoint/2010/main" val="5623165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mg/L </a:t>
            </a:r>
            <a:r>
              <a:rPr lang="en-US" dirty="0" err="1" smtClean="0"/>
              <a:t>PACl</a:t>
            </a:r>
            <a:r>
              <a:rPr lang="en-US" dirty="0" smtClean="0"/>
              <a:t> Run</a:t>
            </a:r>
            <a:endParaRPr lang="en-US" dirty="0"/>
          </a:p>
        </p:txBody>
      </p:sp>
      <p:pic>
        <p:nvPicPr>
          <p:cNvPr id="6" name="IMG_3223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103782" y="2727915"/>
            <a:ext cx="5165035" cy="2909606"/>
          </a:xfrm>
        </p:spPr>
      </p:pic>
    </p:spTree>
    <p:extLst>
      <p:ext uri="{BB962C8B-B14F-4D97-AF65-F5344CB8AC3E}">
        <p14:creationId xmlns:p14="http://schemas.microsoft.com/office/powerpoint/2010/main" val="42471680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Experiments/Work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Clamp </a:t>
            </a:r>
            <a:r>
              <a:rPr lang="en-US" dirty="0" smtClean="0"/>
              <a:t>Testing</a:t>
            </a:r>
            <a:endParaRPr lang="en-US" dirty="0"/>
          </a:p>
          <a:p>
            <a:pPr lvl="1"/>
            <a:r>
              <a:rPr lang="en-US" dirty="0" smtClean="0"/>
              <a:t>Use different sized clamps</a:t>
            </a:r>
          </a:p>
          <a:p>
            <a:pPr lvl="2"/>
            <a:r>
              <a:rPr lang="en-US" dirty="0" smtClean="0"/>
              <a:t>4 &amp; 5 mm to replicate Fall 2013 experiments</a:t>
            </a:r>
          </a:p>
          <a:p>
            <a:pPr lvl="1"/>
            <a:r>
              <a:rPr lang="en-US" dirty="0" smtClean="0"/>
              <a:t>Use different number of clamps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Tapered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pPr lvl="1"/>
            <a:r>
              <a:rPr lang="en-US" dirty="0" smtClean="0"/>
              <a:t>Decreasing energy dissipation rate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Conclusions toward </a:t>
            </a:r>
            <a:r>
              <a:rPr lang="en-US" dirty="0" err="1" smtClean="0"/>
              <a:t>Floc</a:t>
            </a:r>
            <a:r>
              <a:rPr lang="en-US" dirty="0" smtClean="0"/>
              <a:t> Breakup Theory</a:t>
            </a:r>
          </a:p>
          <a:p>
            <a:pPr lvl="1"/>
            <a:r>
              <a:rPr lang="en-US" dirty="0" smtClean="0"/>
              <a:t>Offer alternative explanation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722437"/>
            <a:ext cx="8229600" cy="4525963"/>
          </a:xfrm>
        </p:spPr>
        <p:txBody>
          <a:bodyPr/>
          <a:lstStyle/>
          <a:p>
            <a:r>
              <a:rPr lang="en-US" sz="2800" dirty="0" smtClean="0"/>
              <a:t>Introduction</a:t>
            </a:r>
          </a:p>
          <a:p>
            <a:r>
              <a:rPr lang="en-US" sz="2800" dirty="0" smtClean="0"/>
              <a:t>Semester Progress</a:t>
            </a:r>
          </a:p>
          <a:p>
            <a:r>
              <a:rPr lang="en-US" sz="2800" dirty="0" err="1" smtClean="0"/>
              <a:t>SWaT</a:t>
            </a:r>
            <a:r>
              <a:rPr lang="en-US" sz="2800" dirty="0" smtClean="0"/>
              <a:t> Measurement System</a:t>
            </a:r>
          </a:p>
          <a:p>
            <a:r>
              <a:rPr lang="en-US" sz="2800" dirty="0" smtClean="0"/>
              <a:t>Experiments</a:t>
            </a:r>
          </a:p>
          <a:p>
            <a:r>
              <a:rPr lang="en-US" sz="2800" dirty="0" smtClean="0"/>
              <a:t>Future Work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752600"/>
            <a:ext cx="6191250" cy="464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9310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purpose of flocculation in the water treatment process is…</a:t>
            </a:r>
          </a:p>
          <a:p>
            <a:pPr lvl="1"/>
            <a:r>
              <a:rPr lang="en-US" dirty="0" smtClean="0"/>
              <a:t> to allow particles suspended in the water to collide with each other to coagulate and transform into larger </a:t>
            </a:r>
            <a:r>
              <a:rPr lang="en-US" dirty="0" err="1" smtClean="0"/>
              <a:t>flocs</a:t>
            </a:r>
            <a:endParaRPr lang="en-US" dirty="0" smtClean="0"/>
          </a:p>
          <a:p>
            <a:pPr lvl="1"/>
            <a:r>
              <a:rPr lang="en-US" dirty="0" smtClean="0"/>
              <a:t> to improve the performance of sedimentation</a:t>
            </a:r>
          </a:p>
          <a:p>
            <a:pPr lvl="1"/>
            <a:r>
              <a:rPr lang="en-US" dirty="0" smtClean="0"/>
              <a:t> to reduce the number of colloids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 Breakup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“Large </a:t>
            </a:r>
            <a:r>
              <a:rPr lang="en-US" dirty="0" err="1" smtClean="0"/>
              <a:t>flocs</a:t>
            </a:r>
            <a:r>
              <a:rPr lang="en-US" dirty="0" smtClean="0"/>
              <a:t> are useless”</a:t>
            </a:r>
          </a:p>
          <a:p>
            <a:pPr lvl="1"/>
            <a:r>
              <a:rPr lang="en-US" dirty="0" smtClean="0"/>
              <a:t>Shear is too large, so colloids cannot attach</a:t>
            </a:r>
          </a:p>
          <a:p>
            <a:r>
              <a:rPr lang="en-US" dirty="0" smtClean="0"/>
              <a:t>Use clamps to break up </a:t>
            </a:r>
            <a:r>
              <a:rPr lang="en-US" dirty="0" err="1" smtClean="0"/>
              <a:t>flocs</a:t>
            </a:r>
            <a:r>
              <a:rPr lang="en-US" dirty="0" smtClean="0"/>
              <a:t> so that they can regrow and collect more colloids as they travel</a:t>
            </a:r>
            <a:endParaRPr lang="en-US" dirty="0"/>
          </a:p>
        </p:txBody>
      </p:sp>
      <p:sp>
        <p:nvSpPr>
          <p:cNvPr id="588" name="Oval 587"/>
          <p:cNvSpPr/>
          <p:nvPr/>
        </p:nvSpPr>
        <p:spPr bwMode="auto">
          <a:xfrm>
            <a:off x="3924300" y="5029200"/>
            <a:ext cx="1295400" cy="1295400"/>
          </a:xfrm>
          <a:prstGeom prst="ellipse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grpSp>
        <p:nvGrpSpPr>
          <p:cNvPr id="592" name="Group 591"/>
          <p:cNvGrpSpPr/>
          <p:nvPr/>
        </p:nvGrpSpPr>
        <p:grpSpPr>
          <a:xfrm>
            <a:off x="3581400" y="2445328"/>
            <a:ext cx="1981200" cy="2431472"/>
            <a:chOff x="3733800" y="2819400"/>
            <a:chExt cx="1676400" cy="2057400"/>
          </a:xfrm>
        </p:grpSpPr>
        <p:sp>
          <p:nvSpPr>
            <p:cNvPr id="589" name="Rectangle 588"/>
            <p:cNvSpPr/>
            <p:nvPr/>
          </p:nvSpPr>
          <p:spPr bwMode="auto">
            <a:xfrm>
              <a:off x="3733800" y="2819400"/>
              <a:ext cx="1676400" cy="2057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590" name="Rectangle 589"/>
            <p:cNvSpPr/>
            <p:nvPr/>
          </p:nvSpPr>
          <p:spPr bwMode="auto">
            <a:xfrm>
              <a:off x="4419600" y="3886200"/>
              <a:ext cx="304800" cy="9906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591" name="Oval 590"/>
            <p:cNvSpPr/>
            <p:nvPr/>
          </p:nvSpPr>
          <p:spPr bwMode="auto">
            <a:xfrm>
              <a:off x="4419600" y="3733800"/>
              <a:ext cx="304800" cy="304800"/>
            </a:xfrm>
            <a:prstGeom prst="ellipse">
              <a:avLst/>
            </a:prstGeom>
            <a:solidFill>
              <a:schemeClr val="bg1"/>
            </a:solidFill>
            <a:ln w="12700" cap="flat" cmpd="sng" algn="ctr">
              <a:solidFill>
                <a:schemeClr val="bg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sp>
        <p:nvSpPr>
          <p:cNvPr id="593" name="Oval 592"/>
          <p:cNvSpPr/>
          <p:nvPr/>
        </p:nvSpPr>
        <p:spPr bwMode="auto">
          <a:xfrm>
            <a:off x="4305300" y="4953000"/>
            <a:ext cx="533400" cy="1447800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1470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72103E-6 L 0 0.2054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8" grpId="0" animBg="1"/>
      <p:bldP spid="588" grpId="1" animBg="1"/>
      <p:bldP spid="59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Semester 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Designed and implemented </a:t>
            </a:r>
            <a:r>
              <a:rPr lang="en-US" dirty="0" err="1" smtClean="0"/>
              <a:t>SWaT</a:t>
            </a:r>
            <a:endParaRPr lang="en-US" dirty="0" smtClean="0"/>
          </a:p>
          <a:p>
            <a:r>
              <a:rPr lang="en-US" dirty="0" smtClean="0"/>
              <a:t>Ran base case testing to troubleshoot new setup</a:t>
            </a:r>
          </a:p>
          <a:p>
            <a:r>
              <a:rPr lang="en-US" dirty="0" smtClean="0"/>
              <a:t>Added new design elements to the </a:t>
            </a:r>
            <a:r>
              <a:rPr lang="en-US" dirty="0" smtClean="0"/>
              <a:t>turbidimeter </a:t>
            </a:r>
            <a:r>
              <a:rPr lang="en-US" dirty="0" smtClean="0"/>
              <a:t>system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“Settled water turbidity” measurement system</a:t>
            </a:r>
          </a:p>
          <a:p>
            <a:r>
              <a:rPr lang="en-US" dirty="0" smtClean="0"/>
              <a:t>Replace </a:t>
            </a:r>
            <a:r>
              <a:rPr lang="en-US" dirty="0" err="1" smtClean="0"/>
              <a:t>FReTA</a:t>
            </a:r>
            <a:r>
              <a:rPr lang="en-US" dirty="0" smtClean="0"/>
              <a:t> (</a:t>
            </a:r>
            <a:r>
              <a:rPr lang="en-US" dirty="0" err="1" smtClean="0"/>
              <a:t>Flocculator</a:t>
            </a:r>
            <a:r>
              <a:rPr lang="en-US" dirty="0" smtClean="0"/>
              <a:t> Residual Turbidity Analyzer)	</a:t>
            </a:r>
          </a:p>
          <a:p>
            <a:r>
              <a:rPr lang="en-US" dirty="0" smtClean="0"/>
              <a:t>Continuous flow system with a tube settler</a:t>
            </a:r>
          </a:p>
          <a:p>
            <a:r>
              <a:rPr lang="en-US" dirty="0" smtClean="0"/>
              <a:t>More closely models plate settlers in actual </a:t>
            </a:r>
            <a:r>
              <a:rPr lang="en-US" dirty="0" err="1" smtClean="0"/>
              <a:t>AguaClara</a:t>
            </a:r>
            <a:r>
              <a:rPr lang="en-US" dirty="0" smtClean="0"/>
              <a:t> plants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Full setup with SWaT.jpg"/>
          <p:cNvPicPr>
            <a:picLocks noGrp="1" noChangeAspect="1"/>
          </p:cNvPicPr>
          <p:nvPr>
            <p:ph idx="1"/>
          </p:nvPr>
        </p:nvPicPr>
        <p:blipFill>
          <a:blip r:embed="rId3"/>
          <a:srcRect t="2850"/>
          <a:stretch>
            <a:fillRect/>
          </a:stretch>
        </p:blipFill>
        <p:spPr>
          <a:xfrm>
            <a:off x="914401" y="1527969"/>
            <a:ext cx="7315199" cy="533003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Up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4724400" y="1676400"/>
            <a:ext cx="3886200" cy="4800600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00600" y="6477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914400" y="1524000"/>
            <a:ext cx="8458200" cy="5334000"/>
            <a:chOff x="914400" y="1524000"/>
            <a:chExt cx="8458200" cy="5334000"/>
          </a:xfrm>
        </p:grpSpPr>
        <p:pic>
          <p:nvPicPr>
            <p:cNvPr id="8" name="Picture 7" descr="SWaT Diagram.jpg"/>
            <p:cNvPicPr>
              <a:picLocks noChangeAspect="1"/>
            </p:cNvPicPr>
            <p:nvPr/>
          </p:nvPicPr>
          <p:blipFill>
            <a:blip r:embed="rId4"/>
            <a:srcRect t="3921" r="-8824" b="4575"/>
            <a:stretch>
              <a:fillRect/>
            </a:stretch>
          </p:blipFill>
          <p:spPr>
            <a:xfrm>
              <a:off x="914400" y="1524000"/>
              <a:ext cx="8458200" cy="5334000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3727669" y="4582510"/>
              <a:ext cx="234731" cy="357352"/>
              <a:chOff x="3710152" y="4582510"/>
              <a:chExt cx="234731" cy="357352"/>
            </a:xfrm>
          </p:grpSpPr>
          <p:sp>
            <p:nvSpPr>
              <p:cNvPr id="15" name="Freeform 14"/>
              <p:cNvSpPr/>
              <p:nvPr/>
            </p:nvSpPr>
            <p:spPr bwMode="auto">
              <a:xfrm>
                <a:off x="3710152" y="4614041"/>
                <a:ext cx="234731" cy="325821"/>
              </a:xfrm>
              <a:custGeom>
                <a:avLst/>
                <a:gdLst>
                  <a:gd name="connsiteX0" fmla="*/ 147145 w 234731"/>
                  <a:gd name="connsiteY0" fmla="*/ 325821 h 325821"/>
                  <a:gd name="connsiteX1" fmla="*/ 210207 w 234731"/>
                  <a:gd name="connsiteY1" fmla="*/ 105103 h 325821"/>
                  <a:gd name="connsiteX2" fmla="*/ 0 w 234731"/>
                  <a:gd name="connsiteY2" fmla="*/ 0 h 325821"/>
                  <a:gd name="connsiteX3" fmla="*/ 0 w 234731"/>
                  <a:gd name="connsiteY3" fmla="*/ 0 h 325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4731" h="325821">
                    <a:moveTo>
                      <a:pt x="147145" y="325821"/>
                    </a:moveTo>
                    <a:cubicBezTo>
                      <a:pt x="190938" y="242613"/>
                      <a:pt x="234731" y="159406"/>
                      <a:pt x="210207" y="105103"/>
                    </a:cubicBezTo>
                    <a:cubicBezTo>
                      <a:pt x="185683" y="50800"/>
                      <a:pt x="0" y="0"/>
                      <a:pt x="0" y="0"/>
                    </a:cubicBezTo>
                    <a:lnTo>
                      <a:pt x="0" y="0"/>
                    </a:lnTo>
                  </a:path>
                </a:pathLst>
              </a:cu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  <a:cs typeface="Arial" charset="0"/>
                </a:endParaRPr>
              </a:p>
            </p:txBody>
          </p:sp>
          <p:cxnSp>
            <p:nvCxnSpPr>
              <p:cNvPr id="17" name="Straight Connector 16"/>
              <p:cNvCxnSpPr/>
              <p:nvPr/>
            </p:nvCxnSpPr>
            <p:spPr bwMode="auto">
              <a:xfrm rot="5400000">
                <a:off x="3674680" y="4653976"/>
                <a:ext cx="762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3723290" y="4582510"/>
                <a:ext cx="86710" cy="21020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lg" len="med"/>
                <a:tailEnd type="none" w="lg" len="med"/>
              </a:ln>
              <a:effectLst/>
            </p:spPr>
          </p:cxnSp>
        </p:grpSp>
        <p:sp>
          <p:nvSpPr>
            <p:cNvPr id="24" name="TextBox 23"/>
            <p:cNvSpPr txBox="1"/>
            <p:nvPr/>
          </p:nvSpPr>
          <p:spPr>
            <a:xfrm>
              <a:off x="3962400" y="4572000"/>
              <a:ext cx="609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60 °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454818"/>
            <a:ext cx="5562600" cy="6022182"/>
          </a:xfrm>
        </p:spPr>
      </p:pic>
    </p:spTree>
    <p:extLst>
      <p:ext uri="{BB962C8B-B14F-4D97-AF65-F5344CB8AC3E}">
        <p14:creationId xmlns:p14="http://schemas.microsoft.com/office/powerpoint/2010/main" val="29192783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 in Process Controller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Reduced to three states: </a:t>
            </a:r>
          </a:p>
          <a:p>
            <a:pPr lvl="1"/>
            <a:r>
              <a:rPr lang="en-US" dirty="0" smtClean="0"/>
              <a:t>1) Backwash</a:t>
            </a:r>
          </a:p>
          <a:p>
            <a:pPr lvl="1"/>
            <a:r>
              <a:rPr lang="en-US" dirty="0" smtClean="0"/>
              <a:t>2) Loading State</a:t>
            </a:r>
          </a:p>
          <a:p>
            <a:pPr lvl="2"/>
            <a:r>
              <a:rPr lang="en-US" dirty="0" smtClean="0"/>
              <a:t>Accounted for additional residence time from tube settler</a:t>
            </a:r>
          </a:p>
          <a:p>
            <a:pPr lvl="1"/>
            <a:r>
              <a:rPr lang="en-US" dirty="0" smtClean="0"/>
              <a:t>3) </a:t>
            </a:r>
            <a:r>
              <a:rPr lang="en-US" dirty="0" err="1" smtClean="0"/>
              <a:t>SWaT</a:t>
            </a:r>
            <a:endParaRPr lang="en-US" dirty="0" smtClean="0"/>
          </a:p>
          <a:p>
            <a:pPr lvl="2"/>
            <a:r>
              <a:rPr lang="en-US" dirty="0" smtClean="0"/>
              <a:t>Data collection</a:t>
            </a:r>
          </a:p>
        </p:txBody>
      </p:sp>
    </p:spTree>
    <p:extLst>
      <p:ext uri="{BB962C8B-B14F-4D97-AF65-F5344CB8AC3E}">
        <p14:creationId xmlns:p14="http://schemas.microsoft.com/office/powerpoint/2010/main" val="9963950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30409</TotalTime>
  <Words>391</Words>
  <Application>Microsoft Office PowerPoint</Application>
  <PresentationFormat>On-screen Show (4:3)</PresentationFormat>
  <Paragraphs>78</Paragraphs>
  <Slides>20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1_AguaClara the road</vt:lpstr>
      <vt:lpstr>Laminar Tube Flocculator</vt:lpstr>
      <vt:lpstr>Outline</vt:lpstr>
      <vt:lpstr>Introduction</vt:lpstr>
      <vt:lpstr>Floc Breakup Theory</vt:lpstr>
      <vt:lpstr>Semester Progress</vt:lpstr>
      <vt:lpstr>SWaT</vt:lpstr>
      <vt:lpstr>Set Up</vt:lpstr>
      <vt:lpstr> </vt:lpstr>
      <vt:lpstr>Updates in Process Controller</vt:lpstr>
      <vt:lpstr>1st Experiment – Base Case</vt:lpstr>
      <vt:lpstr>Problems Faced</vt:lpstr>
      <vt:lpstr>Issues with Tube Settler</vt:lpstr>
      <vt:lpstr>Issues with Tube Settler</vt:lpstr>
      <vt:lpstr>Waste Stream Problem</vt:lpstr>
      <vt:lpstr>Tube Settler Design Updates</vt:lpstr>
      <vt:lpstr>Base Case Run</vt:lpstr>
      <vt:lpstr>Base Case Run (cont’d)</vt:lpstr>
      <vt:lpstr>2 mg/L PACl Run</vt:lpstr>
      <vt:lpstr>Future Experiments/Work</vt:lpstr>
      <vt:lpstr>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598</cp:revision>
  <dcterms:created xsi:type="dcterms:W3CDTF">2008-08-26T14:48:34Z</dcterms:created>
  <dcterms:modified xsi:type="dcterms:W3CDTF">2014-05-10T18:05:53Z</dcterms:modified>
</cp:coreProperties>
</file>