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9" r:id="rId2"/>
    <p:sldId id="290" r:id="rId3"/>
    <p:sldId id="296" r:id="rId4"/>
    <p:sldId id="291" r:id="rId5"/>
    <p:sldId id="292" r:id="rId6"/>
    <p:sldId id="293" r:id="rId7"/>
    <p:sldId id="294" r:id="rId8"/>
    <p:sldId id="295" r:id="rId9"/>
    <p:sldId id="297" r:id="rId10"/>
    <p:sldId id="277" r:id="rId11"/>
    <p:sldId id="278" r:id="rId12"/>
    <p:sldId id="279" r:id="rId13"/>
    <p:sldId id="280" r:id="rId14"/>
    <p:sldId id="281" r:id="rId15"/>
    <p:sldId id="298" r:id="rId16"/>
    <p:sldId id="283" r:id="rId17"/>
    <p:sldId id="299" r:id="rId18"/>
    <p:sldId id="300" r:id="rId19"/>
    <p:sldId id="284" r:id="rId20"/>
    <p:sldId id="285" r:id="rId21"/>
    <p:sldId id="286" r:id="rId22"/>
    <p:sldId id="287" r:id="rId23"/>
    <p:sldId id="288" r:id="rId24"/>
    <p:sldId id="301"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ヒラギノ角ゴ Pro W3" charset="-128"/>
        <a:cs typeface="+mn-cs"/>
      </a:defRPr>
    </a:lvl1pPr>
    <a:lvl2pPr marL="457200" algn="l" rtl="0" fontAlgn="base">
      <a:spcBef>
        <a:spcPct val="0"/>
      </a:spcBef>
      <a:spcAft>
        <a:spcPct val="0"/>
      </a:spcAft>
      <a:defRPr kern="1200">
        <a:solidFill>
          <a:schemeClr val="tx1"/>
        </a:solidFill>
        <a:latin typeface="Arial" pitchFamily="34" charset="0"/>
        <a:ea typeface="ヒラギノ角ゴ Pro W3" charset="-128"/>
        <a:cs typeface="+mn-cs"/>
      </a:defRPr>
    </a:lvl2pPr>
    <a:lvl3pPr marL="914400" algn="l" rtl="0" fontAlgn="base">
      <a:spcBef>
        <a:spcPct val="0"/>
      </a:spcBef>
      <a:spcAft>
        <a:spcPct val="0"/>
      </a:spcAft>
      <a:defRPr kern="1200">
        <a:solidFill>
          <a:schemeClr val="tx1"/>
        </a:solidFill>
        <a:latin typeface="Arial" pitchFamily="34" charset="0"/>
        <a:ea typeface="ヒラギノ角ゴ Pro W3" charset="-128"/>
        <a:cs typeface="+mn-cs"/>
      </a:defRPr>
    </a:lvl3pPr>
    <a:lvl4pPr marL="1371600" algn="l" rtl="0" fontAlgn="base">
      <a:spcBef>
        <a:spcPct val="0"/>
      </a:spcBef>
      <a:spcAft>
        <a:spcPct val="0"/>
      </a:spcAft>
      <a:defRPr kern="1200">
        <a:solidFill>
          <a:schemeClr val="tx1"/>
        </a:solidFill>
        <a:latin typeface="Arial" pitchFamily="34" charset="0"/>
        <a:ea typeface="ヒラギノ角ゴ Pro W3" charset="-128"/>
        <a:cs typeface="+mn-cs"/>
      </a:defRPr>
    </a:lvl4pPr>
    <a:lvl5pPr marL="1828800" algn="l" rtl="0" fontAlgn="base">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5" d="100"/>
          <a:sy n="75" d="100"/>
        </p:scale>
        <p:origin x="-630" y="-6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cs typeface="ヒラギノ角ゴ Pro W3" charset="-128"/>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4A19D4E8-26FE-48FB-BE3E-9ABA4937E03B}" type="datetime1">
              <a:rPr lang="fr-FR"/>
              <a:pPr/>
              <a:t>08/07/2010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cs typeface="ヒラギノ角ゴ Pro W3" charset="-128"/>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4E2BB70D-A973-4A7F-BEF2-B6514F80979D}" type="slidenum">
              <a:rPr lang="fr-FR"/>
              <a:pPr/>
              <a:t>‹#›</a:t>
            </a:fld>
            <a:endParaRPr lang="fr-FR"/>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p:cNvSpPr>
            <a:spLocks noGrp="1" noRot="1" noChangeAspect="1" noChangeArrowheads="1"/>
          </p:cNvSpPr>
          <p:nvPr>
            <p:ph type="sldImg"/>
          </p:nvPr>
        </p:nvSpPr>
        <p:spPr bwMode="auto">
          <a:solidFill>
            <a:srgbClr val="FFFFFF"/>
          </a:solidFill>
          <a:ln>
            <a:solidFill>
              <a:srgbClr val="000000"/>
            </a:solidFill>
            <a:miter lim="800000"/>
            <a:headEnd/>
            <a:tailEnd/>
          </a:ln>
        </p:spPr>
      </p:sp>
      <p:sp>
        <p:nvSpPr>
          <p:cNvPr id="31747" name="Rectangle 2"/>
          <p:cNvSpPr>
            <a:spLocks noGrp="1" noChangeArrowheads="1"/>
          </p:cNvSpPr>
          <p:nvPr>
            <p:ph type="body" idx="1"/>
          </p:nvPr>
        </p:nvSpPr>
        <p:spPr bwMode="auto">
          <a:noFill/>
        </p:spPr>
        <p:txBody>
          <a:bodyPr/>
          <a:lstStyle/>
          <a:p>
            <a:pPr eaLnBrk="1" hangingPunct="1"/>
            <a:r>
              <a:rPr lang="en-US" sz="1600" dirty="0" smtClean="0">
                <a:solidFill>
                  <a:srgbClr val="FFFFFF"/>
                </a:solidFill>
                <a:latin typeface="Lucida Grande" charset="0"/>
                <a:sym typeface="Lucida Grande" charset="0"/>
              </a:rPr>
              <a:t>Mention the issue: explanation behind smoothing-developed</a:t>
            </a:r>
            <a:r>
              <a:rPr lang="en-US" sz="1600" baseline="0" dirty="0" smtClean="0">
                <a:solidFill>
                  <a:srgbClr val="FFFFFF"/>
                </a:solidFill>
                <a:latin typeface="Lucida Grande" charset="0"/>
                <a:sym typeface="Lucida Grande" charset="0"/>
              </a:rPr>
              <a:t> new way of weighing data points according to sectional separation of data.</a:t>
            </a:r>
            <a:endParaRPr lang="en-US" sz="1600" dirty="0" smtClean="0">
              <a:solidFill>
                <a:srgbClr val="FFFFFF"/>
              </a:solidFill>
              <a:latin typeface="Lucida Grande" charset="0"/>
              <a:sym typeface="Lucida Grande"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result we desire from flocculation: particles stuck</a:t>
            </a:r>
            <a:r>
              <a:rPr lang="en-US" baseline="0" dirty="0" smtClean="0"/>
              <a:t> together formed into ‘</a:t>
            </a:r>
            <a:r>
              <a:rPr lang="en-US" baseline="0" dirty="0" err="1" smtClean="0"/>
              <a:t>flocs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5</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Purpose of flocculation and what we do to make this work;</a:t>
            </a:r>
          </a:p>
          <a:p>
            <a:r>
              <a:rPr lang="en-US" dirty="0" smtClean="0"/>
              <a:t>Alum</a:t>
            </a:r>
            <a:r>
              <a:rPr lang="en-US" baseline="0" dirty="0" smtClean="0"/>
              <a:t> to fix </a:t>
            </a:r>
            <a:r>
              <a:rPr lang="en-US" baseline="0" dirty="0" err="1" smtClean="0"/>
              <a:t>prob</a:t>
            </a:r>
            <a:r>
              <a:rPr lang="en-US" baseline="0" dirty="0" smtClean="0"/>
              <a:t> with energy barrier; sweep flocculation</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6</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want to maximize</a:t>
            </a:r>
            <a:r>
              <a:rPr lang="en-US" baseline="0" dirty="0" smtClean="0"/>
              <a:t> the terminal velocity. To do so, there is only one variable that can be adjusted through flocculation, which is the diameter. Therefore, our goal is to maximize this value (d) which will in effect maximize the terminal velocity.</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7</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want</a:t>
            </a:r>
            <a:r>
              <a:rPr lang="en-US" baseline="0" dirty="0" smtClean="0"/>
              <a:t> to maximize the collision potential. The adjustable variable here is the residence time (theta). Maximizing theta will maximize the collision potential. This can be adjusted through the elongation of the </a:t>
            </a:r>
            <a:r>
              <a:rPr lang="en-US" baseline="0" dirty="0" err="1" smtClean="0"/>
              <a:t>flocculator</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8</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general view of </a:t>
            </a:r>
            <a:r>
              <a:rPr lang="en-US" dirty="0" err="1" smtClean="0"/>
              <a:t>FReTA</a:t>
            </a:r>
            <a:r>
              <a:rPr lang="en-US" baseline="0" dirty="0" smtClean="0"/>
              <a:t> and the tube </a:t>
            </a:r>
            <a:r>
              <a:rPr lang="en-US" baseline="0" dirty="0" err="1" smtClean="0"/>
              <a:t>flocculator</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10</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 portion of the apparatus: </a:t>
            </a:r>
            <a:r>
              <a:rPr lang="en-US" dirty="0" err="1" smtClean="0"/>
              <a:t>FReTA</a:t>
            </a:r>
            <a:r>
              <a:rPr lang="en-US" dirty="0" smtClean="0"/>
              <a:t>! </a:t>
            </a:r>
            <a:r>
              <a:rPr lang="en-US" dirty="0" smtClean="0">
                <a:sym typeface="Wingdings" pitchFamily="2" charset="2"/>
              </a:rPr>
              <a:t></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14</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Theo: 0.141~0.21 mm/s</a:t>
            </a:r>
          </a:p>
          <a:p>
            <a:r>
              <a:rPr lang="en-US" dirty="0" smtClean="0"/>
              <a:t>Exp: 0.173~0.26 mm/s</a:t>
            </a:r>
            <a:endParaRPr lang="en-US" dirty="0"/>
          </a:p>
        </p:txBody>
      </p:sp>
      <p:sp>
        <p:nvSpPr>
          <p:cNvPr id="4" name="Slide Number Placeholder 3"/>
          <p:cNvSpPr>
            <a:spLocks noGrp="1"/>
          </p:cNvSpPr>
          <p:nvPr>
            <p:ph type="sldNum" sz="quarter" idx="10"/>
          </p:nvPr>
        </p:nvSpPr>
        <p:spPr/>
        <p:txBody>
          <a:bodyPr/>
          <a:lstStyle/>
          <a:p>
            <a:fld id="{4E2BB70D-A973-4A7F-BEF2-B6514F80979D}" type="slidenum">
              <a:rPr lang="fr-FR" smtClean="0"/>
              <a:pPr/>
              <a:t>18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Triangle rectangle 10"/>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fr-FR">
              <a:solidFill>
                <a:srgbClr val="FFFFFF"/>
              </a:solidFill>
              <a:ea typeface="ヒラギノ角ゴ Pro W3" charset="-128"/>
              <a:cs typeface="ヒラギノ角ゴ Pro W3" charset="-128"/>
            </a:endParaRPr>
          </a:p>
        </p:txBody>
      </p:sp>
      <p:grpSp>
        <p:nvGrpSpPr>
          <p:cNvPr id="5" name="Grouper 15"/>
          <p:cNvGrpSpPr>
            <a:grpSpLocks/>
          </p:cNvGrpSpPr>
          <p:nvPr/>
        </p:nvGrpSpPr>
        <p:grpSpPr bwMode="auto">
          <a:xfrm>
            <a:off x="-3175" y="4953000"/>
            <a:ext cx="9147175" cy="1911350"/>
            <a:chOff x="-3765" y="4832896"/>
            <a:chExt cx="9147765" cy="2032192"/>
          </a:xfrm>
        </p:grpSpPr>
        <p:sp>
          <p:nvSpPr>
            <p:cNvPr id="6" name="Forme libre 1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fr-FR">
                <a:latin typeface="Lucida Sans Unicode" charset="0"/>
                <a:cs typeface="ヒラギノ角ゴ Pro W3" charset="-128"/>
              </a:endParaRPr>
            </a:p>
          </p:txBody>
        </p:sp>
        <p:sp>
          <p:nvSpPr>
            <p:cNvPr id="7" name="Forme libre 18"/>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fr-FR">
                <a:latin typeface="Lucida Sans Unicode" charset="0"/>
                <a:cs typeface="ヒラギノ角ゴ Pro W3" charset="-128"/>
              </a:endParaRPr>
            </a:p>
          </p:txBody>
        </p:sp>
        <p:sp>
          <p:nvSpPr>
            <p:cNvPr id="8" name="Forme libre 19"/>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fr-FR">
                <a:solidFill>
                  <a:srgbClr val="FFFFFF"/>
                </a:solidFill>
                <a:ea typeface="ヒラギノ角ゴ Pro W3" charset="-128"/>
                <a:cs typeface="ヒラギノ角ゴ Pro W3" charset="-128"/>
              </a:endParaRPr>
            </a:p>
          </p:txBody>
        </p:sp>
        <p:cxnSp>
          <p:nvCxnSpPr>
            <p:cNvPr id="10" name="Connecteur droit 20"/>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re 8"/>
          <p:cNvSpPr>
            <a:spLocks noGrp="1"/>
          </p:cNvSpPr>
          <p:nvPr>
            <p:ph type="ctrTitle"/>
          </p:nvPr>
        </p:nvSpPr>
        <p:spPr>
          <a:xfrm>
            <a:off x="685800" y="1752601"/>
            <a:ext cx="7772400" cy="1829761"/>
          </a:xfrm>
        </p:spPr>
        <p:txBody>
          <a:bodyPr anchor="b">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lang="fr-FR" smtClean="0"/>
              <a:t>Cliquez et modifiez le titre</a:t>
            </a:r>
            <a:endParaRPr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11" name="Espace réservé de la date 29"/>
          <p:cNvSpPr>
            <a:spLocks noGrp="1"/>
          </p:cNvSpPr>
          <p:nvPr>
            <p:ph type="dt" sz="half" idx="10"/>
          </p:nvPr>
        </p:nvSpPr>
        <p:spPr/>
        <p:txBody>
          <a:bodyPr/>
          <a:lstStyle>
            <a:lvl1pPr>
              <a:defRPr>
                <a:solidFill>
                  <a:srgbClr val="FFFFFF"/>
                </a:solidFill>
              </a:defRPr>
            </a:lvl1pPr>
          </a:lstStyle>
          <a:p>
            <a:fld id="{C09BA2D3-DC4F-4961-A79C-F570599B0580}" type="datetime1">
              <a:rPr lang="en-US"/>
              <a:pPr/>
              <a:t>7/8/2010</a:t>
            </a:fld>
            <a:endParaRPr lang="en-US"/>
          </a:p>
        </p:txBody>
      </p:sp>
      <p:sp>
        <p:nvSpPr>
          <p:cNvPr id="12" name="Espace réservé du pied de page 18"/>
          <p:cNvSpPr>
            <a:spLocks noGrp="1"/>
          </p:cNvSpPr>
          <p:nvPr>
            <p:ph type="ftr" sz="quarter" idx="11"/>
          </p:nvPr>
        </p:nvSpPr>
        <p:spPr/>
        <p:txBody>
          <a:bodyPr/>
          <a:lstStyle>
            <a:lvl1pPr>
              <a:defRPr>
                <a:solidFill>
                  <a:srgbClr val="E8F0F4"/>
                </a:solidFill>
              </a:defRPr>
            </a:lvl1pPr>
          </a:lstStyle>
          <a:p>
            <a:pPr>
              <a:defRPr/>
            </a:pPr>
            <a:endParaRPr lang="fr-FR"/>
          </a:p>
        </p:txBody>
      </p:sp>
      <p:sp>
        <p:nvSpPr>
          <p:cNvPr id="13" name="Espace réservé du numéro de diapositive 26"/>
          <p:cNvSpPr>
            <a:spLocks noGrp="1"/>
          </p:cNvSpPr>
          <p:nvPr>
            <p:ph type="sldNum" sz="quarter" idx="12"/>
          </p:nvPr>
        </p:nvSpPr>
        <p:spPr/>
        <p:txBody>
          <a:bodyPr/>
          <a:lstStyle>
            <a:lvl1pPr>
              <a:defRPr>
                <a:solidFill>
                  <a:srgbClr val="FFFFFF"/>
                </a:solidFill>
              </a:defRPr>
            </a:lvl1pPr>
          </a:lstStyle>
          <a:p>
            <a:fld id="{0EAFEC7E-9322-4C2F-9F63-B05F1C546F7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fld id="{AE71129E-CF26-41BA-AA4A-2DAEA642BAEA}" type="datetime1">
              <a:rPr lang="en-US"/>
              <a:pPr/>
              <a:t>7/8/2010</a:t>
            </a:fld>
            <a:endParaRPr lang="en-US"/>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fld id="{8D88C004-59AA-4897-AA4A-E792017A3AF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p>
            <a:r>
              <a:rPr lang="fr-FR" smtClean="0"/>
              <a:t>Cliquez et modifiez le titre</a:t>
            </a:r>
            <a:endParaRPr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fld id="{72931D8E-D354-4130-8D9E-8296834042F7}" type="datetime1">
              <a:rPr lang="en-US"/>
              <a:pPr/>
              <a:t>7/8/2010</a:t>
            </a:fld>
            <a:endParaRPr lang="en-US"/>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fld id="{395C7A2A-1F4B-49AE-93EA-6A4299BFF2A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Titre 6"/>
          <p:cNvSpPr>
            <a:spLocks noGrp="1"/>
          </p:cNvSpPr>
          <p:nvPr>
            <p:ph type="title"/>
          </p:nvPr>
        </p:nvSpPr>
        <p:spPr/>
        <p:txBody>
          <a:bodyPr rtlCol="0"/>
          <a:lstStyle/>
          <a:p>
            <a:r>
              <a:rPr lang="fr-FR" smtClean="0"/>
              <a:t>Cliquez et modifiez le titre</a:t>
            </a:r>
            <a:endParaRPr lang="en-US"/>
          </a:p>
        </p:txBody>
      </p:sp>
      <p:sp>
        <p:nvSpPr>
          <p:cNvPr id="4" name="Espace réservé de la date 9"/>
          <p:cNvSpPr>
            <a:spLocks noGrp="1"/>
          </p:cNvSpPr>
          <p:nvPr>
            <p:ph type="dt" sz="half" idx="10"/>
          </p:nvPr>
        </p:nvSpPr>
        <p:spPr/>
        <p:txBody>
          <a:bodyPr/>
          <a:lstStyle>
            <a:lvl1pPr>
              <a:defRPr/>
            </a:lvl1pPr>
          </a:lstStyle>
          <a:p>
            <a:fld id="{4A5F4750-E787-4B38-A6DF-F0D9DAFABACA}" type="datetime1">
              <a:rPr lang="en-US"/>
              <a:pPr/>
              <a:t>7/8/2010</a:t>
            </a:fld>
            <a:endParaRPr lang="en-US"/>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fld id="{63AB5D57-4066-473A-8251-476CAAF737C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Ref idx="1002">
        <a:schemeClr val="bg1"/>
      </p:bgRef>
    </p:bg>
    <p:spTree>
      <p:nvGrpSpPr>
        <p:cNvPr id="1" name=""/>
        <p:cNvGrpSpPr/>
        <p:nvPr/>
      </p:nvGrpSpPr>
      <p:grpSpPr>
        <a:xfrm>
          <a:off x="0" y="0"/>
          <a:ext cx="0" cy="0"/>
          <a:chOff x="0" y="0"/>
          <a:chExt cx="0" cy="0"/>
        </a:xfrm>
      </p:grpSpPr>
      <p:sp>
        <p:nvSpPr>
          <p:cNvPr id="4" name="Chevron 3"/>
          <p:cNvSpPr>
            <a:spLocks noChangeArrowheads="1"/>
          </p:cNvSpPr>
          <p:nvPr/>
        </p:nvSpPr>
        <p:spPr bwMode="auto">
          <a:xfrm>
            <a:off x="3636963" y="3005138"/>
            <a:ext cx="182562" cy="228600"/>
          </a:xfrm>
          <a:prstGeom prst="chevron">
            <a:avLst>
              <a:gd name="adj" fmla="val 50000"/>
            </a:avLst>
          </a:prstGeom>
          <a:gradFill rotWithShape="1">
            <a:gsLst>
              <a:gs pos="0">
                <a:srgbClr val="7FC4DD"/>
              </a:gs>
              <a:gs pos="28000">
                <a:srgbClr val="50B8DA"/>
              </a:gs>
              <a:gs pos="100000">
                <a:srgbClr val="1389A6"/>
              </a:gs>
            </a:gsLst>
            <a:lin ang="5400000"/>
          </a:gradFill>
          <a:ln w="3175" cap="rnd">
            <a:solidFill>
              <a:srgbClr val="1E768C"/>
            </a:solidFill>
            <a:miter lim="800000"/>
            <a:headEnd/>
            <a:tailEnd/>
          </a:ln>
          <a:effectLst>
            <a:outerShdw dist="25400" dir="5400000" rotWithShape="0">
              <a:srgbClr val="808080">
                <a:alpha val="45999"/>
              </a:srgbClr>
            </a:outerShdw>
          </a:effectLst>
        </p:spPr>
        <p:txBody>
          <a:bodyPr anchor="ctr"/>
          <a:lstStyle/>
          <a:p>
            <a:pPr>
              <a:defRPr/>
            </a:pPr>
            <a:endParaRPr lang="fr-FR">
              <a:solidFill>
                <a:srgbClr val="FFFFFF"/>
              </a:solidFill>
              <a:latin typeface="+mn-lt"/>
              <a:cs typeface="ヒラギノ角ゴ Pro W3" charset="-128"/>
            </a:endParaRPr>
          </a:p>
        </p:txBody>
      </p:sp>
      <p:sp>
        <p:nvSpPr>
          <p:cNvPr id="5" name="Chevron 4"/>
          <p:cNvSpPr>
            <a:spLocks noChangeArrowheads="1"/>
          </p:cNvSpPr>
          <p:nvPr/>
        </p:nvSpPr>
        <p:spPr bwMode="auto">
          <a:xfrm>
            <a:off x="3449638" y="3005138"/>
            <a:ext cx="184150" cy="228600"/>
          </a:xfrm>
          <a:prstGeom prst="chevron">
            <a:avLst>
              <a:gd name="adj" fmla="val 50000"/>
            </a:avLst>
          </a:prstGeom>
          <a:gradFill rotWithShape="1">
            <a:gsLst>
              <a:gs pos="0">
                <a:srgbClr val="7FC4DD"/>
              </a:gs>
              <a:gs pos="28000">
                <a:srgbClr val="50B8DA"/>
              </a:gs>
              <a:gs pos="100000">
                <a:srgbClr val="1389A6"/>
              </a:gs>
            </a:gsLst>
            <a:lin ang="5400000"/>
          </a:gradFill>
          <a:ln w="3175" cap="rnd">
            <a:solidFill>
              <a:srgbClr val="1E768C"/>
            </a:solidFill>
            <a:miter lim="800000"/>
            <a:headEnd/>
            <a:tailEnd/>
          </a:ln>
          <a:effectLst>
            <a:outerShdw dist="25400" dir="5400000" rotWithShape="0">
              <a:srgbClr val="808080">
                <a:alpha val="45999"/>
              </a:srgbClr>
            </a:outerShdw>
          </a:effectLst>
        </p:spPr>
        <p:txBody>
          <a:bodyPr anchor="ctr"/>
          <a:lstStyle/>
          <a:p>
            <a:pPr>
              <a:defRPr/>
            </a:pPr>
            <a:endParaRPr lang="fr-FR">
              <a:solidFill>
                <a:srgbClr val="FFFFFF"/>
              </a:solidFill>
              <a:latin typeface="+mn-lt"/>
              <a:cs typeface="ヒラギノ角ゴ Pro W3" charset="-128"/>
            </a:endParaRPr>
          </a:p>
        </p:txBody>
      </p:sp>
      <p:sp>
        <p:nvSpPr>
          <p:cNvPr id="2" name="Titre 1"/>
          <p:cNvSpPr>
            <a:spLocks noGrp="1"/>
          </p:cNvSpPr>
          <p:nvPr>
            <p:ph type="title"/>
          </p:nvPr>
        </p:nvSpPr>
        <p:spPr>
          <a:xfrm>
            <a:off x="722376" y="1059712"/>
            <a:ext cx="7772400" cy="1828800"/>
          </a:xfrm>
        </p:spPr>
        <p:txBody>
          <a:bodyPr anchor="b">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lang="fr-FR" smtClean="0"/>
              <a:t>Cliquez et modifiez le titre</a:t>
            </a:r>
            <a:endParaRPr lang="en-US"/>
          </a:p>
        </p:txBody>
      </p:sp>
      <p:sp>
        <p:nvSpPr>
          <p:cNvPr id="3" name="Espace réservé du texte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6" name="Espace réservé de la date 3"/>
          <p:cNvSpPr>
            <a:spLocks noGrp="1"/>
          </p:cNvSpPr>
          <p:nvPr>
            <p:ph type="dt" sz="half" idx="10"/>
          </p:nvPr>
        </p:nvSpPr>
        <p:spPr/>
        <p:txBody>
          <a:bodyPr/>
          <a:lstStyle>
            <a:lvl1pPr>
              <a:defRPr/>
            </a:lvl1pPr>
          </a:lstStyle>
          <a:p>
            <a:fld id="{A31CD948-96C4-4354-9C08-389681CC8E1B}" type="datetime1">
              <a:rPr lang="en-US"/>
              <a:pPr/>
              <a:t>7/8/2010</a:t>
            </a:fld>
            <a:endParaRPr lang="en-US"/>
          </a:p>
        </p:txBody>
      </p:sp>
      <p:sp>
        <p:nvSpPr>
          <p:cNvPr id="7" name="Espace réservé du pied de page 4"/>
          <p:cNvSpPr>
            <a:spLocks noGrp="1"/>
          </p:cNvSpPr>
          <p:nvPr>
            <p:ph type="ftr" sz="quarter" idx="11"/>
          </p:nvPr>
        </p:nvSpPr>
        <p:spPr/>
        <p:txBody>
          <a:bodyPr/>
          <a:lstStyle>
            <a:lvl1pPr>
              <a:defRPr/>
            </a:lvl1pPr>
          </a:lstStyle>
          <a:p>
            <a:pPr>
              <a:defRPr/>
            </a:pPr>
            <a:endParaRPr lang="fr-FR"/>
          </a:p>
        </p:txBody>
      </p:sp>
      <p:sp>
        <p:nvSpPr>
          <p:cNvPr id="8" name="Espace réservé du numéro de diapositive 5"/>
          <p:cNvSpPr>
            <a:spLocks noGrp="1"/>
          </p:cNvSpPr>
          <p:nvPr>
            <p:ph type="sldNum" sz="quarter" idx="12"/>
          </p:nvPr>
        </p:nvSpPr>
        <p:spPr/>
        <p:txBody>
          <a:bodyPr/>
          <a:lstStyle>
            <a:lvl1pPr>
              <a:defRPr/>
            </a:lvl1pPr>
          </a:lstStyle>
          <a:p>
            <a:fld id="{32E331D3-C749-41DD-ADC5-5AC7F55B0E57}" type="slidenum">
              <a:rPr lang="en-US"/>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8" name="Titre 7"/>
          <p:cNvSpPr>
            <a:spLocks noGrp="1"/>
          </p:cNvSpPr>
          <p:nvPr>
            <p:ph type="title"/>
          </p:nvPr>
        </p:nvSpPr>
        <p:spPr/>
        <p:txBody>
          <a:bodyPr rtlCol="0"/>
          <a:lstStyle/>
          <a:p>
            <a:r>
              <a:rPr lang="fr-FR" smtClean="0"/>
              <a:t>Cliquez et modifiez le titre</a:t>
            </a:r>
            <a:endParaRPr lang="en-US"/>
          </a:p>
        </p:txBody>
      </p:sp>
      <p:sp>
        <p:nvSpPr>
          <p:cNvPr id="5" name="Espace réservé de la date 4"/>
          <p:cNvSpPr>
            <a:spLocks noGrp="1"/>
          </p:cNvSpPr>
          <p:nvPr>
            <p:ph type="dt" sz="half" idx="10"/>
          </p:nvPr>
        </p:nvSpPr>
        <p:spPr/>
        <p:txBody>
          <a:bodyPr/>
          <a:lstStyle>
            <a:lvl1pPr>
              <a:defRPr/>
            </a:lvl1pPr>
          </a:lstStyle>
          <a:p>
            <a:fld id="{37F3AA8C-5F69-4272-ABC3-B29A77E1C4A5}" type="datetime1">
              <a:rPr lang="en-US"/>
              <a:pPr/>
              <a:t>7/8/2010</a:t>
            </a:fld>
            <a:endParaRPr lang="en-US"/>
          </a:p>
        </p:txBody>
      </p:sp>
      <p:sp>
        <p:nvSpPr>
          <p:cNvPr id="6" name="Espace réservé du pied de page 5"/>
          <p:cNvSpPr>
            <a:spLocks noGrp="1"/>
          </p:cNvSpPr>
          <p:nvPr>
            <p:ph type="ftr" sz="quarter" idx="11"/>
          </p:nvPr>
        </p:nvSpPr>
        <p:spPr/>
        <p:txBody>
          <a:bodyPr/>
          <a:lstStyle>
            <a:lvl1pPr>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a:defRPr/>
            </a:lvl1pPr>
          </a:lstStyle>
          <a:p>
            <a:fld id="{811EDFC7-835E-460E-A9BD-C6598267FA79}" type="slidenum">
              <a:rPr lang="en-US"/>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lstStyle>
            <a:lvl1pPr>
              <a:defRPr/>
            </a:lvl1pPr>
          </a:lstStyle>
          <a:p>
            <a:r>
              <a:rPr lang="fr-FR" smtClean="0"/>
              <a:t>Cliquez et modifiez le titre</a:t>
            </a:r>
            <a:endParaRPr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lvl1pPr>
              <a:defRPr/>
            </a:lvl1pPr>
          </a:lstStyle>
          <a:p>
            <a:fld id="{7E2AAC1B-DD3F-4401-8D27-A9D3E69A26EE}" type="datetime1">
              <a:rPr lang="en-US"/>
              <a:pPr/>
              <a:t>7/8/2010</a:t>
            </a:fld>
            <a:endParaRPr lang="en-US"/>
          </a:p>
        </p:txBody>
      </p:sp>
      <p:sp>
        <p:nvSpPr>
          <p:cNvPr id="8" name="Espace réservé du pied de page 7"/>
          <p:cNvSpPr>
            <a:spLocks noGrp="1"/>
          </p:cNvSpPr>
          <p:nvPr>
            <p:ph type="ftr" sz="quarter" idx="11"/>
          </p:nvPr>
        </p:nvSpPr>
        <p:spPr/>
        <p:txBody>
          <a:bodyPr/>
          <a:lstStyle>
            <a:lvl1pPr>
              <a:defRPr/>
            </a:lvl1pPr>
          </a:lstStyle>
          <a:p>
            <a:pPr>
              <a:defRPr/>
            </a:pPr>
            <a:endParaRPr lang="fr-FR"/>
          </a:p>
        </p:txBody>
      </p:sp>
      <p:sp>
        <p:nvSpPr>
          <p:cNvPr id="9" name="Espace réservé du numéro de diapositive 8"/>
          <p:cNvSpPr>
            <a:spLocks noGrp="1"/>
          </p:cNvSpPr>
          <p:nvPr>
            <p:ph type="sldNum" sz="quarter" idx="12"/>
          </p:nvPr>
        </p:nvSpPr>
        <p:spPr/>
        <p:txBody>
          <a:bodyPr/>
          <a:lstStyle>
            <a:lvl1pPr>
              <a:defRPr/>
            </a:lvl1pPr>
          </a:lstStyle>
          <a:p>
            <a:fld id="{84832DDD-CCEC-4A0B-BF05-173E44D3BE4D}"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6" name="Titre 5"/>
          <p:cNvSpPr>
            <a:spLocks noGrp="1"/>
          </p:cNvSpPr>
          <p:nvPr>
            <p:ph type="title"/>
          </p:nvPr>
        </p:nvSpPr>
        <p:spPr/>
        <p:txBody>
          <a:bodyPr rtlCol="0"/>
          <a:lstStyle/>
          <a:p>
            <a:r>
              <a:rPr lang="fr-FR" smtClean="0"/>
              <a:t>Cliquez et modifiez le titre</a:t>
            </a:r>
            <a:endParaRPr lang="en-US"/>
          </a:p>
        </p:txBody>
      </p:sp>
      <p:sp>
        <p:nvSpPr>
          <p:cNvPr id="3" name="Espace réservé de la date 2"/>
          <p:cNvSpPr>
            <a:spLocks noGrp="1"/>
          </p:cNvSpPr>
          <p:nvPr>
            <p:ph type="dt" sz="half" idx="10"/>
          </p:nvPr>
        </p:nvSpPr>
        <p:spPr/>
        <p:txBody>
          <a:bodyPr/>
          <a:lstStyle>
            <a:lvl1pPr>
              <a:defRPr/>
            </a:lvl1pPr>
          </a:lstStyle>
          <a:p>
            <a:fld id="{70CF68E4-342C-4F16-AE22-5F6E07DFE1F4}" type="datetime1">
              <a:rPr lang="en-US"/>
              <a:pPr/>
              <a:t>7/8/2010</a:t>
            </a:fld>
            <a:endParaRPr lang="en-US"/>
          </a:p>
        </p:txBody>
      </p:sp>
      <p:sp>
        <p:nvSpPr>
          <p:cNvPr id="4" name="Espace réservé du pied de page 3"/>
          <p:cNvSpPr>
            <a:spLocks noGrp="1"/>
          </p:cNvSpPr>
          <p:nvPr>
            <p:ph type="ftr" sz="quarter" idx="11"/>
          </p:nvPr>
        </p:nvSpPr>
        <p:spPr/>
        <p:txBody>
          <a:bodyPr/>
          <a:lstStyle>
            <a:lvl1pPr>
              <a:defRPr/>
            </a:lvl1pPr>
          </a:lstStyle>
          <a:p>
            <a:pPr>
              <a:defRPr/>
            </a:pPr>
            <a:endParaRPr lang="fr-FR"/>
          </a:p>
        </p:txBody>
      </p:sp>
      <p:sp>
        <p:nvSpPr>
          <p:cNvPr id="5" name="Espace réservé du numéro de diapositive 4"/>
          <p:cNvSpPr>
            <a:spLocks noGrp="1"/>
          </p:cNvSpPr>
          <p:nvPr>
            <p:ph type="sldNum" sz="quarter" idx="12"/>
          </p:nvPr>
        </p:nvSpPr>
        <p:spPr/>
        <p:txBody>
          <a:bodyPr/>
          <a:lstStyle>
            <a:lvl1pPr>
              <a:defRPr/>
            </a:lvl1pPr>
          </a:lstStyle>
          <a:p>
            <a:fld id="{78EED6EA-FAFF-4053-A131-AF50FF56CBC9}" type="slidenum">
              <a:rPr lang="en-US"/>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9"/>
          <p:cNvSpPr>
            <a:spLocks noGrp="1"/>
          </p:cNvSpPr>
          <p:nvPr>
            <p:ph type="dt" sz="half" idx="10"/>
          </p:nvPr>
        </p:nvSpPr>
        <p:spPr/>
        <p:txBody>
          <a:bodyPr/>
          <a:lstStyle>
            <a:lvl1pPr>
              <a:defRPr/>
            </a:lvl1pPr>
          </a:lstStyle>
          <a:p>
            <a:fld id="{843CFB70-D405-4ECD-A843-33AEB56B95E0}" type="datetime1">
              <a:rPr lang="en-US"/>
              <a:pPr/>
              <a:t>7/8/2010</a:t>
            </a:fld>
            <a:endParaRPr lang="en-US"/>
          </a:p>
        </p:txBody>
      </p:sp>
      <p:sp>
        <p:nvSpPr>
          <p:cNvPr id="3" name="Espace réservé du pied de page 21"/>
          <p:cNvSpPr>
            <a:spLocks noGrp="1"/>
          </p:cNvSpPr>
          <p:nvPr>
            <p:ph type="ftr" sz="quarter" idx="11"/>
          </p:nvPr>
        </p:nvSpPr>
        <p:spPr/>
        <p:txBody>
          <a:bodyPr/>
          <a:lstStyle>
            <a:lvl1pPr>
              <a:defRPr/>
            </a:lvl1pPr>
          </a:lstStyle>
          <a:p>
            <a:pPr>
              <a:defRPr/>
            </a:pPr>
            <a:endParaRPr lang="fr-FR"/>
          </a:p>
        </p:txBody>
      </p:sp>
      <p:sp>
        <p:nvSpPr>
          <p:cNvPr id="4" name="Espace réservé du numéro de diapositive 17"/>
          <p:cNvSpPr>
            <a:spLocks noGrp="1"/>
          </p:cNvSpPr>
          <p:nvPr>
            <p:ph type="sldNum" sz="quarter" idx="12"/>
          </p:nvPr>
        </p:nvSpPr>
        <p:spPr/>
        <p:txBody>
          <a:bodyPr/>
          <a:lstStyle>
            <a:lvl1pPr>
              <a:defRPr/>
            </a:lvl1pPr>
          </a:lstStyle>
          <a:p>
            <a:fld id="{86E5A191-1710-42A2-BB60-EEF64355F38A}"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lstStyle>
          <a:p>
            <a:r>
              <a:rPr lang="fr-FR" smtClean="0"/>
              <a:t>Cliquez et modifiez le titre</a:t>
            </a:r>
            <a:endParaRPr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a:r>
              <a:rPr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lvl1pPr>
              <a:defRPr/>
            </a:lvl1pPr>
          </a:lstStyle>
          <a:p>
            <a:fld id="{979FB047-20A1-4835-AD67-C78D7E816455}" type="datetime1">
              <a:rPr lang="en-US"/>
              <a:pPr/>
              <a:t>7/8/2010</a:t>
            </a:fld>
            <a:endParaRPr lang="en-US"/>
          </a:p>
        </p:txBody>
      </p:sp>
      <p:sp>
        <p:nvSpPr>
          <p:cNvPr id="6" name="Espace réservé du pied de page 5"/>
          <p:cNvSpPr>
            <a:spLocks noGrp="1"/>
          </p:cNvSpPr>
          <p:nvPr>
            <p:ph type="ftr" sz="quarter" idx="11"/>
          </p:nvPr>
        </p:nvSpPr>
        <p:spPr/>
        <p:txBody>
          <a:bodyPr/>
          <a:lstStyle>
            <a:lvl1pPr>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a:defRPr/>
            </a:lvl1pPr>
          </a:lstStyle>
          <a:p>
            <a:fld id="{17F31109-0175-4FF5-8D2D-79CD43EFC1D2}"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5" name="Forme libre 10"/>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fr-FR">
              <a:latin typeface="Lucida Sans Unicode" charset="0"/>
              <a:cs typeface="ヒラギノ角ゴ Pro W3" charset="-128"/>
            </a:endParaRPr>
          </a:p>
        </p:txBody>
      </p:sp>
      <p:sp>
        <p:nvSpPr>
          <p:cNvPr id="6" name="Forme libre 15"/>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fr-FR">
              <a:latin typeface="Lucida Sans Unicode" charset="0"/>
              <a:cs typeface="ヒラギノ角ゴ Pro W3" charset="-128"/>
            </a:endParaRPr>
          </a:p>
        </p:txBody>
      </p:sp>
      <p:sp>
        <p:nvSpPr>
          <p:cNvPr id="7" name="Triangle rectangle 16"/>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fr-FR">
              <a:solidFill>
                <a:srgbClr val="FFFFFF"/>
              </a:solidFill>
              <a:ea typeface="ヒラギノ角ゴ Pro W3" charset="-128"/>
              <a:cs typeface="ヒラギノ角ゴ Pro W3" charset="-128"/>
            </a:endParaRPr>
          </a:p>
        </p:txBody>
      </p:sp>
      <p:cxnSp>
        <p:nvCxnSpPr>
          <p:cNvPr id="8" name="Connecteur droit 18"/>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a:spLocks noChangeArrowheads="1"/>
          </p:cNvSpPr>
          <p:nvPr/>
        </p:nvSpPr>
        <p:spPr bwMode="auto">
          <a:xfrm>
            <a:off x="8664575" y="4987925"/>
            <a:ext cx="182563" cy="228600"/>
          </a:xfrm>
          <a:prstGeom prst="chevron">
            <a:avLst>
              <a:gd name="adj" fmla="val 50000"/>
            </a:avLst>
          </a:prstGeom>
          <a:gradFill rotWithShape="1">
            <a:gsLst>
              <a:gs pos="0">
                <a:srgbClr val="7FC4DD"/>
              </a:gs>
              <a:gs pos="28000">
                <a:srgbClr val="50B8DA"/>
              </a:gs>
              <a:gs pos="100000">
                <a:srgbClr val="1389A6"/>
              </a:gs>
            </a:gsLst>
            <a:lin ang="5400000"/>
          </a:gradFill>
          <a:ln w="3175" cap="rnd">
            <a:solidFill>
              <a:srgbClr val="1E768C"/>
            </a:solidFill>
            <a:miter lim="800000"/>
            <a:headEnd/>
            <a:tailEnd/>
          </a:ln>
          <a:effectLst>
            <a:outerShdw dist="25400" dir="5400000" rotWithShape="0">
              <a:srgbClr val="808080">
                <a:alpha val="45999"/>
              </a:srgbClr>
            </a:outerShdw>
          </a:effectLst>
        </p:spPr>
        <p:txBody>
          <a:bodyPr anchor="ctr"/>
          <a:lstStyle/>
          <a:p>
            <a:pPr>
              <a:defRPr/>
            </a:pPr>
            <a:endParaRPr lang="fr-FR">
              <a:solidFill>
                <a:srgbClr val="FFFFFF"/>
              </a:solidFill>
              <a:latin typeface="+mn-lt"/>
              <a:cs typeface="ヒラギノ角ゴ Pro W3" charset="-128"/>
            </a:endParaRPr>
          </a:p>
        </p:txBody>
      </p:sp>
      <p:sp>
        <p:nvSpPr>
          <p:cNvPr id="10" name="Chevron 9"/>
          <p:cNvSpPr>
            <a:spLocks noChangeArrowheads="1"/>
          </p:cNvSpPr>
          <p:nvPr/>
        </p:nvSpPr>
        <p:spPr bwMode="auto">
          <a:xfrm>
            <a:off x="8477250" y="4987925"/>
            <a:ext cx="182563" cy="228600"/>
          </a:xfrm>
          <a:prstGeom prst="chevron">
            <a:avLst>
              <a:gd name="adj" fmla="val 50000"/>
            </a:avLst>
          </a:prstGeom>
          <a:gradFill rotWithShape="1">
            <a:gsLst>
              <a:gs pos="0">
                <a:srgbClr val="7FC4DD"/>
              </a:gs>
              <a:gs pos="28000">
                <a:srgbClr val="50B8DA"/>
              </a:gs>
              <a:gs pos="100000">
                <a:srgbClr val="1389A6"/>
              </a:gs>
            </a:gsLst>
            <a:lin ang="5400000"/>
          </a:gradFill>
          <a:ln w="3175" cap="rnd">
            <a:solidFill>
              <a:srgbClr val="1E768C"/>
            </a:solidFill>
            <a:miter lim="800000"/>
            <a:headEnd/>
            <a:tailEnd/>
          </a:ln>
          <a:effectLst>
            <a:outerShdw dist="25400" dir="5400000" rotWithShape="0">
              <a:srgbClr val="808080">
                <a:alpha val="45999"/>
              </a:srgbClr>
            </a:outerShdw>
          </a:effectLst>
        </p:spPr>
        <p:txBody>
          <a:bodyPr anchor="ctr"/>
          <a:lstStyle/>
          <a:p>
            <a:pPr>
              <a:defRPr/>
            </a:pPr>
            <a:endParaRPr lang="fr-FR">
              <a:solidFill>
                <a:srgbClr val="FFFFFF"/>
              </a:solidFill>
              <a:latin typeface="+mn-lt"/>
              <a:cs typeface="ヒラギノ角ゴ Pro W3" charset="-128"/>
            </a:endParaRPr>
          </a:p>
        </p:txBody>
      </p:sp>
      <p:sp>
        <p:nvSpPr>
          <p:cNvPr id="4" name="Espace réservé du texte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lstStyle>
          <a:p>
            <a:pPr lvl="0"/>
            <a:r>
              <a:rPr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lang="fr-FR" smtClean="0"/>
              <a:t>Cliquez et modifiez le titre</a:t>
            </a:r>
            <a:endParaRPr lang="en-US"/>
          </a:p>
        </p:txBody>
      </p:sp>
      <p:sp>
        <p:nvSpPr>
          <p:cNvPr id="11" name="Espace réservé de la date 4"/>
          <p:cNvSpPr>
            <a:spLocks noGrp="1"/>
          </p:cNvSpPr>
          <p:nvPr>
            <p:ph type="dt" sz="half" idx="10"/>
          </p:nvPr>
        </p:nvSpPr>
        <p:spPr/>
        <p:txBody>
          <a:bodyPr/>
          <a:lstStyle>
            <a:lvl1pPr>
              <a:defRPr/>
            </a:lvl1pPr>
          </a:lstStyle>
          <a:p>
            <a:fld id="{65B741DC-28DC-4347-A385-4A000A3EE792}" type="datetime1">
              <a:rPr lang="en-US"/>
              <a:pPr/>
              <a:t>7/8/2010</a:t>
            </a:fld>
            <a:endParaRPr lang="en-US"/>
          </a:p>
        </p:txBody>
      </p:sp>
      <p:sp>
        <p:nvSpPr>
          <p:cNvPr id="12" name="Espace réservé du pied de page 5"/>
          <p:cNvSpPr>
            <a:spLocks noGrp="1"/>
          </p:cNvSpPr>
          <p:nvPr>
            <p:ph type="ftr" sz="quarter" idx="11"/>
          </p:nvPr>
        </p:nvSpPr>
        <p:spPr/>
        <p:txBody>
          <a:bodyPr/>
          <a:lstStyle>
            <a:lvl1pPr>
              <a:defRPr/>
            </a:lvl1pPr>
          </a:lstStyle>
          <a:p>
            <a:pPr>
              <a:defRPr/>
            </a:pPr>
            <a:endParaRPr lang="fr-FR"/>
          </a:p>
        </p:txBody>
      </p:sp>
      <p:sp>
        <p:nvSpPr>
          <p:cNvPr id="13" name="Espace réservé du numéro de diapositive 6"/>
          <p:cNvSpPr>
            <a:spLocks noGrp="1"/>
          </p:cNvSpPr>
          <p:nvPr>
            <p:ph type="sldNum" sz="quarter" idx="12"/>
          </p:nvPr>
        </p:nvSpPr>
        <p:spPr/>
        <p:txBody>
          <a:bodyPr/>
          <a:lstStyle>
            <a:lvl1pPr>
              <a:defRPr/>
            </a:lvl1pPr>
          </a:lstStyle>
          <a:p>
            <a:fld id="{0FD2A8ED-7366-499E-BB60-D93E5D916DBC}" type="slidenum">
              <a:rPr lang="en-US"/>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fr-FR">
              <a:latin typeface="Lucida Sans Unicode" charset="0"/>
              <a:cs typeface="ヒラギノ角ゴ Pro W3" charset="-128"/>
            </a:endParaRPr>
          </a:p>
        </p:txBody>
      </p:sp>
      <p:sp>
        <p:nvSpPr>
          <p:cNvPr id="12" name="Forme libre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fr-FR">
              <a:latin typeface="Lucida Sans Unicode" charset="0"/>
              <a:cs typeface="ヒラギノ角ゴ Pro W3" charset="-128"/>
            </a:endParaRPr>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fr-FR">
              <a:solidFill>
                <a:srgbClr val="FFFFFF"/>
              </a:solidFill>
              <a:ea typeface="ヒラギノ角ゴ Pro W3" charset="-128"/>
              <a:cs typeface="ヒラギノ角ゴ Pro W3" charset="-128"/>
            </a:endParaRPr>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fr-FR" smtClean="0"/>
              <a:t>Cliquez et modifiez le titre</a:t>
            </a:r>
            <a:endParaRPr lang="en-US" smtClean="0"/>
          </a:p>
        </p:txBody>
      </p:sp>
      <p:sp>
        <p:nvSpPr>
          <p:cNvPr id="1033" name="Espace réservé du texte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0" name="Espace réservé de la date 9"/>
          <p:cNvSpPr>
            <a:spLocks noGrp="1"/>
          </p:cNvSpPr>
          <p:nvPr>
            <p:ph type="dt" sz="half" idx="2"/>
          </p:nvPr>
        </p:nvSpPr>
        <p:spPr>
          <a:xfrm>
            <a:off x="6727825" y="6408738"/>
            <a:ext cx="1919288" cy="365125"/>
          </a:xfrm>
          <a:prstGeom prst="rect">
            <a:avLst/>
          </a:prstGeom>
        </p:spPr>
        <p:txBody>
          <a:bodyPr vert="horz" wrap="square" lIns="91440" tIns="45720" rIns="91440" bIns="45720" numCol="1" anchor="b" anchorCtr="0" compatLnSpc="1">
            <a:prstTxWarp prst="textNoShape">
              <a:avLst/>
            </a:prstTxWarp>
          </a:bodyPr>
          <a:lstStyle>
            <a:lvl1pPr>
              <a:defRPr sz="1000">
                <a:latin typeface="Lucida Sans Unicode" pitchFamily="34" charset="0"/>
              </a:defRPr>
            </a:lvl1pPr>
          </a:lstStyle>
          <a:p>
            <a:fld id="{E233E26B-8342-4F5B-B1A0-F23ED7F258C9}" type="datetime1">
              <a:rPr lang="en-US"/>
              <a:pPr/>
              <a:t>7/8/2010</a:t>
            </a:fld>
            <a:endParaRPr lang="en-US"/>
          </a:p>
        </p:txBody>
      </p:sp>
      <p:sp>
        <p:nvSpPr>
          <p:cNvPr id="22" name="Espace réservé du pied de page 21"/>
          <p:cNvSpPr>
            <a:spLocks noGrp="1"/>
          </p:cNvSpPr>
          <p:nvPr>
            <p:ph type="ftr" sz="quarter" idx="3"/>
          </p:nvPr>
        </p:nvSpPr>
        <p:spPr>
          <a:xfrm>
            <a:off x="4379913" y="6408738"/>
            <a:ext cx="2351087" cy="365125"/>
          </a:xfrm>
          <a:prstGeom prst="rect">
            <a:avLst/>
          </a:prstGeom>
        </p:spPr>
        <p:txBody>
          <a:bodyPr vert="horz" wrap="square" lIns="91440" tIns="45720" rIns="91440" bIns="45720" numCol="1" anchor="b" anchorCtr="0" compatLnSpc="1">
            <a:prstTxWarp prst="textNoShape">
              <a:avLst/>
            </a:prstTxWarp>
          </a:bodyPr>
          <a:lstStyle>
            <a:lvl1pPr algn="r">
              <a:defRPr sz="1000">
                <a:latin typeface="Lucida Sans Unicode" charset="0"/>
                <a:cs typeface="ヒラギノ角ゴ Pro W3" charset="-128"/>
              </a:defRPr>
            </a:lvl1pPr>
          </a:lstStyle>
          <a:p>
            <a:pPr>
              <a:defRPr/>
            </a:pPr>
            <a:endParaRPr lang="fr-FR"/>
          </a:p>
        </p:txBody>
      </p:sp>
      <p:sp>
        <p:nvSpPr>
          <p:cNvPr id="18" name="Espace réservé du numéro de diapositive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a:defRPr sz="1000">
                <a:latin typeface="Lucida Sans Unicode" pitchFamily="34" charset="0"/>
              </a:defRPr>
            </a:lvl1pPr>
          </a:lstStyle>
          <a:p>
            <a:fld id="{2EC053F4-9BB1-4212-BE5A-2FD11C56256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25" r:id="rId1"/>
    <p:sldLayoutId id="2147483721" r:id="rId2"/>
    <p:sldLayoutId id="2147483726" r:id="rId3"/>
    <p:sldLayoutId id="2147483727" r:id="rId4"/>
    <p:sldLayoutId id="2147483728" r:id="rId5"/>
    <p:sldLayoutId id="2147483729" r:id="rId6"/>
    <p:sldLayoutId id="2147483722" r:id="rId7"/>
    <p:sldLayoutId id="2147483730" r:id="rId8"/>
    <p:sldLayoutId id="2147483731" r:id="rId9"/>
    <p:sldLayoutId id="2147483723" r:id="rId10"/>
    <p:sldLayoutId id="2147483724"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ヒラギノ角ゴ Pro W3" charset="-128"/>
          <a:cs typeface="ヒラギノ角ゴ Pro W3" charset="-128"/>
        </a:defRPr>
      </a:lvl1pPr>
      <a:lvl2pPr algn="l" rtl="0" eaLnBrk="0" fontAlgn="base" hangingPunct="0">
        <a:spcBef>
          <a:spcPct val="0"/>
        </a:spcBef>
        <a:spcAft>
          <a:spcPct val="0"/>
        </a:spcAft>
        <a:defRPr sz="4100" b="1">
          <a:solidFill>
            <a:schemeClr val="tx2"/>
          </a:solidFill>
          <a:latin typeface="Lucida Sans Unicode" charset="0"/>
          <a:ea typeface="ヒラギノ角ゴ Pro W3" charset="-128"/>
          <a:cs typeface="ヒラギノ角ゴ Pro W3" charset="-128"/>
        </a:defRPr>
      </a:lvl2pPr>
      <a:lvl3pPr algn="l" rtl="0" eaLnBrk="0" fontAlgn="base" hangingPunct="0">
        <a:spcBef>
          <a:spcPct val="0"/>
        </a:spcBef>
        <a:spcAft>
          <a:spcPct val="0"/>
        </a:spcAft>
        <a:defRPr sz="4100" b="1">
          <a:solidFill>
            <a:schemeClr val="tx2"/>
          </a:solidFill>
          <a:latin typeface="Lucida Sans Unicode" charset="0"/>
          <a:ea typeface="ヒラギノ角ゴ Pro W3" charset="-128"/>
          <a:cs typeface="ヒラギノ角ゴ Pro W3" charset="-128"/>
        </a:defRPr>
      </a:lvl3pPr>
      <a:lvl4pPr algn="l" rtl="0" eaLnBrk="0" fontAlgn="base" hangingPunct="0">
        <a:spcBef>
          <a:spcPct val="0"/>
        </a:spcBef>
        <a:spcAft>
          <a:spcPct val="0"/>
        </a:spcAft>
        <a:defRPr sz="4100" b="1">
          <a:solidFill>
            <a:schemeClr val="tx2"/>
          </a:solidFill>
          <a:latin typeface="Lucida Sans Unicode" charset="0"/>
          <a:ea typeface="ヒラギノ角ゴ Pro W3" charset="-128"/>
          <a:cs typeface="ヒラギノ角ゴ Pro W3" charset="-128"/>
        </a:defRPr>
      </a:lvl4pPr>
      <a:lvl5pPr algn="l" rtl="0" eaLnBrk="0" fontAlgn="base" hangingPunct="0">
        <a:spcBef>
          <a:spcPct val="0"/>
        </a:spcBef>
        <a:spcAft>
          <a:spcPct val="0"/>
        </a:spcAft>
        <a:defRPr sz="4100" b="1">
          <a:solidFill>
            <a:schemeClr val="tx2"/>
          </a:solidFill>
          <a:latin typeface="Lucida Sans Unicode" charset="0"/>
          <a:ea typeface="ヒラギノ角ゴ Pro W3" charset="-128"/>
          <a:cs typeface="ヒラギノ角ゴ Pro W3" charset="-128"/>
        </a:defRPr>
      </a:lvl5pPr>
      <a:lvl6pPr marL="457200" algn="l" rtl="0" fontAlgn="base">
        <a:spcBef>
          <a:spcPct val="0"/>
        </a:spcBef>
        <a:spcAft>
          <a:spcPct val="0"/>
        </a:spcAft>
        <a:defRPr sz="4100" b="1">
          <a:solidFill>
            <a:schemeClr val="tx2"/>
          </a:solidFill>
          <a:latin typeface="Lucida Sans Unicode" charset="0"/>
          <a:ea typeface="ヒラギノ角ゴ Pro W3" charset="-128"/>
          <a:cs typeface="ヒラギノ角ゴ Pro W3" charset="-128"/>
        </a:defRPr>
      </a:lvl6pPr>
      <a:lvl7pPr marL="914400" algn="l" rtl="0" fontAlgn="base">
        <a:spcBef>
          <a:spcPct val="0"/>
        </a:spcBef>
        <a:spcAft>
          <a:spcPct val="0"/>
        </a:spcAft>
        <a:defRPr sz="4100" b="1">
          <a:solidFill>
            <a:schemeClr val="tx2"/>
          </a:solidFill>
          <a:latin typeface="Lucida Sans Unicode" charset="0"/>
          <a:ea typeface="ヒラギノ角ゴ Pro W3" charset="-128"/>
          <a:cs typeface="ヒラギノ角ゴ Pro W3" charset="-128"/>
        </a:defRPr>
      </a:lvl7pPr>
      <a:lvl8pPr marL="1371600" algn="l" rtl="0" fontAlgn="base">
        <a:spcBef>
          <a:spcPct val="0"/>
        </a:spcBef>
        <a:spcAft>
          <a:spcPct val="0"/>
        </a:spcAft>
        <a:defRPr sz="4100" b="1">
          <a:solidFill>
            <a:schemeClr val="tx2"/>
          </a:solidFill>
          <a:latin typeface="Lucida Sans Unicode" charset="0"/>
          <a:ea typeface="ヒラギノ角ゴ Pro W3" charset="-128"/>
          <a:cs typeface="ヒラギノ角ゴ Pro W3" charset="-128"/>
        </a:defRPr>
      </a:lvl8pPr>
      <a:lvl9pPr marL="1828800" algn="l" rtl="0" fontAlgn="base">
        <a:spcBef>
          <a:spcPct val="0"/>
        </a:spcBef>
        <a:spcAft>
          <a:spcPct val="0"/>
        </a:spcAft>
        <a:defRPr sz="4100" b="1">
          <a:solidFill>
            <a:schemeClr val="tx2"/>
          </a:solidFill>
          <a:latin typeface="Lucida Sans Unicode" charset="0"/>
          <a:ea typeface="ヒラギノ角ゴ Pro W3" charset="-128"/>
          <a:cs typeface="ヒラギノ角ゴ Pro W3" charset="-128"/>
        </a:defRPr>
      </a:lvl9pPr>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ヒラギノ角ゴ Pro W3" charset="-128"/>
          <a:cs typeface="ヒラギノ角ゴ Pro W3" charset="-128"/>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ヒラギノ角ゴ Pro W3" charset="-128"/>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ヒラギノ角ゴ Pro W3" charset="-128"/>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ヒラギノ角ゴ Pro W3" charset="-128"/>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ヒラギノ角ゴ Pro W3" charset="-128"/>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Spring%202010/Experiments/02-11-2010/Data%20Processor%20(2010)5NTU%20length1_ra_ta.xmcd/Selection%20691%209355%201148%209728" TargetMode="External"/><Relationship Id="rId4" Type="http://schemas.openxmlformats.org/officeDocument/2006/relationships/oleObject" Target="Spring%202010/Experiments/02-11-2010/Data%20Processor%20(2010)5NTU%20length1_ra_ta.xmcd/Selection%2083%209355%20540%209728"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2.png"/><Relationship Id="rId5" Type="http://schemas.openxmlformats.org/officeDocument/2006/relationships/oleObject" Target="Spring%202010/Experiments/02-11-2010/Data%20Processor%20(2010)5NTU%20length1_ra_ta.xmcd/Selection%2011%209827%20677%2010184" TargetMode="Externa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ctrTitle"/>
          </p:nvPr>
        </p:nvSpPr>
        <p:spPr>
          <a:xfrm>
            <a:off x="609600" y="2971800"/>
            <a:ext cx="7772400" cy="1829761"/>
          </a:xfrm>
        </p:spPr>
        <p:txBody>
          <a:bodyPr>
            <a:normAutofit fontScale="90000"/>
          </a:bodyPr>
          <a:lstStyle/>
          <a:p>
            <a:pPr eaLnBrk="1" hangingPunct="1">
              <a:defRPr/>
            </a:pPr>
            <a:r>
              <a:rPr lang="fr-FR" sz="6700" dirty="0" smtClean="0"/>
              <a:t>Tube Floc</a:t>
            </a:r>
            <a:br>
              <a:rPr lang="fr-FR" sz="6700" dirty="0" smtClean="0"/>
            </a:br>
            <a:r>
              <a:rPr lang="fr-FR" sz="6700" dirty="0" err="1" smtClean="0"/>
              <a:t>Experiments</a:t>
            </a:r>
            <a:r>
              <a:rPr lang="fr-FR" sz="6700" dirty="0" smtClean="0"/>
              <a:t/>
            </a:r>
            <a:br>
              <a:rPr lang="fr-FR" sz="6700" dirty="0" smtClean="0"/>
            </a:br>
            <a:r>
              <a:rPr lang="fr-FR" dirty="0" smtClean="0"/>
              <a:t> </a:t>
            </a:r>
            <a:br>
              <a:rPr lang="fr-FR" dirty="0" smtClean="0"/>
            </a:br>
            <a:endParaRPr lang="fr-FR" dirty="0"/>
          </a:p>
        </p:txBody>
      </p:sp>
      <p:sp>
        <p:nvSpPr>
          <p:cNvPr id="14339" name="Rectangle 2"/>
          <p:cNvSpPr>
            <a:spLocks noGrp="1" noChangeArrowheads="1"/>
          </p:cNvSpPr>
          <p:nvPr>
            <p:ph type="subTitle" idx="1"/>
          </p:nvPr>
        </p:nvSpPr>
        <p:spPr>
          <a:xfrm>
            <a:off x="1066800" y="5638800"/>
            <a:ext cx="3208338" cy="1462087"/>
          </a:xfrm>
        </p:spPr>
        <p:txBody>
          <a:bodyPr/>
          <a:lstStyle/>
          <a:p>
            <a:pPr marR="0" eaLnBrk="1" hangingPunct="1"/>
            <a:r>
              <a:rPr lang="en-US" dirty="0" smtClean="0">
                <a:solidFill>
                  <a:schemeClr val="bg1"/>
                </a:solidFill>
              </a:rPr>
              <a:t>Karen </a:t>
            </a:r>
            <a:r>
              <a:rPr lang="en-US" dirty="0" err="1" smtClean="0">
                <a:solidFill>
                  <a:schemeClr val="bg1"/>
                </a:solidFill>
              </a:rPr>
              <a:t>Swetland</a:t>
            </a:r>
            <a:endParaRPr lang="en-US" dirty="0" smtClean="0">
              <a:solidFill>
                <a:schemeClr val="bg1"/>
              </a:solidFill>
            </a:endParaRPr>
          </a:p>
          <a:p>
            <a:pPr marR="0" eaLnBrk="1" hangingPunct="1"/>
            <a:r>
              <a:rPr lang="en-US" dirty="0" smtClean="0">
                <a:solidFill>
                  <a:schemeClr val="bg1"/>
                </a:solidFill>
              </a:rPr>
              <a:t>Craig </a:t>
            </a:r>
            <a:r>
              <a:rPr lang="en-US" dirty="0" err="1" smtClean="0">
                <a:solidFill>
                  <a:schemeClr val="bg1"/>
                </a:solidFill>
              </a:rPr>
              <a:t>Bullington</a:t>
            </a:r>
            <a:endParaRPr lang="en-US" dirty="0" smtClean="0">
              <a:solidFill>
                <a:schemeClr val="bg1"/>
              </a:solidFill>
            </a:endParaRPr>
          </a:p>
        </p:txBody>
      </p:sp>
      <p:sp>
        <p:nvSpPr>
          <p:cNvPr id="14340" name="ZoneTexte 7"/>
          <p:cNvSpPr txBox="1">
            <a:spLocks noChangeArrowheads="1"/>
          </p:cNvSpPr>
          <p:nvPr/>
        </p:nvSpPr>
        <p:spPr bwMode="auto">
          <a:xfrm>
            <a:off x="5295900" y="5715000"/>
            <a:ext cx="2400300" cy="914400"/>
          </a:xfrm>
          <a:prstGeom prst="rect">
            <a:avLst/>
          </a:prstGeom>
          <a:noFill/>
          <a:ln w="9525">
            <a:noFill/>
            <a:miter lim="800000"/>
            <a:headEnd/>
            <a:tailEnd/>
          </a:ln>
        </p:spPr>
        <p:txBody>
          <a:bodyPr lIns="82296" tIns="41148" rIns="82296" bIns="41148">
            <a:spAutoFit/>
          </a:bodyPr>
          <a:lstStyle/>
          <a:p>
            <a:r>
              <a:rPr lang="fr-FR" sz="2700" dirty="0" smtClean="0">
                <a:solidFill>
                  <a:schemeClr val="bg1"/>
                </a:solidFill>
                <a:latin typeface="Lucida Sans Unicode" pitchFamily="34" charset="0"/>
              </a:rPr>
              <a:t>Rami </a:t>
            </a:r>
            <a:r>
              <a:rPr lang="fr-FR" sz="2700" dirty="0" err="1" smtClean="0">
                <a:solidFill>
                  <a:schemeClr val="bg1"/>
                </a:solidFill>
                <a:latin typeface="Lucida Sans Unicode" pitchFamily="34" charset="0"/>
              </a:rPr>
              <a:t>Bechara</a:t>
            </a:r>
            <a:endParaRPr lang="fr-FR" sz="2700" dirty="0">
              <a:solidFill>
                <a:schemeClr val="bg1"/>
              </a:solidFill>
              <a:latin typeface="Lucida Sans Unicode" pitchFamily="34" charset="0"/>
            </a:endParaRPr>
          </a:p>
          <a:p>
            <a:r>
              <a:rPr lang="fr-FR" sz="2700" dirty="0" err="1" smtClean="0">
                <a:solidFill>
                  <a:schemeClr val="bg1"/>
                </a:solidFill>
                <a:latin typeface="Lucida Sans Unicode" pitchFamily="34" charset="0"/>
              </a:rPr>
              <a:t>Tami</a:t>
            </a:r>
            <a:r>
              <a:rPr lang="fr-FR" sz="2700" dirty="0" smtClean="0">
                <a:solidFill>
                  <a:schemeClr val="bg1"/>
                </a:solidFill>
                <a:latin typeface="Lucida Sans Unicode" pitchFamily="34" charset="0"/>
              </a:rPr>
              <a:t> Chung</a:t>
            </a:r>
            <a:endParaRPr lang="fr-FR" sz="2700" dirty="0">
              <a:solidFill>
                <a:schemeClr val="bg1"/>
              </a:solidFill>
              <a:latin typeface="Lucida Sans Unicode" pitchFamily="34" charset="0"/>
            </a:endParaRPr>
          </a:p>
        </p:txBody>
      </p:sp>
      <p:sp>
        <p:nvSpPr>
          <p:cNvPr id="5" name="Rectangle 4"/>
          <p:cNvSpPr/>
          <p:nvPr/>
        </p:nvSpPr>
        <p:spPr>
          <a:xfrm>
            <a:off x="4191000" y="3505200"/>
            <a:ext cx="4172937" cy="507831"/>
          </a:xfrm>
          <a:prstGeom prst="rect">
            <a:avLst/>
          </a:prstGeom>
        </p:spPr>
        <p:txBody>
          <a:bodyPr wrap="none">
            <a:spAutoFit/>
          </a:bodyPr>
          <a:lstStyle/>
          <a:p>
            <a:r>
              <a:rPr lang="en-US" sz="2700" dirty="0" smtClean="0">
                <a:solidFill>
                  <a:schemeClr val="tx2"/>
                </a:solidFill>
                <a:latin typeface="+mn-lt"/>
              </a:rPr>
              <a:t>Teach-In Summer 2010</a:t>
            </a:r>
            <a:endParaRPr lang="en-US" sz="2700" dirty="0">
              <a:solidFill>
                <a:schemeClr val="tx2"/>
              </a:solidFill>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1507" name="Text Box 5"/>
          <p:cNvSpPr txBox="1">
            <a:spLocks noChangeArrowheads="1"/>
          </p:cNvSpPr>
          <p:nvPr/>
        </p:nvSpPr>
        <p:spPr bwMode="auto">
          <a:xfrm>
            <a:off x="2325688" y="274638"/>
            <a:ext cx="4416425" cy="1639887"/>
          </a:xfrm>
          <a:prstGeom prst="rect">
            <a:avLst/>
          </a:prstGeom>
          <a:noFill/>
          <a:ln w="9525">
            <a:noFill/>
            <a:miter lim="800000"/>
            <a:headEnd/>
            <a:tailEnd/>
          </a:ln>
        </p:spPr>
        <p:txBody>
          <a:bodyPr lIns="0" tIns="0" rIns="0" bIns="0">
            <a:spAutoFit/>
          </a:bodyPr>
          <a:lstStyle/>
          <a:p>
            <a:pPr algn="ctr">
              <a:lnSpc>
                <a:spcPct val="95000"/>
              </a:lnSpc>
            </a:pPr>
            <a:r>
              <a:rPr lang="en-US" sz="3600" dirty="0" err="1">
                <a:solidFill>
                  <a:srgbClr val="000000"/>
                </a:solidFill>
              </a:rPr>
              <a:t>FReTA</a:t>
            </a:r>
            <a:r>
              <a:rPr lang="en-US" sz="3600" dirty="0">
                <a:solidFill>
                  <a:srgbClr val="000000"/>
                </a:solidFill>
              </a:rPr>
              <a:t> Experimental Setup</a:t>
            </a:r>
            <a:r>
              <a:rPr lang="en-US" sz="2600" dirty="0">
                <a:solidFill>
                  <a:srgbClr val="000000"/>
                </a:solidFill>
              </a:rPr>
              <a:t>:</a:t>
            </a:r>
            <a:br>
              <a:rPr lang="en-US" sz="2600" dirty="0">
                <a:solidFill>
                  <a:srgbClr val="000000"/>
                </a:solidFill>
              </a:rPr>
            </a:br>
            <a:r>
              <a:rPr lang="en-US" sz="2000" dirty="0">
                <a:solidFill>
                  <a:srgbClr val="000000"/>
                </a:solidFill>
              </a:rPr>
              <a:t>The </a:t>
            </a:r>
            <a:r>
              <a:rPr lang="en-US" sz="2000" dirty="0" err="1" smtClean="0">
                <a:solidFill>
                  <a:srgbClr val="000000"/>
                </a:solidFill>
              </a:rPr>
              <a:t>Equiptments</a:t>
            </a:r>
            <a:r>
              <a:rPr lang="en-US" sz="2000" dirty="0" smtClean="0">
                <a:solidFill>
                  <a:srgbClr val="000000"/>
                </a:solidFill>
              </a:rPr>
              <a:t> </a:t>
            </a:r>
            <a:r>
              <a:rPr lang="en-US" sz="2000" dirty="0">
                <a:solidFill>
                  <a:srgbClr val="000000"/>
                </a:solidFill>
              </a:rPr>
              <a:t>We Use to Analyze Flocculation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2531" name="Text Box 5"/>
          <p:cNvSpPr txBox="1">
            <a:spLocks noChangeArrowheads="1"/>
          </p:cNvSpPr>
          <p:nvPr/>
        </p:nvSpPr>
        <p:spPr bwMode="auto">
          <a:xfrm>
            <a:off x="7888288" y="5075238"/>
            <a:ext cx="1216025" cy="528637"/>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Raw Water Bucket</a:t>
            </a:r>
          </a:p>
        </p:txBody>
      </p:sp>
      <p:pic>
        <p:nvPicPr>
          <p:cNvPr id="22532" name="Picture 6"/>
          <p:cNvPicPr>
            <a:picLocks noChangeAspect="1" noChangeArrowheads="1"/>
          </p:cNvPicPr>
          <p:nvPr/>
        </p:nvPicPr>
        <p:blipFill>
          <a:blip r:embed="rId3"/>
          <a:srcRect/>
          <a:stretch>
            <a:fillRect/>
          </a:stretch>
        </p:blipFill>
        <p:spPr bwMode="auto">
          <a:xfrm>
            <a:off x="7305675" y="4943475"/>
            <a:ext cx="554038" cy="334963"/>
          </a:xfrm>
          <a:prstGeom prst="rect">
            <a:avLst/>
          </a:prstGeom>
          <a:noFill/>
          <a:ln w="9525">
            <a:noFill/>
            <a:miter lim="800000"/>
            <a:headEnd/>
            <a:tailEnd/>
          </a:ln>
        </p:spPr>
      </p:pic>
      <p:sp>
        <p:nvSpPr>
          <p:cNvPr id="22533" name="Text Box 7"/>
          <p:cNvSpPr txBox="1">
            <a:spLocks noChangeArrowheads="1"/>
          </p:cNvSpPr>
          <p:nvPr/>
        </p:nvSpPr>
        <p:spPr bwMode="auto">
          <a:xfrm>
            <a:off x="7888288" y="1036638"/>
            <a:ext cx="1368425" cy="527050"/>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Clay Stock Bucket</a:t>
            </a:r>
          </a:p>
        </p:txBody>
      </p:sp>
      <p:pic>
        <p:nvPicPr>
          <p:cNvPr id="22534" name="Picture 8"/>
          <p:cNvPicPr>
            <a:picLocks noChangeAspect="1" noChangeArrowheads="1"/>
          </p:cNvPicPr>
          <p:nvPr/>
        </p:nvPicPr>
        <p:blipFill>
          <a:blip r:embed="rId4"/>
          <a:srcRect/>
          <a:stretch>
            <a:fillRect/>
          </a:stretch>
        </p:blipFill>
        <p:spPr bwMode="auto">
          <a:xfrm>
            <a:off x="7380288" y="1276350"/>
            <a:ext cx="555625" cy="333375"/>
          </a:xfrm>
          <a:prstGeom prst="rect">
            <a:avLst/>
          </a:prstGeom>
          <a:noFill/>
          <a:ln w="9525">
            <a:noFill/>
            <a:miter lim="800000"/>
            <a:headEnd/>
            <a:tailEnd/>
          </a:ln>
        </p:spPr>
      </p:pic>
      <p:sp>
        <p:nvSpPr>
          <p:cNvPr id="22535" name="Text Box 9"/>
          <p:cNvSpPr txBox="1">
            <a:spLocks noChangeArrowheads="1"/>
          </p:cNvSpPr>
          <p:nvPr/>
        </p:nvSpPr>
        <p:spPr bwMode="auto">
          <a:xfrm>
            <a:off x="7737475" y="3094038"/>
            <a:ext cx="1519238" cy="527050"/>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Clay Stock Control Valve</a:t>
            </a:r>
          </a:p>
        </p:txBody>
      </p:sp>
      <p:pic>
        <p:nvPicPr>
          <p:cNvPr id="22536" name="Picture 10"/>
          <p:cNvPicPr>
            <a:picLocks noChangeAspect="1" noChangeArrowheads="1"/>
          </p:cNvPicPr>
          <p:nvPr/>
        </p:nvPicPr>
        <p:blipFill>
          <a:blip r:embed="rId5"/>
          <a:srcRect/>
          <a:stretch>
            <a:fillRect/>
          </a:stretch>
        </p:blipFill>
        <p:spPr bwMode="auto">
          <a:xfrm>
            <a:off x="7458075" y="3294063"/>
            <a:ext cx="249238" cy="115887"/>
          </a:xfrm>
          <a:prstGeom prst="rect">
            <a:avLst/>
          </a:prstGeom>
          <a:noFill/>
          <a:ln w="9525">
            <a:noFill/>
            <a:miter lim="800000"/>
            <a:headEnd/>
            <a:tailEnd/>
          </a:ln>
        </p:spPr>
      </p:pic>
      <p:sp>
        <p:nvSpPr>
          <p:cNvPr id="22537" name="Text Box 11"/>
          <p:cNvSpPr txBox="1">
            <a:spLocks noChangeArrowheads="1"/>
          </p:cNvSpPr>
          <p:nvPr/>
        </p:nvSpPr>
        <p:spPr bwMode="auto">
          <a:xfrm>
            <a:off x="838200" y="2940050"/>
            <a:ext cx="1560513" cy="528638"/>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Influent Turbidimeter</a:t>
            </a:r>
          </a:p>
        </p:txBody>
      </p:sp>
      <p:pic>
        <p:nvPicPr>
          <p:cNvPr id="22538" name="Picture 12"/>
          <p:cNvPicPr>
            <a:picLocks noChangeAspect="1" noChangeArrowheads="1"/>
          </p:cNvPicPr>
          <p:nvPr/>
        </p:nvPicPr>
        <p:blipFill>
          <a:blip r:embed="rId6"/>
          <a:srcRect/>
          <a:stretch>
            <a:fillRect/>
          </a:stretch>
        </p:blipFill>
        <p:spPr bwMode="auto">
          <a:xfrm>
            <a:off x="1893888" y="3494088"/>
            <a:ext cx="630237" cy="784225"/>
          </a:xfrm>
          <a:prstGeom prst="rect">
            <a:avLst/>
          </a:prstGeom>
          <a:noFill/>
          <a:ln w="9525">
            <a:noFill/>
            <a:miter lim="800000"/>
            <a:headEnd/>
            <a:tailEnd/>
          </a:ln>
        </p:spPr>
      </p:pic>
      <p:sp>
        <p:nvSpPr>
          <p:cNvPr id="22539" name="Text Box 13"/>
          <p:cNvSpPr txBox="1">
            <a:spLocks noChangeArrowheads="1"/>
          </p:cNvSpPr>
          <p:nvPr/>
        </p:nvSpPr>
        <p:spPr bwMode="auto">
          <a:xfrm>
            <a:off x="2173288" y="4997450"/>
            <a:ext cx="1673225" cy="528638"/>
          </a:xfrm>
          <a:prstGeom prst="rect">
            <a:avLst/>
          </a:prstGeom>
          <a:noFill/>
          <a:ln w="9525">
            <a:noFill/>
            <a:miter lim="800000"/>
            <a:headEnd/>
            <a:tailEnd/>
          </a:ln>
        </p:spPr>
        <p:txBody>
          <a:bodyPr lIns="0" tIns="0" rIns="0" bIns="0">
            <a:spAutoFit/>
          </a:bodyPr>
          <a:lstStyle/>
          <a:p>
            <a:pPr algn="ctr">
              <a:lnSpc>
                <a:spcPct val="95000"/>
              </a:lnSpc>
            </a:pPr>
            <a:r>
              <a:rPr lang="en-US" b="1">
                <a:solidFill>
                  <a:srgbClr val="FFFFFF"/>
                </a:solidFill>
              </a:rPr>
              <a:t>Pump to Turbidimeter</a:t>
            </a:r>
          </a:p>
        </p:txBody>
      </p:sp>
      <p:pic>
        <p:nvPicPr>
          <p:cNvPr id="22540" name="Picture 14"/>
          <p:cNvPicPr>
            <a:picLocks noChangeAspect="1" noChangeArrowheads="1"/>
          </p:cNvPicPr>
          <p:nvPr/>
        </p:nvPicPr>
        <p:blipFill>
          <a:blip r:embed="rId7"/>
          <a:srcRect/>
          <a:stretch>
            <a:fillRect/>
          </a:stretch>
        </p:blipFill>
        <p:spPr bwMode="auto">
          <a:xfrm>
            <a:off x="3190875" y="5543550"/>
            <a:ext cx="1162050" cy="714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3555" name="Text Box 5"/>
          <p:cNvSpPr txBox="1">
            <a:spLocks noChangeArrowheads="1"/>
          </p:cNvSpPr>
          <p:nvPr/>
        </p:nvSpPr>
        <p:spPr bwMode="auto">
          <a:xfrm>
            <a:off x="6745288" y="1036638"/>
            <a:ext cx="2054225" cy="527050"/>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Alum Stock Bucket</a:t>
            </a:r>
          </a:p>
        </p:txBody>
      </p:sp>
      <p:pic>
        <p:nvPicPr>
          <p:cNvPr id="23556" name="Picture 6"/>
          <p:cNvPicPr>
            <a:picLocks noChangeAspect="1" noChangeArrowheads="1"/>
          </p:cNvPicPr>
          <p:nvPr/>
        </p:nvPicPr>
        <p:blipFill>
          <a:blip r:embed="rId3"/>
          <a:srcRect/>
          <a:stretch>
            <a:fillRect/>
          </a:stretch>
        </p:blipFill>
        <p:spPr bwMode="auto">
          <a:xfrm>
            <a:off x="7523163" y="1285875"/>
            <a:ext cx="563562" cy="1314450"/>
          </a:xfrm>
          <a:prstGeom prst="rect">
            <a:avLst/>
          </a:prstGeom>
          <a:noFill/>
          <a:ln w="9525">
            <a:noFill/>
            <a:miter lim="800000"/>
            <a:headEnd/>
            <a:tailEnd/>
          </a:ln>
        </p:spPr>
      </p:pic>
      <p:sp>
        <p:nvSpPr>
          <p:cNvPr id="23557" name="Text Box 7"/>
          <p:cNvSpPr txBox="1">
            <a:spLocks noChangeArrowheads="1"/>
          </p:cNvSpPr>
          <p:nvPr/>
        </p:nvSpPr>
        <p:spPr bwMode="auto">
          <a:xfrm>
            <a:off x="2401888" y="808038"/>
            <a:ext cx="1292225" cy="265112"/>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Alum Pump</a:t>
            </a:r>
          </a:p>
        </p:txBody>
      </p:sp>
      <p:pic>
        <p:nvPicPr>
          <p:cNvPr id="23558" name="Picture 8"/>
          <p:cNvPicPr>
            <a:picLocks noChangeAspect="1" noChangeArrowheads="1"/>
          </p:cNvPicPr>
          <p:nvPr/>
        </p:nvPicPr>
        <p:blipFill>
          <a:blip r:embed="rId4"/>
          <a:srcRect/>
          <a:stretch>
            <a:fillRect/>
          </a:stretch>
        </p:blipFill>
        <p:spPr bwMode="auto">
          <a:xfrm>
            <a:off x="3571875" y="971550"/>
            <a:ext cx="1163638" cy="495300"/>
          </a:xfrm>
          <a:prstGeom prst="rect">
            <a:avLst/>
          </a:prstGeom>
          <a:noFill/>
          <a:ln w="9525">
            <a:noFill/>
            <a:miter lim="800000"/>
            <a:headEnd/>
            <a:tailEnd/>
          </a:ln>
        </p:spPr>
      </p:pic>
      <p:sp>
        <p:nvSpPr>
          <p:cNvPr id="23559" name="Text Box 9"/>
          <p:cNvSpPr txBox="1">
            <a:spLocks noChangeArrowheads="1"/>
          </p:cNvSpPr>
          <p:nvPr/>
        </p:nvSpPr>
        <p:spPr bwMode="auto">
          <a:xfrm>
            <a:off x="4916488" y="2789238"/>
            <a:ext cx="1825625" cy="528637"/>
          </a:xfrm>
          <a:prstGeom prst="rect">
            <a:avLst/>
          </a:prstGeom>
          <a:noFill/>
          <a:ln w="9525">
            <a:noFill/>
            <a:miter lim="800000"/>
            <a:headEnd/>
            <a:tailEnd/>
          </a:ln>
        </p:spPr>
        <p:txBody>
          <a:bodyPr lIns="0" tIns="0" rIns="0" bIns="0">
            <a:spAutoFit/>
          </a:bodyPr>
          <a:lstStyle/>
          <a:p>
            <a:pPr>
              <a:lnSpc>
                <a:spcPct val="95000"/>
              </a:lnSpc>
            </a:pPr>
            <a:r>
              <a:rPr lang="en-US" b="1">
                <a:solidFill>
                  <a:srgbClr val="FFFFFF"/>
                </a:solidFill>
              </a:rPr>
              <a:t>Raw Water Pump</a:t>
            </a:r>
          </a:p>
        </p:txBody>
      </p:sp>
      <p:sp>
        <p:nvSpPr>
          <p:cNvPr id="23560" name="Text Box 10"/>
          <p:cNvSpPr txBox="1">
            <a:spLocks noChangeArrowheads="1"/>
          </p:cNvSpPr>
          <p:nvPr/>
        </p:nvSpPr>
        <p:spPr bwMode="auto">
          <a:xfrm>
            <a:off x="39688" y="1874838"/>
            <a:ext cx="1560512" cy="528637"/>
          </a:xfrm>
          <a:prstGeom prst="rect">
            <a:avLst/>
          </a:prstGeom>
          <a:noFill/>
          <a:ln w="9525">
            <a:noFill/>
            <a:miter lim="800000"/>
            <a:headEnd/>
            <a:tailEnd/>
          </a:ln>
        </p:spPr>
        <p:txBody>
          <a:bodyPr lIns="0" tIns="0" rIns="0" bIns="0">
            <a:spAutoFit/>
          </a:bodyPr>
          <a:lstStyle/>
          <a:p>
            <a:pPr algn="ctr">
              <a:lnSpc>
                <a:spcPct val="95000"/>
              </a:lnSpc>
            </a:pPr>
            <a:r>
              <a:rPr lang="en-US" b="1">
                <a:solidFill>
                  <a:srgbClr val="FFFFFF"/>
                </a:solidFill>
              </a:rPr>
              <a:t>Influent Turbidimeter</a:t>
            </a:r>
          </a:p>
        </p:txBody>
      </p:sp>
      <p:pic>
        <p:nvPicPr>
          <p:cNvPr id="23561" name="Picture 11"/>
          <p:cNvPicPr>
            <a:picLocks noChangeAspect="1" noChangeArrowheads="1"/>
          </p:cNvPicPr>
          <p:nvPr/>
        </p:nvPicPr>
        <p:blipFill>
          <a:blip r:embed="rId5"/>
          <a:srcRect/>
          <a:stretch>
            <a:fillRect/>
          </a:stretch>
        </p:blipFill>
        <p:spPr bwMode="auto">
          <a:xfrm>
            <a:off x="904875" y="2419350"/>
            <a:ext cx="858838" cy="344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4579" name="Text Box 5"/>
          <p:cNvSpPr txBox="1">
            <a:spLocks noChangeArrowheads="1"/>
          </p:cNvSpPr>
          <p:nvPr/>
        </p:nvSpPr>
        <p:spPr bwMode="auto">
          <a:xfrm>
            <a:off x="1182688" y="350838"/>
            <a:ext cx="2816225" cy="352425"/>
          </a:xfrm>
          <a:prstGeom prst="rect">
            <a:avLst/>
          </a:prstGeom>
          <a:noFill/>
          <a:ln w="9525">
            <a:noFill/>
            <a:miter lim="800000"/>
            <a:headEnd/>
            <a:tailEnd/>
          </a:ln>
        </p:spPr>
        <p:txBody>
          <a:bodyPr lIns="0" tIns="0" rIns="0" bIns="0">
            <a:spAutoFit/>
          </a:bodyPr>
          <a:lstStyle/>
          <a:p>
            <a:pPr>
              <a:lnSpc>
                <a:spcPct val="95000"/>
              </a:lnSpc>
            </a:pPr>
            <a:r>
              <a:rPr lang="en-US" sz="2400" b="1">
                <a:solidFill>
                  <a:srgbClr val="FFFFFF"/>
                </a:solidFill>
              </a:rPr>
              <a:t>Tube Flocculator</a:t>
            </a:r>
          </a:p>
        </p:txBody>
      </p:sp>
      <p:sp>
        <p:nvSpPr>
          <p:cNvPr id="24580" name="Text Box 6"/>
          <p:cNvSpPr txBox="1">
            <a:spLocks noChangeArrowheads="1"/>
          </p:cNvSpPr>
          <p:nvPr/>
        </p:nvSpPr>
        <p:spPr bwMode="auto">
          <a:xfrm>
            <a:off x="725488" y="5683250"/>
            <a:ext cx="3502025" cy="1055688"/>
          </a:xfrm>
          <a:prstGeom prst="rect">
            <a:avLst/>
          </a:prstGeom>
          <a:noFill/>
          <a:ln w="9525">
            <a:noFill/>
            <a:miter lim="800000"/>
            <a:headEnd/>
            <a:tailEnd/>
          </a:ln>
        </p:spPr>
        <p:txBody>
          <a:bodyPr lIns="0" tIns="0" rIns="0" bIns="0">
            <a:spAutoFit/>
          </a:bodyPr>
          <a:lstStyle/>
          <a:p>
            <a:pPr lvl="1" indent="-307975">
              <a:lnSpc>
                <a:spcPct val="95000"/>
              </a:lnSpc>
              <a:buClr>
                <a:srgbClr val="FFFFFF"/>
              </a:buClr>
              <a:buSzPct val="100000"/>
              <a:buFontTx/>
              <a:buChar char="•"/>
            </a:pPr>
            <a:r>
              <a:rPr lang="en-US">
                <a:solidFill>
                  <a:srgbClr val="FFFFFF"/>
                </a:solidFill>
              </a:rPr>
              <a:t>Can be run at three different lengths depending on the number of tubes used (2796 cm, 5592 cm, and 8388 cm)</a:t>
            </a:r>
          </a:p>
        </p:txBody>
      </p:sp>
      <p:pic>
        <p:nvPicPr>
          <p:cNvPr id="24581" name="Picture 7"/>
          <p:cNvPicPr>
            <a:picLocks noChangeAspect="1" noChangeArrowheads="1"/>
          </p:cNvPicPr>
          <p:nvPr/>
        </p:nvPicPr>
        <p:blipFill>
          <a:blip r:embed="rId3"/>
          <a:srcRect/>
          <a:stretch>
            <a:fillRect/>
          </a:stretch>
        </p:blipFill>
        <p:spPr bwMode="auto">
          <a:xfrm>
            <a:off x="1400175" y="3419475"/>
            <a:ext cx="295275" cy="2230438"/>
          </a:xfrm>
          <a:prstGeom prst="rect">
            <a:avLst/>
          </a:prstGeom>
          <a:noFill/>
          <a:ln w="9525">
            <a:noFill/>
            <a:miter lim="800000"/>
            <a:headEnd/>
            <a:tailEnd/>
          </a:ln>
        </p:spPr>
      </p:pic>
      <p:pic>
        <p:nvPicPr>
          <p:cNvPr id="24582" name="Picture 8"/>
          <p:cNvPicPr>
            <a:picLocks noChangeAspect="1" noChangeArrowheads="1"/>
          </p:cNvPicPr>
          <p:nvPr/>
        </p:nvPicPr>
        <p:blipFill>
          <a:blip r:embed="rId4"/>
          <a:srcRect/>
          <a:stretch>
            <a:fillRect/>
          </a:stretch>
        </p:blipFill>
        <p:spPr bwMode="auto">
          <a:xfrm>
            <a:off x="1665288" y="3036888"/>
            <a:ext cx="3221037" cy="2613025"/>
          </a:xfrm>
          <a:prstGeom prst="rect">
            <a:avLst/>
          </a:prstGeom>
          <a:noFill/>
          <a:ln w="9525">
            <a:noFill/>
            <a:miter lim="800000"/>
            <a:headEnd/>
            <a:tailEnd/>
          </a:ln>
        </p:spPr>
      </p:pic>
      <p:pic>
        <p:nvPicPr>
          <p:cNvPr id="24583" name="Picture 9"/>
          <p:cNvPicPr>
            <a:picLocks noChangeAspect="1" noChangeArrowheads="1"/>
          </p:cNvPicPr>
          <p:nvPr/>
        </p:nvPicPr>
        <p:blipFill>
          <a:blip r:embed="rId5"/>
          <a:srcRect/>
          <a:stretch>
            <a:fillRect/>
          </a:stretch>
        </p:blipFill>
        <p:spPr bwMode="auto">
          <a:xfrm>
            <a:off x="1665288" y="4476750"/>
            <a:ext cx="2916237" cy="1182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3"/>
          <a:srcRect/>
          <a:stretch>
            <a:fillRect/>
          </a:stretch>
        </p:blipFill>
        <p:spPr bwMode="auto">
          <a:xfrm>
            <a:off x="2133600" y="293688"/>
            <a:ext cx="4687888" cy="6259512"/>
          </a:xfrm>
          <a:prstGeom prst="rect">
            <a:avLst/>
          </a:prstGeom>
          <a:noFill/>
          <a:ln w="9525">
            <a:noFill/>
            <a:miter lim="800000"/>
            <a:headEnd/>
            <a:tailEnd/>
          </a:ln>
        </p:spPr>
      </p:pic>
      <p:sp>
        <p:nvSpPr>
          <p:cNvPr id="25603" name="Text Box 5"/>
          <p:cNvSpPr txBox="1">
            <a:spLocks noChangeArrowheads="1"/>
          </p:cNvSpPr>
          <p:nvPr/>
        </p:nvSpPr>
        <p:spPr bwMode="auto">
          <a:xfrm>
            <a:off x="573088" y="654050"/>
            <a:ext cx="1444625" cy="265113"/>
          </a:xfrm>
          <a:prstGeom prst="rect">
            <a:avLst/>
          </a:prstGeom>
          <a:noFill/>
          <a:ln w="9525">
            <a:noFill/>
            <a:miter lim="800000"/>
            <a:headEnd/>
            <a:tailEnd/>
          </a:ln>
        </p:spPr>
        <p:txBody>
          <a:bodyPr lIns="0" tIns="0" rIns="0" bIns="0">
            <a:spAutoFit/>
          </a:bodyPr>
          <a:lstStyle/>
          <a:p>
            <a:pPr algn="ctr">
              <a:lnSpc>
                <a:spcPct val="95000"/>
              </a:lnSpc>
            </a:pPr>
            <a:r>
              <a:rPr lang="en-US" b="1">
                <a:solidFill>
                  <a:srgbClr val="000000"/>
                </a:solidFill>
              </a:rPr>
              <a:t>Ball Valve</a:t>
            </a:r>
          </a:p>
        </p:txBody>
      </p:sp>
      <p:pic>
        <p:nvPicPr>
          <p:cNvPr id="25604" name="Picture 6"/>
          <p:cNvPicPr>
            <a:picLocks noChangeAspect="1" noChangeArrowheads="1"/>
          </p:cNvPicPr>
          <p:nvPr/>
        </p:nvPicPr>
        <p:blipFill>
          <a:blip r:embed="rId4"/>
          <a:srcRect/>
          <a:stretch>
            <a:fillRect/>
          </a:stretch>
        </p:blipFill>
        <p:spPr bwMode="auto">
          <a:xfrm>
            <a:off x="1971675" y="893763"/>
            <a:ext cx="1314450" cy="287337"/>
          </a:xfrm>
          <a:prstGeom prst="rect">
            <a:avLst/>
          </a:prstGeom>
          <a:noFill/>
          <a:ln w="9525">
            <a:noFill/>
            <a:miter lim="800000"/>
            <a:headEnd/>
            <a:tailEnd/>
          </a:ln>
        </p:spPr>
      </p:pic>
      <p:sp>
        <p:nvSpPr>
          <p:cNvPr id="25605" name="Text Box 7"/>
          <p:cNvSpPr txBox="1">
            <a:spLocks noChangeArrowheads="1"/>
          </p:cNvSpPr>
          <p:nvPr/>
        </p:nvSpPr>
        <p:spPr bwMode="auto">
          <a:xfrm>
            <a:off x="6594475" y="3703638"/>
            <a:ext cx="2052638" cy="528637"/>
          </a:xfrm>
          <a:prstGeom prst="rect">
            <a:avLst/>
          </a:prstGeom>
          <a:noFill/>
          <a:ln w="9525">
            <a:noFill/>
            <a:miter lim="800000"/>
            <a:headEnd/>
            <a:tailEnd/>
          </a:ln>
        </p:spPr>
        <p:txBody>
          <a:bodyPr lIns="0" tIns="0" rIns="0" bIns="0">
            <a:spAutoFit/>
          </a:bodyPr>
          <a:lstStyle/>
          <a:p>
            <a:pPr algn="ctr">
              <a:lnSpc>
                <a:spcPct val="95000"/>
              </a:lnSpc>
            </a:pPr>
            <a:r>
              <a:rPr lang="en-US" b="1">
                <a:solidFill>
                  <a:srgbClr val="000000"/>
                </a:solidFill>
              </a:rPr>
              <a:t>Effluent Turbidimeter</a:t>
            </a:r>
          </a:p>
        </p:txBody>
      </p:sp>
      <p:pic>
        <p:nvPicPr>
          <p:cNvPr id="25606" name="Picture 8"/>
          <p:cNvPicPr>
            <a:picLocks noChangeAspect="1" noChangeArrowheads="1"/>
          </p:cNvPicPr>
          <p:nvPr/>
        </p:nvPicPr>
        <p:blipFill>
          <a:blip r:embed="rId5"/>
          <a:srcRect/>
          <a:stretch>
            <a:fillRect/>
          </a:stretch>
        </p:blipFill>
        <p:spPr bwMode="auto">
          <a:xfrm>
            <a:off x="5019675" y="3762375"/>
            <a:ext cx="1924050" cy="295275"/>
          </a:xfrm>
          <a:prstGeom prst="rect">
            <a:avLst/>
          </a:prstGeom>
          <a:noFill/>
          <a:ln w="9525">
            <a:noFill/>
            <a:miter lim="800000"/>
            <a:headEnd/>
            <a:tailEnd/>
          </a:ln>
        </p:spPr>
      </p:pic>
      <p:sp>
        <p:nvSpPr>
          <p:cNvPr id="25607" name="Text Box 9"/>
          <p:cNvSpPr txBox="1">
            <a:spLocks noChangeArrowheads="1"/>
          </p:cNvSpPr>
          <p:nvPr/>
        </p:nvSpPr>
        <p:spPr bwMode="auto">
          <a:xfrm>
            <a:off x="496888" y="5226050"/>
            <a:ext cx="1597025" cy="528638"/>
          </a:xfrm>
          <a:prstGeom prst="rect">
            <a:avLst/>
          </a:prstGeom>
          <a:noFill/>
          <a:ln w="9525">
            <a:noFill/>
            <a:miter lim="800000"/>
            <a:headEnd/>
            <a:tailEnd/>
          </a:ln>
        </p:spPr>
        <p:txBody>
          <a:bodyPr lIns="0" tIns="0" rIns="0" bIns="0">
            <a:spAutoFit/>
          </a:bodyPr>
          <a:lstStyle/>
          <a:p>
            <a:pPr algn="ctr">
              <a:lnSpc>
                <a:spcPct val="95000"/>
              </a:lnSpc>
            </a:pPr>
            <a:r>
              <a:rPr lang="en-US" b="1">
                <a:solidFill>
                  <a:srgbClr val="000000"/>
                </a:solidFill>
              </a:rPr>
              <a:t>Settling Column</a:t>
            </a:r>
          </a:p>
        </p:txBody>
      </p:sp>
      <p:pic>
        <p:nvPicPr>
          <p:cNvPr id="25608" name="Picture 10"/>
          <p:cNvPicPr>
            <a:picLocks noChangeAspect="1" noChangeArrowheads="1"/>
          </p:cNvPicPr>
          <p:nvPr/>
        </p:nvPicPr>
        <p:blipFill>
          <a:blip r:embed="rId6"/>
          <a:srcRect/>
          <a:stretch>
            <a:fillRect/>
          </a:stretch>
        </p:blipFill>
        <p:spPr bwMode="auto">
          <a:xfrm>
            <a:off x="2047875" y="5219700"/>
            <a:ext cx="1695450" cy="287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4600"/>
            <a:ext cx="8229600" cy="1143000"/>
          </a:xfrm>
        </p:spPr>
        <p:txBody>
          <a:bodyPr/>
          <a:lstStyle/>
          <a:p>
            <a:pPr algn="ctr"/>
            <a:r>
              <a:rPr lang="en-US" dirty="0" smtClean="0"/>
              <a:t>Summer Research</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1"/>
          <p:cNvSpPr>
            <a:spLocks/>
          </p:cNvSpPr>
          <p:nvPr/>
        </p:nvSpPr>
        <p:spPr bwMode="auto">
          <a:xfrm>
            <a:off x="498475" y="5943600"/>
            <a:ext cx="4940300" cy="922338"/>
          </a:xfrm>
          <a:custGeom>
            <a:avLst/>
            <a:gdLst>
              <a:gd name="T0" fmla="*/ 0 w 21600"/>
              <a:gd name="T1" fmla="*/ 0 h 21600"/>
              <a:gd name="T2" fmla="*/ 21600 w 21600"/>
              <a:gd name="T3" fmla="*/ 21600 h 21600"/>
            </a:gdLst>
            <a:ahLst/>
            <a:cxnLst/>
            <a:rect l="T0" t="T1" r="T2" b="T3"/>
            <a:pathLst>
              <a:path w="21600" h="21600">
                <a:moveTo>
                  <a:pt x="0" y="128"/>
                </a:moveTo>
                <a:lnTo>
                  <a:pt x="21600" y="21600"/>
                </a:lnTo>
                <a:lnTo>
                  <a:pt x="16039" y="21600"/>
                </a:lnTo>
                <a:lnTo>
                  <a:pt x="3" y="0"/>
                </a:lnTo>
              </a:path>
            </a:pathLst>
          </a:custGeom>
          <a:solidFill>
            <a:schemeClr val="accent1">
              <a:alpha val="39999"/>
            </a:schemeClr>
          </a:solidFill>
          <a:ln w="9525">
            <a:noFill/>
            <a:miter lim="800000"/>
            <a:headEnd/>
            <a:tailEnd/>
          </a:ln>
        </p:spPr>
        <p:txBody>
          <a:bodyPr lIns="0" tIns="0" rIns="0" bIns="0"/>
          <a:lstStyle/>
          <a:p>
            <a:endParaRPr lang="fr-FR"/>
          </a:p>
        </p:txBody>
      </p:sp>
      <p:sp>
        <p:nvSpPr>
          <p:cNvPr id="27651" name="AutoShape 2"/>
          <p:cNvSpPr>
            <a:spLocks/>
          </p:cNvSpPr>
          <p:nvPr/>
        </p:nvSpPr>
        <p:spPr bwMode="auto">
          <a:xfrm>
            <a:off x="485775" y="5938838"/>
            <a:ext cx="3689350" cy="931862"/>
          </a:xfrm>
          <a:custGeom>
            <a:avLst/>
            <a:gdLst>
              <a:gd name="T0" fmla="*/ 0 w 21600"/>
              <a:gd name="T1" fmla="*/ 0 h 21600"/>
              <a:gd name="T2" fmla="*/ 21600 w 21600"/>
              <a:gd name="T3" fmla="*/ 21600 h 21600"/>
            </a:gdLst>
            <a:ahLst/>
            <a:cxnLst/>
            <a:rect l="T0" t="T1" r="T2" b="T3"/>
            <a:pathLst>
              <a:path w="21600" h="21600">
                <a:moveTo>
                  <a:pt x="0" y="0"/>
                </a:moveTo>
                <a:lnTo>
                  <a:pt x="21600" y="21490"/>
                </a:lnTo>
                <a:lnTo>
                  <a:pt x="17057" y="21600"/>
                </a:lnTo>
                <a:lnTo>
                  <a:pt x="46" y="147"/>
                </a:lnTo>
              </a:path>
            </a:pathLst>
          </a:custGeom>
          <a:solidFill>
            <a:srgbClr val="000000"/>
          </a:solidFill>
          <a:ln w="9525">
            <a:noFill/>
            <a:miter lim="800000"/>
            <a:headEnd/>
            <a:tailEnd/>
          </a:ln>
        </p:spPr>
        <p:txBody>
          <a:bodyPr lIns="0" tIns="0" rIns="0" bIns="0"/>
          <a:lstStyle/>
          <a:p>
            <a:endParaRPr lang="fr-FR"/>
          </a:p>
        </p:txBody>
      </p:sp>
      <p:sp>
        <p:nvSpPr>
          <p:cNvPr id="27652" name="AutoShape 3"/>
          <p:cNvSpPr>
            <a:spLocks/>
          </p:cNvSpPr>
          <p:nvPr/>
        </p:nvSpPr>
        <p:spPr bwMode="auto">
          <a:xfrm>
            <a:off x="-9525" y="5795963"/>
            <a:ext cx="3402013" cy="1079500"/>
          </a:xfrm>
          <a:prstGeom prst="rtTriangle">
            <a:avLst/>
          </a:prstGeom>
          <a:blipFill dpi="0" rotWithShape="0">
            <a:blip r:embed="rId2"/>
            <a:srcRect/>
            <a:stretch>
              <a:fillRect/>
            </a:stretch>
          </a:blipFill>
          <a:ln w="12700">
            <a:noFill/>
            <a:miter lim="800000"/>
            <a:headEnd/>
            <a:tailEnd/>
          </a:ln>
        </p:spPr>
        <p:txBody>
          <a:bodyPr lIns="0" tIns="0" rIns="0" bIns="0"/>
          <a:lstStyle/>
          <a:p>
            <a:endParaRPr lang="fr-FR"/>
          </a:p>
        </p:txBody>
      </p:sp>
      <p:sp>
        <p:nvSpPr>
          <p:cNvPr id="27653" name="Line 4"/>
          <p:cNvSpPr>
            <a:spLocks noChangeShapeType="1"/>
          </p:cNvSpPr>
          <p:nvPr/>
        </p:nvSpPr>
        <p:spPr bwMode="auto">
          <a:xfrm>
            <a:off x="-9525" y="5788025"/>
            <a:ext cx="3405188" cy="1082675"/>
          </a:xfrm>
          <a:prstGeom prst="line">
            <a:avLst/>
          </a:prstGeom>
          <a:noFill/>
          <a:ln w="12065">
            <a:solidFill>
              <a:srgbClr val="5EA3B4"/>
            </a:solidFill>
            <a:round/>
            <a:headEnd/>
            <a:tailEnd/>
          </a:ln>
        </p:spPr>
        <p:txBody>
          <a:bodyPr lIns="64291" tIns="32146" rIns="64291" bIns="32146"/>
          <a:lstStyle/>
          <a:p>
            <a:endParaRPr lang="en-US"/>
          </a:p>
        </p:txBody>
      </p:sp>
      <p:sp>
        <p:nvSpPr>
          <p:cNvPr id="5125" name="Rectangle 5"/>
          <p:cNvSpPr>
            <a:spLocks noGrp="1" noChangeArrowheads="1"/>
          </p:cNvSpPr>
          <p:nvPr>
            <p:ph type="title"/>
          </p:nvPr>
        </p:nvSpPr>
        <p:spPr>
          <a:xfrm>
            <a:off x="455613" y="287338"/>
            <a:ext cx="8232775" cy="1143000"/>
          </a:xfrm>
        </p:spPr>
        <p:txBody>
          <a:bodyPr/>
          <a:lstStyle/>
          <a:p>
            <a:pPr algn="ctr" eaLnBrk="1" hangingPunct="1">
              <a:defRPr/>
            </a:pPr>
            <a:r>
              <a:rPr lang="en-US" sz="3700" dirty="0"/>
              <a:t>Goals and Challenges</a:t>
            </a:r>
          </a:p>
        </p:txBody>
      </p:sp>
      <p:sp>
        <p:nvSpPr>
          <p:cNvPr id="27655" name="Rectangle 6"/>
          <p:cNvSpPr>
            <a:spLocks noGrp="1" noChangeArrowheads="1"/>
          </p:cNvSpPr>
          <p:nvPr>
            <p:ph type="body" idx="1"/>
          </p:nvPr>
        </p:nvSpPr>
        <p:spPr>
          <a:xfrm>
            <a:off x="455613" y="1355725"/>
            <a:ext cx="8232775" cy="4525963"/>
          </a:xfrm>
        </p:spPr>
        <p:txBody>
          <a:bodyPr/>
          <a:lstStyle/>
          <a:p>
            <a:pPr eaLnBrk="1" hangingPunct="1"/>
            <a:endParaRPr lang="en-US" b="1" dirty="0" smtClean="0">
              <a:ea typeface="ヒラギノ角ゴ ProN W6" charset="-128"/>
            </a:endParaRPr>
          </a:p>
          <a:p>
            <a:pPr eaLnBrk="1" hangingPunct="1"/>
            <a:r>
              <a:rPr lang="en-US" b="1" dirty="0" smtClean="0"/>
              <a:t>Goal: </a:t>
            </a:r>
            <a:r>
              <a:rPr lang="en-US" dirty="0" smtClean="0"/>
              <a:t>To Study the effects of controllable properties such as water pH, </a:t>
            </a:r>
            <a:r>
              <a:rPr lang="en-US" dirty="0" err="1" smtClean="0"/>
              <a:t>flocculator</a:t>
            </a:r>
            <a:r>
              <a:rPr lang="en-US" dirty="0" smtClean="0"/>
              <a:t> length, and alum dosage on flocculation.</a:t>
            </a:r>
          </a:p>
          <a:p>
            <a:pPr eaLnBrk="1" hangingPunct="1">
              <a:buFont typeface="Wingdings 3" pitchFamily="18" charset="2"/>
              <a:buNone/>
            </a:pPr>
            <a:r>
              <a:rPr lang="en-US" dirty="0" smtClean="0"/>
              <a:t> </a:t>
            </a:r>
          </a:p>
          <a:p>
            <a:pPr eaLnBrk="1" hangingPunct="1"/>
            <a:r>
              <a:rPr lang="en-US" b="1" dirty="0" smtClean="0"/>
              <a:t>Studies: </a:t>
            </a:r>
          </a:p>
          <a:p>
            <a:pPr lvl="1" eaLnBrk="1" hangingPunct="1"/>
            <a:r>
              <a:rPr lang="en-US" dirty="0" smtClean="0"/>
              <a:t>Verified accuracy of data recorded using </a:t>
            </a:r>
            <a:r>
              <a:rPr lang="en-US" dirty="0" err="1" smtClean="0"/>
              <a:t>FReTA</a:t>
            </a:r>
            <a:endParaRPr lang="en-US" dirty="0" smtClean="0"/>
          </a:p>
          <a:p>
            <a:pPr lvl="1" eaLnBrk="1" hangingPunct="1"/>
            <a:endParaRPr lang="en-US" dirty="0" smtClean="0"/>
          </a:p>
          <a:p>
            <a:pPr lvl="1" eaLnBrk="1" hangingPunct="1"/>
            <a:r>
              <a:rPr lang="en-US" dirty="0" smtClean="0"/>
              <a:t>Set up apparatus for pH experiment and improved data analysis method</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Plan</a:t>
            </a:r>
            <a:r>
              <a:rPr lang="en-US" dirty="0" smtClean="0"/>
              <a:t>: To input known mixture of distilled water and particle beads and compare theoretical sedimentation velocity values to those of the empirical.</a:t>
            </a:r>
          </a:p>
          <a:p>
            <a:endParaRPr lang="en-US" b="1" dirty="0" smtClean="0"/>
          </a:p>
          <a:p>
            <a:r>
              <a:rPr lang="en-US" b="1" dirty="0" smtClean="0"/>
              <a:t>Experimental Set-up</a:t>
            </a:r>
            <a:r>
              <a:rPr lang="en-US" dirty="0" smtClean="0"/>
              <a:t>: </a:t>
            </a:r>
          </a:p>
          <a:p>
            <a:pPr lvl="1"/>
            <a:r>
              <a:rPr lang="en-US" dirty="0" smtClean="0"/>
              <a:t>Closed Circuit with </a:t>
            </a:r>
            <a:r>
              <a:rPr lang="en-US" dirty="0" err="1" smtClean="0"/>
              <a:t>FReTA</a:t>
            </a:r>
            <a:endParaRPr lang="en-US" dirty="0" smtClean="0"/>
          </a:p>
          <a:p>
            <a:pPr lvl="1"/>
            <a:r>
              <a:rPr lang="en-US" dirty="0" smtClean="0"/>
              <a:t>Settling Column and Turbidimeter</a:t>
            </a:r>
          </a:p>
        </p:txBody>
      </p:sp>
      <p:sp>
        <p:nvSpPr>
          <p:cNvPr id="3" name="Title 2"/>
          <p:cNvSpPr>
            <a:spLocks noGrp="1"/>
          </p:cNvSpPr>
          <p:nvPr>
            <p:ph type="title"/>
          </p:nvPr>
        </p:nvSpPr>
        <p:spPr/>
        <p:txBody>
          <a:bodyPr/>
          <a:lstStyle/>
          <a:p>
            <a:pPr algn="ctr"/>
            <a:r>
              <a:rPr lang="en-US" dirty="0" smtClean="0"/>
              <a:t>Verification Test</a:t>
            </a:r>
            <a:endParaRPr lang="en-US" dirty="0"/>
          </a:p>
        </p:txBody>
      </p:sp>
      <p:pic>
        <p:nvPicPr>
          <p:cNvPr id="4" name="Picture 7"/>
          <p:cNvPicPr>
            <a:picLocks noChangeAspect="1" noChangeArrowheads="1"/>
          </p:cNvPicPr>
          <p:nvPr/>
        </p:nvPicPr>
        <p:blipFill>
          <a:blip r:embed="rId2"/>
          <a:srcRect/>
          <a:stretch>
            <a:fillRect/>
          </a:stretch>
        </p:blipFill>
        <p:spPr bwMode="auto">
          <a:xfrm>
            <a:off x="6516558" y="2819400"/>
            <a:ext cx="2170242" cy="3492500"/>
          </a:xfrm>
          <a:prstGeom prst="rect">
            <a:avLst/>
          </a:prstGeom>
          <a:noFill/>
          <a:ln w="12700">
            <a:noFill/>
            <a:miter lim="800000"/>
            <a:headEnd/>
            <a:tailEnd/>
          </a:ln>
        </p:spPr>
      </p:pic>
      <p:pic>
        <p:nvPicPr>
          <p:cNvPr id="5" name="Picture 8"/>
          <p:cNvPicPr>
            <a:picLocks noChangeAspect="1" noChangeArrowheads="1"/>
          </p:cNvPicPr>
          <p:nvPr/>
        </p:nvPicPr>
        <p:blipFill>
          <a:blip r:embed="rId3"/>
          <a:srcRect/>
          <a:stretch>
            <a:fillRect/>
          </a:stretch>
        </p:blipFill>
        <p:spPr bwMode="auto">
          <a:xfrm>
            <a:off x="5596311" y="4805130"/>
            <a:ext cx="1261689" cy="1674252"/>
          </a:xfrm>
          <a:prstGeom prst="rect">
            <a:avLst/>
          </a:prstGeom>
          <a:noFill/>
          <a:ln w="12700">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525962"/>
          </a:xfrm>
        </p:spPr>
        <p:txBody>
          <a:bodyPr/>
          <a:lstStyle/>
          <a:p>
            <a:r>
              <a:rPr lang="en-US" b="1" dirty="0" smtClean="0">
                <a:sym typeface="Wingdings" pitchFamily="2" charset="2"/>
              </a:rPr>
              <a:t>Results: </a:t>
            </a:r>
            <a:r>
              <a:rPr lang="en-US" dirty="0" smtClean="0">
                <a:sym typeface="Wingdings" pitchFamily="2" charset="2"/>
              </a:rPr>
              <a:t>Empirical values for Sedimentation velocity were all </a:t>
            </a:r>
            <a:r>
              <a:rPr lang="en-US" dirty="0" smtClean="0">
                <a:sym typeface="Wingdings" pitchFamily="2" charset="2"/>
              </a:rPr>
              <a:t>within/close </a:t>
            </a:r>
            <a:r>
              <a:rPr lang="en-US" dirty="0" smtClean="0">
                <a:sym typeface="Wingdings" pitchFamily="2" charset="2"/>
              </a:rPr>
              <a:t>to the range of those of the theoretical.</a:t>
            </a:r>
          </a:p>
          <a:p>
            <a:pPr lvl="1"/>
            <a:endParaRPr lang="en-US" b="1" dirty="0" smtClean="0">
              <a:sym typeface="Wingdings" pitchFamily="2" charset="2"/>
            </a:endParaRPr>
          </a:p>
          <a:p>
            <a:pPr lvl="4">
              <a:buNone/>
            </a:pPr>
            <a:endParaRPr lang="en-US" dirty="0" smtClean="0">
              <a:sym typeface="Wingdings" pitchFamily="2" charset="2"/>
            </a:endParaRPr>
          </a:p>
          <a:p>
            <a:pPr lvl="1"/>
            <a:endParaRPr lang="en-US" dirty="0"/>
          </a:p>
        </p:txBody>
      </p:sp>
      <p:sp>
        <p:nvSpPr>
          <p:cNvPr id="3" name="Title 2"/>
          <p:cNvSpPr>
            <a:spLocks noGrp="1"/>
          </p:cNvSpPr>
          <p:nvPr>
            <p:ph type="title"/>
          </p:nvPr>
        </p:nvSpPr>
        <p:spPr>
          <a:xfrm>
            <a:off x="457200" y="-76200"/>
            <a:ext cx="8229600" cy="1630362"/>
          </a:xfrm>
        </p:spPr>
        <p:txBody>
          <a:bodyPr>
            <a:normAutofit/>
          </a:bodyPr>
          <a:lstStyle/>
          <a:p>
            <a:pPr algn="ctr"/>
            <a:r>
              <a:rPr lang="en-US" sz="4000" dirty="0" smtClean="0"/>
              <a:t>Results &amp; Discussion on Verification Test</a:t>
            </a:r>
            <a:endParaRPr lang="en-US" sz="4000" dirty="0"/>
          </a:p>
        </p:txBody>
      </p:sp>
      <p:pic>
        <p:nvPicPr>
          <p:cNvPr id="1026" name="Picture 2" descr="graph5"/>
          <p:cNvPicPr>
            <a:picLocks noChangeAspect="1" noChangeArrowheads="1"/>
          </p:cNvPicPr>
          <p:nvPr/>
        </p:nvPicPr>
        <p:blipFill>
          <a:blip r:embed="rId3"/>
          <a:srcRect/>
          <a:stretch>
            <a:fillRect/>
          </a:stretch>
        </p:blipFill>
        <p:spPr bwMode="auto">
          <a:xfrm>
            <a:off x="3810000" y="2578100"/>
            <a:ext cx="5327650" cy="3594100"/>
          </a:xfrm>
          <a:prstGeom prst="rect">
            <a:avLst/>
          </a:prstGeom>
          <a:noFill/>
          <a:ln w="9525">
            <a:noFill/>
            <a:miter lim="800000"/>
            <a:headEnd/>
            <a:tailEnd/>
          </a:ln>
          <a:effectLst>
            <a:outerShdw dist="25400" dir="5400000" algn="ctr" rotWithShape="0">
              <a:srgbClr val="808080"/>
            </a:outerShdw>
          </a:effectLst>
        </p:spPr>
      </p:pic>
      <p:pic>
        <p:nvPicPr>
          <p:cNvPr id="1027" name="Picture 3" descr="graph4"/>
          <p:cNvPicPr>
            <a:picLocks noChangeAspect="1" noChangeArrowheads="1"/>
          </p:cNvPicPr>
          <p:nvPr/>
        </p:nvPicPr>
        <p:blipFill>
          <a:blip r:embed="rId4"/>
          <a:srcRect/>
          <a:stretch>
            <a:fillRect/>
          </a:stretch>
        </p:blipFill>
        <p:spPr bwMode="auto">
          <a:xfrm>
            <a:off x="228600" y="3497131"/>
            <a:ext cx="3581400" cy="32084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1"/>
          <p:cNvSpPr>
            <a:spLocks/>
          </p:cNvSpPr>
          <p:nvPr/>
        </p:nvSpPr>
        <p:spPr bwMode="auto">
          <a:xfrm>
            <a:off x="498475" y="5943600"/>
            <a:ext cx="4940300" cy="922338"/>
          </a:xfrm>
          <a:custGeom>
            <a:avLst/>
            <a:gdLst>
              <a:gd name="T0" fmla="*/ 0 w 21600"/>
              <a:gd name="T1" fmla="*/ 0 h 21600"/>
              <a:gd name="T2" fmla="*/ 21600 w 21600"/>
              <a:gd name="T3" fmla="*/ 21600 h 21600"/>
            </a:gdLst>
            <a:ahLst/>
            <a:cxnLst/>
            <a:rect l="T0" t="T1" r="T2" b="T3"/>
            <a:pathLst>
              <a:path w="21600" h="21600">
                <a:moveTo>
                  <a:pt x="0" y="128"/>
                </a:moveTo>
                <a:lnTo>
                  <a:pt x="21600" y="21600"/>
                </a:lnTo>
                <a:lnTo>
                  <a:pt x="16039" y="21600"/>
                </a:lnTo>
                <a:lnTo>
                  <a:pt x="3" y="0"/>
                </a:lnTo>
              </a:path>
            </a:pathLst>
          </a:custGeom>
          <a:solidFill>
            <a:schemeClr val="accent1">
              <a:alpha val="39999"/>
            </a:schemeClr>
          </a:solidFill>
          <a:ln w="9525">
            <a:noFill/>
            <a:miter lim="800000"/>
            <a:headEnd/>
            <a:tailEnd/>
          </a:ln>
        </p:spPr>
        <p:txBody>
          <a:bodyPr lIns="0" tIns="0" rIns="0" bIns="0"/>
          <a:lstStyle/>
          <a:p>
            <a:endParaRPr lang="fr-FR"/>
          </a:p>
        </p:txBody>
      </p:sp>
      <p:sp>
        <p:nvSpPr>
          <p:cNvPr id="28675" name="AutoShape 2"/>
          <p:cNvSpPr>
            <a:spLocks/>
          </p:cNvSpPr>
          <p:nvPr/>
        </p:nvSpPr>
        <p:spPr bwMode="auto">
          <a:xfrm>
            <a:off x="485775" y="5938838"/>
            <a:ext cx="3689350" cy="931862"/>
          </a:xfrm>
          <a:custGeom>
            <a:avLst/>
            <a:gdLst>
              <a:gd name="T0" fmla="*/ 0 w 21600"/>
              <a:gd name="T1" fmla="*/ 0 h 21600"/>
              <a:gd name="T2" fmla="*/ 21600 w 21600"/>
              <a:gd name="T3" fmla="*/ 21600 h 21600"/>
            </a:gdLst>
            <a:ahLst/>
            <a:cxnLst/>
            <a:rect l="T0" t="T1" r="T2" b="T3"/>
            <a:pathLst>
              <a:path w="21600" h="21600">
                <a:moveTo>
                  <a:pt x="0" y="0"/>
                </a:moveTo>
                <a:lnTo>
                  <a:pt x="21600" y="21490"/>
                </a:lnTo>
                <a:lnTo>
                  <a:pt x="17057" y="21600"/>
                </a:lnTo>
                <a:lnTo>
                  <a:pt x="46" y="147"/>
                </a:lnTo>
              </a:path>
            </a:pathLst>
          </a:custGeom>
          <a:solidFill>
            <a:srgbClr val="000000"/>
          </a:solidFill>
          <a:ln w="9525">
            <a:noFill/>
            <a:miter lim="800000"/>
            <a:headEnd/>
            <a:tailEnd/>
          </a:ln>
        </p:spPr>
        <p:txBody>
          <a:bodyPr lIns="0" tIns="0" rIns="0" bIns="0"/>
          <a:lstStyle/>
          <a:p>
            <a:endParaRPr lang="fr-FR"/>
          </a:p>
        </p:txBody>
      </p:sp>
      <p:sp>
        <p:nvSpPr>
          <p:cNvPr id="28676" name="AutoShape 3"/>
          <p:cNvSpPr>
            <a:spLocks/>
          </p:cNvSpPr>
          <p:nvPr/>
        </p:nvSpPr>
        <p:spPr bwMode="auto">
          <a:xfrm>
            <a:off x="-9525" y="5795963"/>
            <a:ext cx="3402013" cy="1079500"/>
          </a:xfrm>
          <a:prstGeom prst="rtTriangle">
            <a:avLst/>
          </a:prstGeom>
          <a:blipFill dpi="0" rotWithShape="0">
            <a:blip r:embed="rId2"/>
            <a:srcRect/>
            <a:stretch>
              <a:fillRect/>
            </a:stretch>
          </a:blipFill>
          <a:ln w="12700">
            <a:noFill/>
            <a:miter lim="800000"/>
            <a:headEnd/>
            <a:tailEnd/>
          </a:ln>
        </p:spPr>
        <p:txBody>
          <a:bodyPr lIns="0" tIns="0" rIns="0" bIns="0"/>
          <a:lstStyle/>
          <a:p>
            <a:endParaRPr lang="fr-FR"/>
          </a:p>
        </p:txBody>
      </p:sp>
      <p:sp>
        <p:nvSpPr>
          <p:cNvPr id="28677" name="Line 4"/>
          <p:cNvSpPr>
            <a:spLocks noChangeShapeType="1"/>
          </p:cNvSpPr>
          <p:nvPr/>
        </p:nvSpPr>
        <p:spPr bwMode="auto">
          <a:xfrm>
            <a:off x="-9525" y="5788025"/>
            <a:ext cx="3405188" cy="1082675"/>
          </a:xfrm>
          <a:prstGeom prst="line">
            <a:avLst/>
          </a:prstGeom>
          <a:noFill/>
          <a:ln w="12065">
            <a:solidFill>
              <a:srgbClr val="5EA3B4"/>
            </a:solidFill>
            <a:round/>
            <a:headEnd/>
            <a:tailEnd/>
          </a:ln>
        </p:spPr>
        <p:txBody>
          <a:bodyPr lIns="64291" tIns="32146" rIns="64291" bIns="32146"/>
          <a:lstStyle/>
          <a:p>
            <a:endParaRPr lang="en-US"/>
          </a:p>
        </p:txBody>
      </p:sp>
      <p:sp>
        <p:nvSpPr>
          <p:cNvPr id="28678" name="Rectangle 5"/>
          <p:cNvSpPr>
            <a:spLocks noGrp="1" noChangeArrowheads="1"/>
          </p:cNvSpPr>
          <p:nvPr>
            <p:ph type="body" idx="1"/>
          </p:nvPr>
        </p:nvSpPr>
        <p:spPr>
          <a:xfrm>
            <a:off x="455613" y="1722438"/>
            <a:ext cx="8232775" cy="4524375"/>
          </a:xfrm>
        </p:spPr>
        <p:txBody>
          <a:bodyPr/>
          <a:lstStyle/>
          <a:p>
            <a:pPr eaLnBrk="1" hangingPunct="1"/>
            <a:endParaRPr lang="en-US" dirty="0" smtClean="0"/>
          </a:p>
          <a:p>
            <a:pPr eaLnBrk="1" hangingPunct="1"/>
            <a:r>
              <a:rPr lang="en-US" dirty="0" smtClean="0"/>
              <a:t>Process Controller</a:t>
            </a:r>
          </a:p>
          <a:p>
            <a:pPr lvl="1" eaLnBrk="1" hangingPunct="1"/>
            <a:r>
              <a:rPr lang="en-US" dirty="0" smtClean="0"/>
              <a:t>A </a:t>
            </a:r>
            <a:r>
              <a:rPr lang="en-US" dirty="0" err="1" smtClean="0"/>
              <a:t>Mathcad</a:t>
            </a:r>
            <a:r>
              <a:rPr lang="en-US" dirty="0" smtClean="0"/>
              <a:t> program that gives graphical overviews of processed data.</a:t>
            </a:r>
          </a:p>
          <a:p>
            <a:pPr lvl="1" eaLnBrk="1" hangingPunct="1">
              <a:buFont typeface="Verdana" pitchFamily="34" charset="0"/>
              <a:buNone/>
            </a:pPr>
            <a:endParaRPr lang="en-US" sz="2700" dirty="0" smtClean="0"/>
          </a:p>
          <a:p>
            <a:pPr eaLnBrk="1" hangingPunct="1"/>
            <a:r>
              <a:rPr lang="en-US" dirty="0" smtClean="0"/>
              <a:t>What We Changed:</a:t>
            </a:r>
          </a:p>
          <a:p>
            <a:pPr lvl="1" eaLnBrk="1" hangingPunct="1"/>
            <a:r>
              <a:rPr lang="en-US" dirty="0" smtClean="0"/>
              <a:t>Smoothing Method</a:t>
            </a:r>
          </a:p>
        </p:txBody>
      </p:sp>
      <p:sp>
        <p:nvSpPr>
          <p:cNvPr id="6150" name="Rectangle 6"/>
          <p:cNvSpPr>
            <a:spLocks noGrp="1" noChangeArrowheads="1"/>
          </p:cNvSpPr>
          <p:nvPr>
            <p:ph type="title"/>
          </p:nvPr>
        </p:nvSpPr>
        <p:spPr/>
        <p:txBody>
          <a:bodyPr/>
          <a:lstStyle/>
          <a:p>
            <a:pPr algn="ctr" eaLnBrk="1" hangingPunct="1">
              <a:defRPr/>
            </a:pPr>
            <a:r>
              <a:rPr lang="en-US" sz="4800" dirty="0"/>
              <a:t>Data Analysis</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457200" y="685800"/>
            <a:ext cx="8229600" cy="1143000"/>
          </a:xfrm>
        </p:spPr>
        <p:txBody>
          <a:bodyPr>
            <a:normAutofit fontScale="90000"/>
            <a:scene3d>
              <a:camera prst="orthographicFront"/>
              <a:lightRig rig="soft" dir="t"/>
            </a:scene3d>
            <a:sp3d prstMaterial="softEdge">
              <a:bevelT w="25400" h="25400"/>
            </a:sp3d>
          </a:bodyPr>
          <a:lstStyle/>
          <a:p>
            <a:pPr algn="ctr" eaLnBrk="1" hangingPunct="1">
              <a:defRPr/>
            </a:pPr>
            <a:r>
              <a:rPr lang="en-US" sz="5300" dirty="0" smtClean="0"/>
              <a:t>Agenda</a:t>
            </a:r>
            <a:r>
              <a:rPr lang="en-US" sz="4300" dirty="0" smtClean="0"/>
              <a:t/>
            </a:r>
            <a:br>
              <a:rPr lang="en-US" sz="4300" dirty="0" smtClean="0"/>
            </a:br>
            <a:endParaRPr lang="fr-FR" dirty="0"/>
          </a:p>
        </p:txBody>
      </p:sp>
      <p:sp>
        <p:nvSpPr>
          <p:cNvPr id="15363" name="Espace réservé du contenu 6"/>
          <p:cNvSpPr>
            <a:spLocks noGrp="1"/>
          </p:cNvSpPr>
          <p:nvPr>
            <p:ph idx="1"/>
          </p:nvPr>
        </p:nvSpPr>
        <p:spPr>
          <a:xfrm>
            <a:off x="663575" y="1508125"/>
            <a:ext cx="8229600" cy="4527550"/>
          </a:xfrm>
        </p:spPr>
        <p:txBody>
          <a:bodyPr/>
          <a:lstStyle/>
          <a:p>
            <a:pPr eaLnBrk="1" hangingPunct="1">
              <a:lnSpc>
                <a:spcPct val="95000"/>
              </a:lnSpc>
              <a:buFont typeface="Wingdings 3" pitchFamily="18" charset="2"/>
              <a:buNone/>
            </a:pPr>
            <a:endParaRPr lang="en-US" sz="3300" dirty="0" smtClean="0">
              <a:solidFill>
                <a:srgbClr val="000000"/>
              </a:solidFill>
              <a:latin typeface="Arial" pitchFamily="34" charset="0"/>
            </a:endParaRPr>
          </a:p>
          <a:p>
            <a:pPr eaLnBrk="1" hangingPunct="1">
              <a:lnSpc>
                <a:spcPct val="95000"/>
              </a:lnSpc>
            </a:pPr>
            <a:r>
              <a:rPr lang="en-US" sz="2800" dirty="0" smtClean="0">
                <a:solidFill>
                  <a:srgbClr val="000000"/>
                </a:solidFill>
                <a:latin typeface="Arial" pitchFamily="34" charset="0"/>
              </a:rPr>
              <a:t>Theory on Flocculation</a:t>
            </a:r>
          </a:p>
          <a:p>
            <a:pPr eaLnBrk="1" hangingPunct="1">
              <a:lnSpc>
                <a:spcPct val="95000"/>
              </a:lnSpc>
            </a:pPr>
            <a:endParaRPr lang="en-US" sz="2800" dirty="0" smtClean="0">
              <a:solidFill>
                <a:srgbClr val="000000"/>
              </a:solidFill>
              <a:latin typeface="Arial" pitchFamily="34" charset="0"/>
            </a:endParaRPr>
          </a:p>
          <a:p>
            <a:pPr eaLnBrk="1" hangingPunct="1">
              <a:lnSpc>
                <a:spcPct val="95000"/>
              </a:lnSpc>
            </a:pPr>
            <a:r>
              <a:rPr lang="en-US" sz="2800" dirty="0" smtClean="0">
                <a:solidFill>
                  <a:srgbClr val="000000"/>
                </a:solidFill>
                <a:latin typeface="Arial" pitchFamily="34" charset="0"/>
              </a:rPr>
              <a:t>Experimental Set Up</a:t>
            </a:r>
          </a:p>
          <a:p>
            <a:pPr lvl="1" indent="-307975" eaLnBrk="1" hangingPunct="1">
              <a:lnSpc>
                <a:spcPct val="95000"/>
              </a:lnSpc>
              <a:spcBef>
                <a:spcPts val="400"/>
              </a:spcBef>
              <a:buSzPct val="68000"/>
              <a:buFont typeface="Verdana" pitchFamily="34" charset="0"/>
              <a:buNone/>
            </a:pPr>
            <a:endParaRPr lang="en-US" sz="2800" dirty="0" smtClean="0"/>
          </a:p>
          <a:p>
            <a:pPr eaLnBrk="1" hangingPunct="1">
              <a:lnSpc>
                <a:spcPct val="95000"/>
              </a:lnSpc>
            </a:pPr>
            <a:r>
              <a:rPr lang="en-US" sz="2800" dirty="0" smtClean="0">
                <a:solidFill>
                  <a:srgbClr val="000000"/>
                </a:solidFill>
                <a:latin typeface="Arial" pitchFamily="34" charset="0"/>
              </a:rPr>
              <a:t>Summer Research</a:t>
            </a:r>
          </a:p>
          <a:p>
            <a:pPr eaLnBrk="1" hangingPunct="1">
              <a:lnSpc>
                <a:spcPct val="95000"/>
              </a:lnSpc>
            </a:pPr>
            <a:endParaRPr lang="en-US" dirty="0" smtClean="0">
              <a:solidFill>
                <a:srgbClr val="000000"/>
              </a:solidFill>
              <a:latin typeface="Arial" pitchFamily="34" charset="0"/>
            </a:endParaRPr>
          </a:p>
          <a:p>
            <a:pPr eaLnBrk="1" hangingPunct="1">
              <a:buFont typeface="Wingdings 3" pitchFamily="18" charset="2"/>
              <a:buNone/>
            </a:pPr>
            <a:endParaRPr lang="fr-FR"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1"/>
          <p:cNvSpPr>
            <a:spLocks/>
          </p:cNvSpPr>
          <p:nvPr/>
        </p:nvSpPr>
        <p:spPr bwMode="auto">
          <a:xfrm>
            <a:off x="498475" y="5943600"/>
            <a:ext cx="4940300" cy="922338"/>
          </a:xfrm>
          <a:custGeom>
            <a:avLst/>
            <a:gdLst>
              <a:gd name="T0" fmla="*/ 0 w 21600"/>
              <a:gd name="T1" fmla="*/ 0 h 21600"/>
              <a:gd name="T2" fmla="*/ 21600 w 21600"/>
              <a:gd name="T3" fmla="*/ 21600 h 21600"/>
            </a:gdLst>
            <a:ahLst/>
            <a:cxnLst/>
            <a:rect l="T0" t="T1" r="T2" b="T3"/>
            <a:pathLst>
              <a:path w="21600" h="21600">
                <a:moveTo>
                  <a:pt x="0" y="128"/>
                </a:moveTo>
                <a:lnTo>
                  <a:pt x="21600" y="21600"/>
                </a:lnTo>
                <a:lnTo>
                  <a:pt x="16039" y="21600"/>
                </a:lnTo>
                <a:lnTo>
                  <a:pt x="3" y="0"/>
                </a:lnTo>
              </a:path>
            </a:pathLst>
          </a:custGeom>
          <a:solidFill>
            <a:schemeClr val="accent1">
              <a:alpha val="39999"/>
            </a:schemeClr>
          </a:solidFill>
          <a:ln w="9525">
            <a:noFill/>
            <a:miter lim="800000"/>
            <a:headEnd/>
            <a:tailEnd/>
          </a:ln>
        </p:spPr>
        <p:txBody>
          <a:bodyPr lIns="0" tIns="0" rIns="0" bIns="0"/>
          <a:lstStyle/>
          <a:p>
            <a:endParaRPr lang="fr-FR"/>
          </a:p>
        </p:txBody>
      </p:sp>
      <p:sp>
        <p:nvSpPr>
          <p:cNvPr id="29699" name="AutoShape 2"/>
          <p:cNvSpPr>
            <a:spLocks/>
          </p:cNvSpPr>
          <p:nvPr/>
        </p:nvSpPr>
        <p:spPr bwMode="auto">
          <a:xfrm>
            <a:off x="485775" y="5938838"/>
            <a:ext cx="3689350" cy="931862"/>
          </a:xfrm>
          <a:custGeom>
            <a:avLst/>
            <a:gdLst>
              <a:gd name="T0" fmla="*/ 0 w 21600"/>
              <a:gd name="T1" fmla="*/ 0 h 21600"/>
              <a:gd name="T2" fmla="*/ 21600 w 21600"/>
              <a:gd name="T3" fmla="*/ 21600 h 21600"/>
            </a:gdLst>
            <a:ahLst/>
            <a:cxnLst/>
            <a:rect l="T0" t="T1" r="T2" b="T3"/>
            <a:pathLst>
              <a:path w="21600" h="21600">
                <a:moveTo>
                  <a:pt x="0" y="0"/>
                </a:moveTo>
                <a:lnTo>
                  <a:pt x="21600" y="21490"/>
                </a:lnTo>
                <a:lnTo>
                  <a:pt x="17057" y="21600"/>
                </a:lnTo>
                <a:lnTo>
                  <a:pt x="46" y="147"/>
                </a:lnTo>
              </a:path>
            </a:pathLst>
          </a:custGeom>
          <a:solidFill>
            <a:srgbClr val="000000"/>
          </a:solidFill>
          <a:ln w="9525">
            <a:noFill/>
            <a:miter lim="800000"/>
            <a:headEnd/>
            <a:tailEnd/>
          </a:ln>
        </p:spPr>
        <p:txBody>
          <a:bodyPr lIns="0" tIns="0" rIns="0" bIns="0"/>
          <a:lstStyle/>
          <a:p>
            <a:endParaRPr lang="fr-FR"/>
          </a:p>
        </p:txBody>
      </p:sp>
      <p:sp>
        <p:nvSpPr>
          <p:cNvPr id="29700" name="AutoShape 3"/>
          <p:cNvSpPr>
            <a:spLocks/>
          </p:cNvSpPr>
          <p:nvPr/>
        </p:nvSpPr>
        <p:spPr bwMode="auto">
          <a:xfrm>
            <a:off x="-9525" y="5795963"/>
            <a:ext cx="3402013" cy="1079500"/>
          </a:xfrm>
          <a:prstGeom prst="rtTriangle">
            <a:avLst/>
          </a:prstGeom>
          <a:blipFill dpi="0" rotWithShape="0">
            <a:blip r:embed="rId3"/>
            <a:srcRect/>
            <a:stretch>
              <a:fillRect/>
            </a:stretch>
          </a:blipFill>
          <a:ln w="12700">
            <a:noFill/>
            <a:miter lim="800000"/>
            <a:headEnd/>
            <a:tailEnd/>
          </a:ln>
        </p:spPr>
        <p:txBody>
          <a:bodyPr lIns="0" tIns="0" rIns="0" bIns="0"/>
          <a:lstStyle/>
          <a:p>
            <a:endParaRPr lang="fr-FR"/>
          </a:p>
        </p:txBody>
      </p:sp>
      <p:sp>
        <p:nvSpPr>
          <p:cNvPr id="29701" name="Line 4"/>
          <p:cNvSpPr>
            <a:spLocks noChangeShapeType="1"/>
          </p:cNvSpPr>
          <p:nvPr/>
        </p:nvSpPr>
        <p:spPr bwMode="auto">
          <a:xfrm>
            <a:off x="-9525" y="5788025"/>
            <a:ext cx="3405188" cy="1082675"/>
          </a:xfrm>
          <a:prstGeom prst="line">
            <a:avLst/>
          </a:prstGeom>
          <a:noFill/>
          <a:ln w="12065">
            <a:solidFill>
              <a:srgbClr val="5EA3B4"/>
            </a:solidFill>
            <a:round/>
            <a:headEnd/>
            <a:tailEnd/>
          </a:ln>
        </p:spPr>
        <p:txBody>
          <a:bodyPr lIns="64291" tIns="32146" rIns="64291" bIns="32146"/>
          <a:lstStyle/>
          <a:p>
            <a:endParaRPr lang="en-US"/>
          </a:p>
        </p:txBody>
      </p:sp>
      <p:sp>
        <p:nvSpPr>
          <p:cNvPr id="7173" name="Rectangle 5"/>
          <p:cNvSpPr>
            <a:spLocks noGrp="1" noChangeArrowheads="1"/>
          </p:cNvSpPr>
          <p:nvPr>
            <p:ph type="title"/>
          </p:nvPr>
        </p:nvSpPr>
        <p:spPr/>
        <p:txBody>
          <a:bodyPr>
            <a:normAutofit fontScale="90000"/>
          </a:bodyPr>
          <a:lstStyle/>
          <a:p>
            <a:pPr algn="ctr" eaLnBrk="1" hangingPunct="1"/>
            <a:r>
              <a:rPr lang="en-US" sz="4800" dirty="0" smtClean="0">
                <a:effectLst>
                  <a:outerShdw blurRad="38100" dist="38100" dir="2700000" algn="tl">
                    <a:srgbClr val="C0C0C0"/>
                  </a:outerShdw>
                </a:effectLst>
              </a:rPr>
              <a:t>Why We Smooth</a:t>
            </a:r>
            <a:r>
              <a:rPr lang="en-US" sz="3300" dirty="0" smtClean="0">
                <a:effectLst>
                  <a:outerShdw blurRad="38100" dist="38100" dir="2700000" algn="tl">
                    <a:srgbClr val="C0C0C0"/>
                  </a:outerShdw>
                </a:effectLst>
              </a:rPr>
              <a:t/>
            </a:r>
            <a:br>
              <a:rPr lang="en-US" sz="3300" dirty="0" smtClean="0">
                <a:effectLst>
                  <a:outerShdw blurRad="38100" dist="38100" dir="2700000" algn="tl">
                    <a:srgbClr val="C0C0C0"/>
                  </a:outerShdw>
                </a:effectLst>
              </a:rPr>
            </a:br>
            <a:endParaRPr lang="en-US" sz="3300" dirty="0" smtClean="0">
              <a:effectLst>
                <a:outerShdw blurRad="38100" dist="38100" dir="2700000" algn="tl">
                  <a:srgbClr val="C0C0C0"/>
                </a:outerShdw>
              </a:effectLst>
            </a:endParaRPr>
          </a:p>
        </p:txBody>
      </p:sp>
      <p:graphicFrame>
        <p:nvGraphicFramePr>
          <p:cNvPr id="1026" name="Object 2"/>
          <p:cNvGraphicFramePr>
            <a:graphicFrameLocks noChangeAspect="1"/>
          </p:cNvGraphicFramePr>
          <p:nvPr/>
        </p:nvGraphicFramePr>
        <p:xfrm>
          <a:off x="0" y="2209800"/>
          <a:ext cx="4495800" cy="3669439"/>
        </p:xfrm>
        <a:graphic>
          <a:graphicData uri="http://schemas.openxmlformats.org/presentationml/2006/ole">
            <p:oleObj spid="_x0000_s1026" name="Mathcad" r:id="rId4" imgW="4352760" imgH="3552840" progId="Mathcad">
              <p:link updateAutomatic="1"/>
            </p:oleObj>
          </a:graphicData>
        </a:graphic>
      </p:graphicFrame>
      <p:sp>
        <p:nvSpPr>
          <p:cNvPr id="14" name="Rectangle 5"/>
          <p:cNvSpPr txBox="1">
            <a:spLocks noChangeArrowheads="1"/>
          </p:cNvSpPr>
          <p:nvPr/>
        </p:nvSpPr>
        <p:spPr bwMode="auto">
          <a:xfrm>
            <a:off x="381000" y="762000"/>
            <a:ext cx="8232775"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65125" marR="0" lvl="0" indent="-255588" algn="l" defTabSz="914400" rtl="0" eaLnBrk="1" fontAlgn="base" latinLnBrk="0" hangingPunct="1">
              <a:lnSpc>
                <a:spcPct val="100000"/>
              </a:lnSpc>
              <a:spcBef>
                <a:spcPts val="400"/>
              </a:spcBef>
              <a:spcAft>
                <a:spcPct val="0"/>
              </a:spcAft>
              <a:buClr>
                <a:schemeClr val="accent1"/>
              </a:buClr>
              <a:buSzPct val="68000"/>
              <a:buFont typeface="Wingdings 3" pitchFamily="18" charset="2"/>
              <a:buChar char=""/>
              <a:tabLst/>
              <a:defRPr/>
            </a:pPr>
            <a:endParaRPr kumimoji="0" lang="en-US" sz="2700" b="0" i="0" u="none" strike="noStrike" kern="1200" cap="none" spc="0" normalizeH="0" baseline="0" noProof="0" dirty="0" smtClean="0">
              <a:ln>
                <a:noFill/>
              </a:ln>
              <a:solidFill>
                <a:schemeClr val="tx1"/>
              </a:solidFill>
              <a:effectLst/>
              <a:uLnTx/>
              <a:uFillTx/>
              <a:latin typeface="+mn-lt"/>
              <a:ea typeface="ヒラギノ角ゴ Pro W3" charset="-128"/>
              <a:cs typeface="ヒラギノ角ゴ Pro W3" charset="-128"/>
            </a:endParaRPr>
          </a:p>
          <a:p>
            <a:pPr marL="365125" marR="0" lvl="0" indent="-255588" algn="l" defTabSz="914400" rtl="0" eaLnBrk="1" fontAlgn="base" latinLnBrk="0" hangingPunct="1">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ヒラギノ角ゴ Pro W3" charset="-128"/>
                <a:cs typeface="ヒラギノ角ゴ Pro W3" charset="-128"/>
              </a:rPr>
              <a:t>Fluctuation</a:t>
            </a:r>
            <a:r>
              <a:rPr kumimoji="0" lang="en-US" sz="2700" b="0" i="0" u="none" strike="noStrike" kern="1200" cap="none" spc="0" normalizeH="0" noProof="0" dirty="0" smtClean="0">
                <a:ln>
                  <a:noFill/>
                </a:ln>
                <a:solidFill>
                  <a:schemeClr val="tx1"/>
                </a:solidFill>
                <a:effectLst/>
                <a:uLnTx/>
                <a:uFillTx/>
                <a:latin typeface="+mn-lt"/>
                <a:ea typeface="ヒラギノ角ゴ Pro W3" charset="-128"/>
                <a:cs typeface="ヒラギノ角ゴ Pro W3" charset="-128"/>
              </a:rPr>
              <a:t> in data</a:t>
            </a:r>
            <a:endParaRPr kumimoji="0" lang="en-US" sz="2700" b="0" i="0" u="none" strike="noStrike" kern="1200" cap="none" spc="0" normalizeH="0" baseline="0" noProof="0" dirty="0" smtClean="0">
              <a:ln>
                <a:noFill/>
              </a:ln>
              <a:solidFill>
                <a:schemeClr val="tx1"/>
              </a:solidFill>
              <a:effectLst/>
              <a:uLnTx/>
              <a:uFillTx/>
              <a:latin typeface="+mn-lt"/>
              <a:ea typeface="ヒラギノ角ゴ Pro W3" charset="-128"/>
              <a:cs typeface="ヒラギノ角ゴ Pro W3" charset="-128"/>
            </a:endParaRPr>
          </a:p>
          <a:p>
            <a:pPr marL="620713" marR="0" lvl="1" indent="-228600" algn="l" defTabSz="914400" rtl="0" eaLnBrk="1" fontAlgn="base" latinLnBrk="0" hangingPunct="1">
              <a:lnSpc>
                <a:spcPct val="100000"/>
              </a:lnSpc>
              <a:spcBef>
                <a:spcPts val="325"/>
              </a:spcBef>
              <a:spcAft>
                <a:spcPct val="0"/>
              </a:spcAft>
              <a:buClr>
                <a:schemeClr val="accent1"/>
              </a:buClr>
              <a:buSzTx/>
              <a:buFont typeface="Verdana" pitchFamily="34" charset="0"/>
              <a:buChar char="◦"/>
              <a:tabLst/>
              <a:defRPr/>
            </a:pPr>
            <a:r>
              <a:rPr kumimoji="0" lang="en-US" sz="2300" b="0" i="0" u="none" strike="noStrike" kern="1200" cap="none" spc="0" normalizeH="0" baseline="0" noProof="0" dirty="0" smtClean="0">
                <a:ln>
                  <a:noFill/>
                </a:ln>
                <a:solidFill>
                  <a:schemeClr val="tx1"/>
                </a:solidFill>
                <a:effectLst/>
                <a:uLnTx/>
                <a:uFillTx/>
                <a:latin typeface="+mn-lt"/>
                <a:ea typeface="ヒラギノ角ゴ Pro W3" charset="-128"/>
                <a:cs typeface="+mn-cs"/>
              </a:rPr>
              <a:t>Prevents proper fitting for analysis</a:t>
            </a:r>
          </a:p>
          <a:p>
            <a:pPr marL="620713" marR="0" lvl="1" indent="-228600" algn="l" defTabSz="914400" rtl="0" eaLnBrk="1" fontAlgn="base" latinLnBrk="0" hangingPunct="1">
              <a:lnSpc>
                <a:spcPct val="100000"/>
              </a:lnSpc>
              <a:spcBef>
                <a:spcPts val="325"/>
              </a:spcBef>
              <a:spcAft>
                <a:spcPct val="0"/>
              </a:spcAft>
              <a:buClr>
                <a:schemeClr val="accent1"/>
              </a:buClr>
              <a:buSzTx/>
              <a:buFont typeface="Verdana" pitchFamily="34" charset="0"/>
              <a:buNone/>
              <a:tabLst/>
              <a:defRPr/>
            </a:pPr>
            <a:endParaRPr kumimoji="0" lang="en-US" sz="2700" b="0" i="0" u="none" strike="noStrike" kern="1200" cap="none" spc="0" normalizeH="0" baseline="0" noProof="0" dirty="0" smtClean="0">
              <a:ln>
                <a:noFill/>
              </a:ln>
              <a:solidFill>
                <a:schemeClr val="tx1"/>
              </a:solidFill>
              <a:effectLst/>
              <a:uLnTx/>
              <a:uFillTx/>
              <a:latin typeface="+mn-lt"/>
              <a:ea typeface="ヒラギノ角ゴ Pro W3" charset="-128"/>
              <a:cs typeface="+mn-cs"/>
            </a:endParaRPr>
          </a:p>
        </p:txBody>
      </p:sp>
      <p:cxnSp>
        <p:nvCxnSpPr>
          <p:cNvPr id="17" name="Straight Arrow Connector 16"/>
          <p:cNvCxnSpPr/>
          <p:nvPr/>
        </p:nvCxnSpPr>
        <p:spPr>
          <a:xfrm>
            <a:off x="4343400" y="3962400"/>
            <a:ext cx="4572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1027" name="Object 3"/>
          <p:cNvGraphicFramePr>
            <a:graphicFrameLocks noChangeAspect="1"/>
          </p:cNvGraphicFramePr>
          <p:nvPr/>
        </p:nvGraphicFramePr>
        <p:xfrm>
          <a:off x="4724400" y="2209800"/>
          <a:ext cx="4352925" cy="3552825"/>
        </p:xfrm>
        <a:graphic>
          <a:graphicData uri="http://schemas.openxmlformats.org/presentationml/2006/ole">
            <p:oleObj spid="_x0000_s1027" name="Mathcad" r:id="rId5" imgW="4352760" imgH="3552840" progId="Mathcad">
              <p:link updateAutomatic="1"/>
            </p:oleObj>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1"/>
          <p:cNvSpPr>
            <a:spLocks/>
          </p:cNvSpPr>
          <p:nvPr/>
        </p:nvSpPr>
        <p:spPr bwMode="auto">
          <a:xfrm>
            <a:off x="498475" y="5943600"/>
            <a:ext cx="4940300" cy="922338"/>
          </a:xfrm>
          <a:custGeom>
            <a:avLst/>
            <a:gdLst>
              <a:gd name="T0" fmla="*/ 0 w 21600"/>
              <a:gd name="T1" fmla="*/ 0 h 21600"/>
              <a:gd name="T2" fmla="*/ 21600 w 21600"/>
              <a:gd name="T3" fmla="*/ 21600 h 21600"/>
            </a:gdLst>
            <a:ahLst/>
            <a:cxnLst/>
            <a:rect l="T0" t="T1" r="T2" b="T3"/>
            <a:pathLst>
              <a:path w="21600" h="21600">
                <a:moveTo>
                  <a:pt x="0" y="128"/>
                </a:moveTo>
                <a:lnTo>
                  <a:pt x="21600" y="21600"/>
                </a:lnTo>
                <a:lnTo>
                  <a:pt x="16039" y="21600"/>
                </a:lnTo>
                <a:lnTo>
                  <a:pt x="3" y="0"/>
                </a:lnTo>
              </a:path>
            </a:pathLst>
          </a:custGeom>
          <a:solidFill>
            <a:schemeClr val="accent1">
              <a:alpha val="39999"/>
            </a:schemeClr>
          </a:solidFill>
          <a:ln w="9525">
            <a:noFill/>
            <a:miter lim="800000"/>
            <a:headEnd/>
            <a:tailEnd/>
          </a:ln>
        </p:spPr>
        <p:txBody>
          <a:bodyPr lIns="0" tIns="0" rIns="0" bIns="0"/>
          <a:lstStyle/>
          <a:p>
            <a:endParaRPr lang="fr-FR"/>
          </a:p>
        </p:txBody>
      </p:sp>
      <p:sp>
        <p:nvSpPr>
          <p:cNvPr id="30723" name="AutoShape 2"/>
          <p:cNvSpPr>
            <a:spLocks/>
          </p:cNvSpPr>
          <p:nvPr/>
        </p:nvSpPr>
        <p:spPr bwMode="auto">
          <a:xfrm>
            <a:off x="485775" y="5938838"/>
            <a:ext cx="3689350" cy="931862"/>
          </a:xfrm>
          <a:custGeom>
            <a:avLst/>
            <a:gdLst>
              <a:gd name="T0" fmla="*/ 0 w 21600"/>
              <a:gd name="T1" fmla="*/ 0 h 21600"/>
              <a:gd name="T2" fmla="*/ 21600 w 21600"/>
              <a:gd name="T3" fmla="*/ 21600 h 21600"/>
            </a:gdLst>
            <a:ahLst/>
            <a:cxnLst/>
            <a:rect l="T0" t="T1" r="T2" b="T3"/>
            <a:pathLst>
              <a:path w="21600" h="21600">
                <a:moveTo>
                  <a:pt x="0" y="0"/>
                </a:moveTo>
                <a:lnTo>
                  <a:pt x="21600" y="21490"/>
                </a:lnTo>
                <a:lnTo>
                  <a:pt x="17057" y="21600"/>
                </a:lnTo>
                <a:lnTo>
                  <a:pt x="46" y="147"/>
                </a:lnTo>
              </a:path>
            </a:pathLst>
          </a:custGeom>
          <a:solidFill>
            <a:srgbClr val="000000"/>
          </a:solidFill>
          <a:ln w="9525">
            <a:noFill/>
            <a:miter lim="800000"/>
            <a:headEnd/>
            <a:tailEnd/>
          </a:ln>
        </p:spPr>
        <p:txBody>
          <a:bodyPr lIns="0" tIns="0" rIns="0" bIns="0"/>
          <a:lstStyle/>
          <a:p>
            <a:endParaRPr lang="fr-FR"/>
          </a:p>
        </p:txBody>
      </p:sp>
      <p:sp>
        <p:nvSpPr>
          <p:cNvPr id="30724" name="AutoShape 3"/>
          <p:cNvSpPr>
            <a:spLocks/>
          </p:cNvSpPr>
          <p:nvPr/>
        </p:nvSpPr>
        <p:spPr bwMode="auto">
          <a:xfrm>
            <a:off x="-9525" y="5795963"/>
            <a:ext cx="3402013" cy="1079500"/>
          </a:xfrm>
          <a:prstGeom prst="rtTriangle">
            <a:avLst/>
          </a:prstGeom>
          <a:blipFill dpi="0" rotWithShape="0">
            <a:blip r:embed="rId4"/>
            <a:srcRect/>
            <a:stretch>
              <a:fillRect/>
            </a:stretch>
          </a:blipFill>
          <a:ln w="12700">
            <a:noFill/>
            <a:miter lim="800000"/>
            <a:headEnd/>
            <a:tailEnd/>
          </a:ln>
        </p:spPr>
        <p:txBody>
          <a:bodyPr lIns="0" tIns="0" rIns="0" bIns="0"/>
          <a:lstStyle/>
          <a:p>
            <a:endParaRPr lang="fr-FR"/>
          </a:p>
        </p:txBody>
      </p:sp>
      <p:sp>
        <p:nvSpPr>
          <p:cNvPr id="30725" name="Line 4"/>
          <p:cNvSpPr>
            <a:spLocks noChangeShapeType="1"/>
          </p:cNvSpPr>
          <p:nvPr/>
        </p:nvSpPr>
        <p:spPr bwMode="auto">
          <a:xfrm>
            <a:off x="-9525" y="5788025"/>
            <a:ext cx="3405188" cy="1082675"/>
          </a:xfrm>
          <a:prstGeom prst="line">
            <a:avLst/>
          </a:prstGeom>
          <a:noFill/>
          <a:ln w="12065">
            <a:solidFill>
              <a:srgbClr val="5EA3B4"/>
            </a:solidFill>
            <a:round/>
            <a:headEnd/>
            <a:tailEnd/>
          </a:ln>
        </p:spPr>
        <p:txBody>
          <a:bodyPr lIns="64291" tIns="32146" rIns="64291" bIns="32146"/>
          <a:lstStyle/>
          <a:p>
            <a:endParaRPr lang="en-US"/>
          </a:p>
        </p:txBody>
      </p:sp>
      <p:sp>
        <p:nvSpPr>
          <p:cNvPr id="8197" name="Rectangle 5"/>
          <p:cNvSpPr>
            <a:spLocks noGrp="1" noChangeArrowheads="1"/>
          </p:cNvSpPr>
          <p:nvPr>
            <p:ph type="title"/>
          </p:nvPr>
        </p:nvSpPr>
        <p:spPr>
          <a:xfrm>
            <a:off x="0" y="0"/>
            <a:ext cx="9144000" cy="1143000"/>
          </a:xfrm>
        </p:spPr>
        <p:txBody>
          <a:bodyPr>
            <a:normAutofit/>
          </a:bodyPr>
          <a:lstStyle/>
          <a:p>
            <a:pPr algn="ctr" eaLnBrk="1" hangingPunct="1">
              <a:defRPr/>
            </a:pPr>
            <a:r>
              <a:rPr lang="en-US" sz="3700" dirty="0" smtClean="0"/>
              <a:t>Weighted Smoothing</a:t>
            </a:r>
            <a:endParaRPr lang="en-US" sz="3700" dirty="0"/>
          </a:p>
        </p:txBody>
      </p:sp>
      <p:graphicFrame>
        <p:nvGraphicFramePr>
          <p:cNvPr id="2050" name="Object 2"/>
          <p:cNvGraphicFramePr>
            <a:graphicFrameLocks noChangeAspect="1"/>
          </p:cNvGraphicFramePr>
          <p:nvPr/>
        </p:nvGraphicFramePr>
        <p:xfrm>
          <a:off x="838199" y="1752600"/>
          <a:ext cx="7534195" cy="4038600"/>
        </p:xfrm>
        <a:graphic>
          <a:graphicData uri="http://schemas.openxmlformats.org/presentationml/2006/ole">
            <p:oleObj spid="_x0000_s2050" name="Mathcad" r:id="rId5" imgW="6343560" imgH="3400560" progId="Mathcad">
              <p:link updateAutomatic="1"/>
            </p:oleObj>
          </a:graphicData>
        </a:graphic>
      </p:graphicFrame>
      <p:sp>
        <p:nvSpPr>
          <p:cNvPr id="11" name="Rectangle 10"/>
          <p:cNvSpPr/>
          <p:nvPr/>
        </p:nvSpPr>
        <p:spPr>
          <a:xfrm>
            <a:off x="1524000" y="1828800"/>
            <a:ext cx="2209800" cy="3352800"/>
          </a:xfrm>
          <a:prstGeom prst="rect">
            <a:avLst/>
          </a:prstGeom>
          <a:solidFill>
            <a:schemeClr val="accent1">
              <a:alpha val="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733800" y="1828800"/>
            <a:ext cx="2895600" cy="3352800"/>
          </a:xfrm>
          <a:prstGeom prst="rect">
            <a:avLst/>
          </a:prstGeom>
          <a:solidFill>
            <a:schemeClr val="accent1">
              <a:alpha val="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6629400" y="1828800"/>
            <a:ext cx="1524000" cy="3352800"/>
          </a:xfrm>
          <a:prstGeom prst="rect">
            <a:avLst/>
          </a:prstGeom>
          <a:solidFill>
            <a:schemeClr val="accent1">
              <a:alpha val="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1" name="Picture 3"/>
          <p:cNvPicPr>
            <a:picLocks noChangeAspect="1" noChangeArrowheads="1"/>
          </p:cNvPicPr>
          <p:nvPr/>
        </p:nvPicPr>
        <p:blipFill>
          <a:blip r:embed="rId6"/>
          <a:srcRect/>
          <a:stretch>
            <a:fillRect/>
          </a:stretch>
        </p:blipFill>
        <p:spPr bwMode="auto">
          <a:xfrm>
            <a:off x="3124200" y="1295399"/>
            <a:ext cx="4193507" cy="4585705"/>
          </a:xfrm>
          <a:prstGeom prst="rect">
            <a:avLst/>
          </a:prstGeom>
          <a:noFill/>
          <a:ln w="9525">
            <a:noFill/>
            <a:miter lim="800000"/>
            <a:headEnd/>
            <a:tailEnd/>
          </a:ln>
          <a:effectLst/>
        </p:spPr>
      </p:pic>
      <p:cxnSp>
        <p:nvCxnSpPr>
          <p:cNvPr id="17" name="Straight Connector 16"/>
          <p:cNvCxnSpPr/>
          <p:nvPr/>
        </p:nvCxnSpPr>
        <p:spPr>
          <a:xfrm rot="5400000">
            <a:off x="1638300" y="3543300"/>
            <a:ext cx="43434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3200400" y="3581400"/>
            <a:ext cx="838200" cy="523220"/>
          </a:xfrm>
          <a:prstGeom prst="rect">
            <a:avLst/>
          </a:prstGeom>
          <a:noFill/>
        </p:spPr>
        <p:txBody>
          <a:bodyPr wrap="square" rtlCol="0">
            <a:spAutoFit/>
          </a:bodyPr>
          <a:lstStyle/>
          <a:p>
            <a:r>
              <a:rPr lang="en-US" sz="2800" b="1" dirty="0" smtClean="0">
                <a:solidFill>
                  <a:schemeClr val="accent1">
                    <a:lumMod val="75000"/>
                  </a:schemeClr>
                </a:solidFill>
              </a:rPr>
              <a:t>D</a:t>
            </a:r>
            <a:r>
              <a:rPr lang="en-US" sz="2800" b="1" baseline="-25000" dirty="0" smtClean="0">
                <a:solidFill>
                  <a:schemeClr val="accent1">
                    <a:lumMod val="75000"/>
                  </a:schemeClr>
                </a:solidFill>
              </a:rPr>
              <a:t>1</a:t>
            </a:r>
            <a:endParaRPr lang="en-US" sz="2800" b="1" dirty="0">
              <a:solidFill>
                <a:schemeClr val="accent1">
                  <a:lumMod val="75000"/>
                </a:schemeClr>
              </a:solidFill>
            </a:endParaRPr>
          </a:p>
        </p:txBody>
      </p:sp>
      <p:sp>
        <p:nvSpPr>
          <p:cNvPr id="19" name="TextBox 18"/>
          <p:cNvSpPr txBox="1"/>
          <p:nvPr/>
        </p:nvSpPr>
        <p:spPr>
          <a:xfrm>
            <a:off x="4267200" y="3505200"/>
            <a:ext cx="1066800" cy="523220"/>
          </a:xfrm>
          <a:prstGeom prst="rect">
            <a:avLst/>
          </a:prstGeom>
          <a:noFill/>
          <a:ln>
            <a:noFill/>
          </a:ln>
        </p:spPr>
        <p:txBody>
          <a:bodyPr wrap="square" rtlCol="0">
            <a:spAutoFit/>
          </a:bodyPr>
          <a:lstStyle/>
          <a:p>
            <a:r>
              <a:rPr lang="en-US" sz="2800" b="1" dirty="0" smtClean="0">
                <a:solidFill>
                  <a:schemeClr val="accent1">
                    <a:lumMod val="75000"/>
                  </a:schemeClr>
                </a:solidFill>
              </a:rPr>
              <a:t>D</a:t>
            </a:r>
            <a:r>
              <a:rPr lang="en-US" sz="2800" b="1" baseline="-25000" dirty="0" smtClean="0">
                <a:solidFill>
                  <a:schemeClr val="accent1">
                    <a:lumMod val="75000"/>
                  </a:schemeClr>
                </a:solidFill>
              </a:rPr>
              <a:t>2</a:t>
            </a:r>
            <a:endParaRPr lang="en-US" sz="2800" b="1" dirty="0">
              <a:solidFill>
                <a:schemeClr val="accent1">
                  <a:lumMod val="75000"/>
                </a:schemeClr>
              </a:solidFill>
            </a:endParaRPr>
          </a:p>
        </p:txBody>
      </p:sp>
      <p:sp>
        <p:nvSpPr>
          <p:cNvPr id="20" name="Oval 19"/>
          <p:cNvSpPr/>
          <p:nvPr/>
        </p:nvSpPr>
        <p:spPr>
          <a:xfrm>
            <a:off x="3657600" y="34290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p:cNvCxnSpPr/>
          <p:nvPr/>
        </p:nvCxnSpPr>
        <p:spPr>
          <a:xfrm rot="5400000">
            <a:off x="3086894" y="3542506"/>
            <a:ext cx="4343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a:off x="4229894" y="3542506"/>
            <a:ext cx="43434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5638800" y="3352800"/>
            <a:ext cx="1066800" cy="523220"/>
          </a:xfrm>
          <a:prstGeom prst="rect">
            <a:avLst/>
          </a:prstGeom>
          <a:noFill/>
          <a:ln>
            <a:noFill/>
          </a:ln>
        </p:spPr>
        <p:txBody>
          <a:bodyPr wrap="square" rtlCol="0">
            <a:spAutoFit/>
          </a:bodyPr>
          <a:lstStyle/>
          <a:p>
            <a:r>
              <a:rPr lang="en-US" sz="2800" b="1" dirty="0" smtClean="0">
                <a:solidFill>
                  <a:schemeClr val="accent1">
                    <a:lumMod val="75000"/>
                  </a:schemeClr>
                </a:solidFill>
              </a:rPr>
              <a:t>D</a:t>
            </a:r>
            <a:r>
              <a:rPr lang="en-US" sz="2800" b="1" baseline="-25000" dirty="0" smtClean="0">
                <a:solidFill>
                  <a:schemeClr val="accent1">
                    <a:lumMod val="75000"/>
                  </a:schemeClr>
                </a:solidFill>
              </a:rPr>
              <a:t>3</a:t>
            </a:r>
            <a:endParaRPr lang="en-US" sz="2800" b="1" dirty="0">
              <a:solidFill>
                <a:schemeClr val="accent1">
                  <a:lumMod val="75000"/>
                </a:schemeClr>
              </a:solidFill>
            </a:endParaRPr>
          </a:p>
        </p:txBody>
      </p:sp>
      <p:sp>
        <p:nvSpPr>
          <p:cNvPr id="28" name="TextBox 27"/>
          <p:cNvSpPr txBox="1"/>
          <p:nvPr/>
        </p:nvSpPr>
        <p:spPr>
          <a:xfrm>
            <a:off x="6705600" y="3048000"/>
            <a:ext cx="1066800" cy="523220"/>
          </a:xfrm>
          <a:prstGeom prst="rect">
            <a:avLst/>
          </a:prstGeom>
          <a:noFill/>
          <a:ln>
            <a:noFill/>
          </a:ln>
        </p:spPr>
        <p:txBody>
          <a:bodyPr wrap="square" rtlCol="0">
            <a:spAutoFit/>
          </a:bodyPr>
          <a:lstStyle/>
          <a:p>
            <a:r>
              <a:rPr lang="en-US" sz="2800" b="1" dirty="0" smtClean="0">
                <a:solidFill>
                  <a:schemeClr val="accent1">
                    <a:lumMod val="75000"/>
                  </a:schemeClr>
                </a:solidFill>
              </a:rPr>
              <a:t>D</a:t>
            </a:r>
            <a:r>
              <a:rPr lang="en-US" sz="2800" b="1" baseline="-25000" dirty="0" smtClean="0">
                <a:solidFill>
                  <a:schemeClr val="accent1">
                    <a:lumMod val="75000"/>
                  </a:schemeClr>
                </a:solidFill>
              </a:rPr>
              <a:t>4</a:t>
            </a:r>
            <a:endParaRPr lang="en-US" sz="2800" b="1" dirty="0">
              <a:solidFill>
                <a:schemeClr val="accent1">
                  <a:lumMod val="75000"/>
                </a:schemeClr>
              </a:solidFill>
            </a:endParaRPr>
          </a:p>
        </p:txBody>
      </p:sp>
      <p:sp>
        <p:nvSpPr>
          <p:cNvPr id="29" name="Oval 28"/>
          <p:cNvSpPr/>
          <p:nvPr/>
        </p:nvSpPr>
        <p:spPr>
          <a:xfrm>
            <a:off x="6248400" y="297180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105400" y="3200400"/>
            <a:ext cx="304800" cy="304800"/>
          </a:xfrm>
          <a:prstGeom prst="ellipse">
            <a:avLst/>
          </a:prstGeom>
          <a:gradFill>
            <a:gsLst>
              <a:gs pos="0">
                <a:schemeClr val="accent1">
                  <a:shade val="15000"/>
                  <a:satMod val="180000"/>
                </a:schemeClr>
              </a:gs>
              <a:gs pos="50000">
                <a:schemeClr val="accent1">
                  <a:shade val="45000"/>
                  <a:satMod val="170000"/>
                </a:schemeClr>
              </a:gs>
              <a:gs pos="70000">
                <a:schemeClr val="accent1">
                  <a:tint val="99000"/>
                  <a:shade val="65000"/>
                  <a:satMod val="155000"/>
                </a:schemeClr>
              </a:gs>
              <a:gs pos="100000">
                <a:schemeClr val="accent1">
                  <a:tint val="95500"/>
                  <a:shade val="100000"/>
                  <a:satMod val="155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2514600" y="6076890"/>
            <a:ext cx="6324600" cy="400110"/>
          </a:xfrm>
          <a:prstGeom prst="rect">
            <a:avLst/>
          </a:prstGeom>
          <a:noFill/>
          <a:ln>
            <a:solidFill>
              <a:schemeClr val="accent1"/>
            </a:solidFill>
          </a:ln>
        </p:spPr>
        <p:txBody>
          <a:bodyPr wrap="square" rtlCol="0">
            <a:spAutoFit/>
          </a:bodyPr>
          <a:lstStyle/>
          <a:p>
            <a:pPr algn="ctr"/>
            <a:r>
              <a:rPr lang="en-US" sz="2000" b="1" dirty="0" smtClean="0">
                <a:solidFill>
                  <a:schemeClr val="accent1">
                    <a:lumMod val="75000"/>
                  </a:schemeClr>
                </a:solidFill>
              </a:rPr>
              <a:t>((D</a:t>
            </a:r>
            <a:r>
              <a:rPr lang="en-US" sz="2000" b="1" baseline="-25000" dirty="0" smtClean="0">
                <a:solidFill>
                  <a:schemeClr val="accent1">
                    <a:lumMod val="75000"/>
                  </a:schemeClr>
                </a:solidFill>
              </a:rPr>
              <a:t>2</a:t>
            </a:r>
            <a:r>
              <a:rPr lang="en-US" sz="2000" b="1" dirty="0" smtClean="0">
                <a:solidFill>
                  <a:schemeClr val="accent1">
                    <a:lumMod val="75000"/>
                  </a:schemeClr>
                </a:solidFill>
              </a:rPr>
              <a:t>+D</a:t>
            </a:r>
            <a:r>
              <a:rPr lang="en-US" sz="2000" b="1" baseline="-25000" dirty="0" smtClean="0">
                <a:solidFill>
                  <a:schemeClr val="accent1">
                    <a:lumMod val="75000"/>
                  </a:schemeClr>
                </a:solidFill>
              </a:rPr>
              <a:t>3</a:t>
            </a:r>
            <a:r>
              <a:rPr lang="en-US" sz="2000" b="1" dirty="0" smtClean="0">
                <a:solidFill>
                  <a:schemeClr val="accent1">
                    <a:lumMod val="75000"/>
                  </a:schemeClr>
                </a:solidFill>
              </a:rPr>
              <a:t>)/</a:t>
            </a:r>
            <a:r>
              <a:rPr lang="en-US" sz="2000" b="1" dirty="0" err="1" smtClean="0">
                <a:solidFill>
                  <a:schemeClr val="accent1">
                    <a:lumMod val="75000"/>
                  </a:schemeClr>
                </a:solidFill>
              </a:rPr>
              <a:t>D</a:t>
            </a:r>
            <a:r>
              <a:rPr lang="en-US" sz="2000" b="1" baseline="-25000" dirty="0" err="1" smtClean="0">
                <a:solidFill>
                  <a:schemeClr val="accent1">
                    <a:lumMod val="75000"/>
                  </a:schemeClr>
                </a:solidFill>
              </a:rPr>
              <a:t>total</a:t>
            </a:r>
            <a:r>
              <a:rPr lang="en-US" sz="2000" b="1" dirty="0" smtClean="0">
                <a:solidFill>
                  <a:schemeClr val="accent1">
                    <a:lumMod val="75000"/>
                  </a:schemeClr>
                </a:solidFill>
              </a:rPr>
              <a:t>) * log(SedVelocity</a:t>
            </a:r>
            <a:r>
              <a:rPr lang="en-US" sz="2000" b="1" baseline="-25000" dirty="0" smtClean="0">
                <a:solidFill>
                  <a:schemeClr val="accent1">
                    <a:lumMod val="75000"/>
                  </a:schemeClr>
                </a:solidFill>
              </a:rPr>
              <a:t>2</a:t>
            </a:r>
            <a:r>
              <a:rPr lang="en-US" sz="2000" b="1" dirty="0" smtClean="0">
                <a:solidFill>
                  <a:schemeClr val="accent1">
                    <a:lumMod val="75000"/>
                  </a:schemeClr>
                </a:solidFill>
              </a:rPr>
              <a:t>) = Weighted Value</a:t>
            </a:r>
            <a:endParaRPr lang="en-US" sz="2000" b="1" dirty="0">
              <a:solidFill>
                <a:schemeClr val="accent1">
                  <a:lumMod val="75000"/>
                </a:schemeClr>
              </a:solidFill>
            </a:endParaRPr>
          </a:p>
        </p:txBody>
      </p:sp>
      <p:cxnSp>
        <p:nvCxnSpPr>
          <p:cNvPr id="34" name="Straight Connector 33"/>
          <p:cNvCxnSpPr/>
          <p:nvPr/>
        </p:nvCxnSpPr>
        <p:spPr>
          <a:xfrm rot="5400000">
            <a:off x="5144294" y="3542506"/>
            <a:ext cx="43434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4876800" y="2971800"/>
            <a:ext cx="838200" cy="838200"/>
          </a:xfrm>
          <a:prstGeom prst="ellipse">
            <a:avLst/>
          </a:prstGeom>
          <a:gradFill>
            <a:gsLst>
              <a:gs pos="0">
                <a:schemeClr val="accent1">
                  <a:shade val="15000"/>
                  <a:satMod val="180000"/>
                </a:schemeClr>
              </a:gs>
              <a:gs pos="50000">
                <a:schemeClr val="accent1">
                  <a:shade val="45000"/>
                  <a:satMod val="170000"/>
                </a:schemeClr>
              </a:gs>
              <a:gs pos="70000">
                <a:schemeClr val="accent1">
                  <a:tint val="99000"/>
                  <a:shade val="65000"/>
                  <a:satMod val="155000"/>
                </a:schemeClr>
              </a:gs>
              <a:gs pos="100000">
                <a:schemeClr val="accent1">
                  <a:tint val="95500"/>
                  <a:shade val="100000"/>
                  <a:satMod val="155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lide(fromLeft)">
                                      <p:cBhvr>
                                        <p:cTn id="7" dur="500"/>
                                        <p:tgtEl>
                                          <p:spTgt spid="11"/>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slide(fromLeft)">
                                      <p:cBhvr>
                                        <p:cTn id="11" dur="500"/>
                                        <p:tgtEl>
                                          <p:spTgt spid="12"/>
                                        </p:tgtEl>
                                      </p:cBhvr>
                                    </p:animEffect>
                                  </p:childTnLst>
                                </p:cTn>
                              </p:par>
                            </p:childTnLst>
                          </p:cTn>
                        </p:par>
                        <p:par>
                          <p:cTn id="12" fill="hold">
                            <p:stCondLst>
                              <p:cond delay="1000"/>
                            </p:stCondLst>
                            <p:childTnLst>
                              <p:par>
                                <p:cTn id="13" presetID="1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lide(fromLeft)">
                                      <p:cBhvr>
                                        <p:cTn id="15" dur="500"/>
                                        <p:tgtEl>
                                          <p:spTgt spid="13"/>
                                        </p:tgtEl>
                                      </p:cBhvr>
                                    </p:animEffect>
                                  </p:childTnLst>
                                </p:cTn>
                              </p:par>
                            </p:childTnLst>
                          </p:cTn>
                        </p:par>
                        <p:par>
                          <p:cTn id="16" fill="hold">
                            <p:stCondLst>
                              <p:cond delay="1500"/>
                            </p:stCondLst>
                            <p:childTnLst>
                              <p:par>
                                <p:cTn id="17" presetID="1" presetClass="emph" presetSubtype="2" fill="hold" nodeType="afterEffect">
                                  <p:stCondLst>
                                    <p:cond delay="0"/>
                                  </p:stCondLst>
                                  <p:childTnLst>
                                    <p:animClr clrSpc="rgb">
                                      <p:cBhvr>
                                        <p:cTn id="18" dur="500" fill="hold"/>
                                        <p:tgtEl>
                                          <p:spTgt spid="11"/>
                                        </p:tgtEl>
                                        <p:attrNameLst>
                                          <p:attrName>fillcolor</p:attrName>
                                        </p:attrNameLst>
                                      </p:cBhvr>
                                      <p:to>
                                        <a:srgbClr val="FFFF66"/>
                                      </p:to>
                                    </p:animClr>
                                    <p:set>
                                      <p:cBhvr>
                                        <p:cTn id="19" dur="500" fill="hold"/>
                                        <p:tgtEl>
                                          <p:spTgt spid="11"/>
                                        </p:tgtEl>
                                        <p:attrNameLst>
                                          <p:attrName>fill.type</p:attrName>
                                        </p:attrNameLst>
                                      </p:cBhvr>
                                      <p:to>
                                        <p:strVal val="solid"/>
                                      </p:to>
                                    </p:set>
                                    <p:set>
                                      <p:cBhvr>
                                        <p:cTn id="20" dur="500" fill="hold"/>
                                        <p:tgtEl>
                                          <p:spTgt spid="11"/>
                                        </p:tgtEl>
                                        <p:attrNameLst>
                                          <p:attrName>fill.on</p:attrName>
                                        </p:attrNameLst>
                                      </p:cBhvr>
                                      <p:to>
                                        <p:strVal val="true"/>
                                      </p:to>
                                    </p:set>
                                  </p:childTnLst>
                                </p:cTn>
                              </p:par>
                            </p:childTnLst>
                          </p:cTn>
                        </p:par>
                        <p:par>
                          <p:cTn id="21" fill="hold">
                            <p:stCondLst>
                              <p:cond delay="2000"/>
                            </p:stCondLst>
                            <p:childTnLst>
                              <p:par>
                                <p:cTn id="22" presetID="1" presetClass="emph" presetSubtype="2" fill="hold" nodeType="afterEffect">
                                  <p:stCondLst>
                                    <p:cond delay="0"/>
                                  </p:stCondLst>
                                  <p:childTnLst>
                                    <p:animClr clrSpc="rgb">
                                      <p:cBhvr>
                                        <p:cTn id="23" dur="500" fill="hold"/>
                                        <p:tgtEl>
                                          <p:spTgt spid="13"/>
                                        </p:tgtEl>
                                        <p:attrNameLst>
                                          <p:attrName>fillcolor</p:attrName>
                                        </p:attrNameLst>
                                      </p:cBhvr>
                                      <p:to>
                                        <a:schemeClr val="accent2"/>
                                      </p:to>
                                    </p:animClr>
                                    <p:set>
                                      <p:cBhvr>
                                        <p:cTn id="24" dur="500" fill="hold"/>
                                        <p:tgtEl>
                                          <p:spTgt spid="13"/>
                                        </p:tgtEl>
                                        <p:attrNameLst>
                                          <p:attrName>fill.type</p:attrName>
                                        </p:attrNameLst>
                                      </p:cBhvr>
                                      <p:to>
                                        <p:strVal val="solid"/>
                                      </p:to>
                                    </p:set>
                                    <p:set>
                                      <p:cBhvr>
                                        <p:cTn id="25" dur="500" fill="hold"/>
                                        <p:tgtEl>
                                          <p:spTgt spid="13"/>
                                        </p:tgtEl>
                                        <p:attrNameLst>
                                          <p:attrName>fill.on</p:attrName>
                                        </p:attrNameLst>
                                      </p:cBhvr>
                                      <p:to>
                                        <p:strVal val="true"/>
                                      </p:to>
                                    </p:set>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grpId="1" nodeType="clickEffect">
                                  <p:stCondLst>
                                    <p:cond delay="0"/>
                                  </p:stCondLst>
                                  <p:childTnLst>
                                    <p:animScale>
                                      <p:cBhvr>
                                        <p:cTn id="29" dur="1000" fill="hold"/>
                                        <p:tgtEl>
                                          <p:spTgt spid="12"/>
                                        </p:tgtEl>
                                      </p:cBhvr>
                                      <p:by x="150000" y="150000"/>
                                    </p:animScale>
                                  </p:childTnLst>
                                </p:cTn>
                              </p:par>
                              <p:par>
                                <p:cTn id="30" presetID="55" presetClass="exit" presetSubtype="0" fill="hold" grpId="1" nodeType="withEffect">
                                  <p:stCondLst>
                                    <p:cond delay="0"/>
                                  </p:stCondLst>
                                  <p:childTnLst>
                                    <p:anim calcmode="lin" valueType="num">
                                      <p:cBhvr>
                                        <p:cTn id="31" dur="1000"/>
                                        <p:tgtEl>
                                          <p:spTgt spid="11"/>
                                        </p:tgtEl>
                                        <p:attrNameLst>
                                          <p:attrName>ppt_w</p:attrName>
                                        </p:attrNameLst>
                                      </p:cBhvr>
                                      <p:tavLst>
                                        <p:tav tm="0">
                                          <p:val>
                                            <p:strVal val="ppt_w"/>
                                          </p:val>
                                        </p:tav>
                                        <p:tav tm="100000">
                                          <p:val>
                                            <p:strVal val="ppt_w*0.70"/>
                                          </p:val>
                                        </p:tav>
                                      </p:tavLst>
                                    </p:anim>
                                    <p:anim calcmode="lin" valueType="num">
                                      <p:cBhvr>
                                        <p:cTn id="32" dur="1000"/>
                                        <p:tgtEl>
                                          <p:spTgt spid="11"/>
                                        </p:tgtEl>
                                        <p:attrNameLst>
                                          <p:attrName>ppt_h</p:attrName>
                                        </p:attrNameLst>
                                      </p:cBhvr>
                                      <p:tavLst>
                                        <p:tav tm="0">
                                          <p:val>
                                            <p:strVal val="ppt_h"/>
                                          </p:val>
                                        </p:tav>
                                        <p:tav tm="100000">
                                          <p:val>
                                            <p:strVal val="ppt_h"/>
                                          </p:val>
                                        </p:tav>
                                      </p:tavLst>
                                    </p:anim>
                                    <p:animEffect transition="out" filter="fade">
                                      <p:cBhvr>
                                        <p:cTn id="33" dur="1000"/>
                                        <p:tgtEl>
                                          <p:spTgt spid="11"/>
                                        </p:tgtEl>
                                      </p:cBhvr>
                                    </p:animEffect>
                                    <p:set>
                                      <p:cBhvr>
                                        <p:cTn id="34" dur="1" fill="hold">
                                          <p:stCondLst>
                                            <p:cond delay="999"/>
                                          </p:stCondLst>
                                        </p:cTn>
                                        <p:tgtEl>
                                          <p:spTgt spid="11"/>
                                        </p:tgtEl>
                                        <p:attrNameLst>
                                          <p:attrName>style.visibility</p:attrName>
                                        </p:attrNameLst>
                                      </p:cBhvr>
                                      <p:to>
                                        <p:strVal val="hidden"/>
                                      </p:to>
                                    </p:set>
                                  </p:childTnLst>
                                </p:cTn>
                              </p:par>
                              <p:par>
                                <p:cTn id="35" presetID="55" presetClass="exit" presetSubtype="0" fill="hold" grpId="1" nodeType="withEffect">
                                  <p:stCondLst>
                                    <p:cond delay="0"/>
                                  </p:stCondLst>
                                  <p:childTnLst>
                                    <p:anim calcmode="lin" valueType="num">
                                      <p:cBhvr>
                                        <p:cTn id="36" dur="1000"/>
                                        <p:tgtEl>
                                          <p:spTgt spid="13"/>
                                        </p:tgtEl>
                                        <p:attrNameLst>
                                          <p:attrName>ppt_w</p:attrName>
                                        </p:attrNameLst>
                                      </p:cBhvr>
                                      <p:tavLst>
                                        <p:tav tm="0">
                                          <p:val>
                                            <p:strVal val="ppt_w"/>
                                          </p:val>
                                        </p:tav>
                                        <p:tav tm="100000">
                                          <p:val>
                                            <p:strVal val="ppt_w*0.70"/>
                                          </p:val>
                                        </p:tav>
                                      </p:tavLst>
                                    </p:anim>
                                    <p:anim calcmode="lin" valueType="num">
                                      <p:cBhvr>
                                        <p:cTn id="37" dur="1000"/>
                                        <p:tgtEl>
                                          <p:spTgt spid="13"/>
                                        </p:tgtEl>
                                        <p:attrNameLst>
                                          <p:attrName>ppt_h</p:attrName>
                                        </p:attrNameLst>
                                      </p:cBhvr>
                                      <p:tavLst>
                                        <p:tav tm="0">
                                          <p:val>
                                            <p:strVal val="ppt_h"/>
                                          </p:val>
                                        </p:tav>
                                        <p:tav tm="100000">
                                          <p:val>
                                            <p:strVal val="ppt_h"/>
                                          </p:val>
                                        </p:tav>
                                      </p:tavLst>
                                    </p:anim>
                                    <p:animEffect transition="out" filter="fade">
                                      <p:cBhvr>
                                        <p:cTn id="38" dur="1000"/>
                                        <p:tgtEl>
                                          <p:spTgt spid="13"/>
                                        </p:tgtEl>
                                      </p:cBhvr>
                                    </p:animEffect>
                                    <p:set>
                                      <p:cBhvr>
                                        <p:cTn id="39" dur="1" fill="hold">
                                          <p:stCondLst>
                                            <p:cond delay="999"/>
                                          </p:stCondLst>
                                        </p:cTn>
                                        <p:tgtEl>
                                          <p:spTgt spid="13"/>
                                        </p:tgtEl>
                                        <p:attrNameLst>
                                          <p:attrName>style.visibility</p:attrName>
                                        </p:attrNameLst>
                                      </p:cBhvr>
                                      <p:to>
                                        <p:strVal val="hidden"/>
                                      </p:to>
                                    </p:set>
                                  </p:childTnLst>
                                </p:cTn>
                              </p:par>
                              <p:par>
                                <p:cTn id="40" presetID="55" presetClass="exit" presetSubtype="0" fill="hold" nodeType="withEffect">
                                  <p:stCondLst>
                                    <p:cond delay="0"/>
                                  </p:stCondLst>
                                  <p:childTnLst>
                                    <p:anim calcmode="lin" valueType="num">
                                      <p:cBhvr>
                                        <p:cTn id="41" dur="1000"/>
                                        <p:tgtEl>
                                          <p:spTgt spid="2050"/>
                                        </p:tgtEl>
                                        <p:attrNameLst>
                                          <p:attrName>ppt_w</p:attrName>
                                        </p:attrNameLst>
                                      </p:cBhvr>
                                      <p:tavLst>
                                        <p:tav tm="0">
                                          <p:val>
                                            <p:strVal val="ppt_w"/>
                                          </p:val>
                                        </p:tav>
                                        <p:tav tm="100000">
                                          <p:val>
                                            <p:strVal val="ppt_w*0.70"/>
                                          </p:val>
                                        </p:tav>
                                      </p:tavLst>
                                    </p:anim>
                                    <p:anim calcmode="lin" valueType="num">
                                      <p:cBhvr>
                                        <p:cTn id="42" dur="1000"/>
                                        <p:tgtEl>
                                          <p:spTgt spid="2050"/>
                                        </p:tgtEl>
                                        <p:attrNameLst>
                                          <p:attrName>ppt_h</p:attrName>
                                        </p:attrNameLst>
                                      </p:cBhvr>
                                      <p:tavLst>
                                        <p:tav tm="0">
                                          <p:val>
                                            <p:strVal val="ppt_h"/>
                                          </p:val>
                                        </p:tav>
                                        <p:tav tm="100000">
                                          <p:val>
                                            <p:strVal val="ppt_h"/>
                                          </p:val>
                                        </p:tav>
                                      </p:tavLst>
                                    </p:anim>
                                    <p:animEffect transition="out" filter="fade">
                                      <p:cBhvr>
                                        <p:cTn id="43" dur="1000"/>
                                        <p:tgtEl>
                                          <p:spTgt spid="2050"/>
                                        </p:tgtEl>
                                      </p:cBhvr>
                                    </p:animEffect>
                                    <p:set>
                                      <p:cBhvr>
                                        <p:cTn id="44" dur="1" fill="hold">
                                          <p:stCondLst>
                                            <p:cond delay="999"/>
                                          </p:stCondLst>
                                        </p:cTn>
                                        <p:tgtEl>
                                          <p:spTgt spid="2050"/>
                                        </p:tgtEl>
                                        <p:attrNameLst>
                                          <p:attrName>style.visibility</p:attrName>
                                        </p:attrNameLst>
                                      </p:cBhvr>
                                      <p:to>
                                        <p:strVal val="hidden"/>
                                      </p:to>
                                    </p:set>
                                  </p:childTnLst>
                                </p:cTn>
                              </p:par>
                            </p:childTnLst>
                          </p:cTn>
                        </p:par>
                        <p:par>
                          <p:cTn id="45" fill="hold">
                            <p:stCondLst>
                              <p:cond delay="1000"/>
                            </p:stCondLst>
                            <p:childTnLst>
                              <p:par>
                                <p:cTn id="46" presetID="9" presetClass="entr" presetSubtype="0" fill="hold" nodeType="afterEffect">
                                  <p:stCondLst>
                                    <p:cond delay="0"/>
                                  </p:stCondLst>
                                  <p:childTnLst>
                                    <p:set>
                                      <p:cBhvr>
                                        <p:cTn id="47" dur="1" fill="hold">
                                          <p:stCondLst>
                                            <p:cond delay="0"/>
                                          </p:stCondLst>
                                        </p:cTn>
                                        <p:tgtEl>
                                          <p:spTgt spid="2051"/>
                                        </p:tgtEl>
                                        <p:attrNameLst>
                                          <p:attrName>style.visibility</p:attrName>
                                        </p:attrNameLst>
                                      </p:cBhvr>
                                      <p:to>
                                        <p:strVal val="visible"/>
                                      </p:to>
                                    </p:set>
                                    <p:animEffect transition="in" filter="dissolve">
                                      <p:cBhvr>
                                        <p:cTn id="48" dur="500"/>
                                        <p:tgtEl>
                                          <p:spTgt spid="2051"/>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slide(fromBottom)">
                                      <p:cBhvr>
                                        <p:cTn id="53" dur="500"/>
                                        <p:tgtEl>
                                          <p:spTgt spid="20"/>
                                        </p:tgtEl>
                                      </p:cBhvr>
                                    </p:animEffect>
                                  </p:childTnLst>
                                </p:cTn>
                              </p:par>
                              <p:par>
                                <p:cTn id="54" presetID="12" presetClass="entr" presetSubtype="4" fill="hold" grpId="0"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slide(fromBottom)">
                                      <p:cBhvr>
                                        <p:cTn id="56" dur="500"/>
                                        <p:tgtEl>
                                          <p:spTgt spid="30"/>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slide(fromBottom)">
                                      <p:cBhvr>
                                        <p:cTn id="59" dur="500"/>
                                        <p:tgtEl>
                                          <p:spTgt spid="29"/>
                                        </p:tgtEl>
                                      </p:cBhvr>
                                    </p:animEffect>
                                  </p:childTnLst>
                                </p:cTn>
                              </p:par>
                              <p:par>
                                <p:cTn id="60" presetID="2" presetClass="entr" presetSubtype="8"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1000" fill="hold"/>
                                        <p:tgtEl>
                                          <p:spTgt spid="17"/>
                                        </p:tgtEl>
                                        <p:attrNameLst>
                                          <p:attrName>ppt_x</p:attrName>
                                        </p:attrNameLst>
                                      </p:cBhvr>
                                      <p:tavLst>
                                        <p:tav tm="0">
                                          <p:val>
                                            <p:strVal val="0-#ppt_w/2"/>
                                          </p:val>
                                        </p:tav>
                                        <p:tav tm="100000">
                                          <p:val>
                                            <p:strVal val="#ppt_x"/>
                                          </p:val>
                                        </p:tav>
                                      </p:tavLst>
                                    </p:anim>
                                    <p:anim calcmode="lin" valueType="num">
                                      <p:cBhvr additive="base">
                                        <p:cTn id="63" dur="1000" fill="hold"/>
                                        <p:tgtEl>
                                          <p:spTgt spid="17"/>
                                        </p:tgtEl>
                                        <p:attrNameLst>
                                          <p:attrName>ppt_y</p:attrName>
                                        </p:attrNameLst>
                                      </p:cBhvr>
                                      <p:tavLst>
                                        <p:tav tm="0">
                                          <p:val>
                                            <p:strVal val="#ppt_y"/>
                                          </p:val>
                                        </p:tav>
                                        <p:tav tm="100000">
                                          <p:val>
                                            <p:strVal val="#ppt_y"/>
                                          </p:val>
                                        </p:tav>
                                      </p:tavLst>
                                    </p:anim>
                                  </p:childTnLst>
                                </p:cTn>
                              </p:par>
                              <p:par>
                                <p:cTn id="64" presetID="2" presetClass="entr" presetSubtype="8" fill="hold" nodeType="with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additive="base">
                                        <p:cTn id="66" dur="1000" fill="hold"/>
                                        <p:tgtEl>
                                          <p:spTgt spid="23"/>
                                        </p:tgtEl>
                                        <p:attrNameLst>
                                          <p:attrName>ppt_x</p:attrName>
                                        </p:attrNameLst>
                                      </p:cBhvr>
                                      <p:tavLst>
                                        <p:tav tm="0">
                                          <p:val>
                                            <p:strVal val="0-#ppt_w/2"/>
                                          </p:val>
                                        </p:tav>
                                        <p:tav tm="100000">
                                          <p:val>
                                            <p:strVal val="#ppt_x"/>
                                          </p:val>
                                        </p:tav>
                                      </p:tavLst>
                                    </p:anim>
                                    <p:anim calcmode="lin" valueType="num">
                                      <p:cBhvr additive="base">
                                        <p:cTn id="67" dur="1000" fill="hold"/>
                                        <p:tgtEl>
                                          <p:spTgt spid="23"/>
                                        </p:tgtEl>
                                        <p:attrNameLst>
                                          <p:attrName>ppt_y</p:attrName>
                                        </p:attrNameLst>
                                      </p:cBhvr>
                                      <p:tavLst>
                                        <p:tav tm="0">
                                          <p:val>
                                            <p:strVal val="#ppt_y"/>
                                          </p:val>
                                        </p:tav>
                                        <p:tav tm="100000">
                                          <p:val>
                                            <p:strVal val="#ppt_y"/>
                                          </p:val>
                                        </p:tav>
                                      </p:tavLst>
                                    </p:anim>
                                  </p:childTnLst>
                                </p:cTn>
                              </p:par>
                              <p:par>
                                <p:cTn id="68" presetID="2" presetClass="entr" presetSubtype="8" fill="hold" nodeType="withEffect">
                                  <p:stCondLst>
                                    <p:cond delay="0"/>
                                  </p:stCondLst>
                                  <p:childTnLst>
                                    <p:set>
                                      <p:cBhvr>
                                        <p:cTn id="69" dur="1" fill="hold">
                                          <p:stCondLst>
                                            <p:cond delay="0"/>
                                          </p:stCondLst>
                                        </p:cTn>
                                        <p:tgtEl>
                                          <p:spTgt spid="26"/>
                                        </p:tgtEl>
                                        <p:attrNameLst>
                                          <p:attrName>style.visibility</p:attrName>
                                        </p:attrNameLst>
                                      </p:cBhvr>
                                      <p:to>
                                        <p:strVal val="visible"/>
                                      </p:to>
                                    </p:set>
                                    <p:anim calcmode="lin" valueType="num">
                                      <p:cBhvr additive="base">
                                        <p:cTn id="70" dur="1000" fill="hold"/>
                                        <p:tgtEl>
                                          <p:spTgt spid="26"/>
                                        </p:tgtEl>
                                        <p:attrNameLst>
                                          <p:attrName>ppt_x</p:attrName>
                                        </p:attrNameLst>
                                      </p:cBhvr>
                                      <p:tavLst>
                                        <p:tav tm="0">
                                          <p:val>
                                            <p:strVal val="0-#ppt_w/2"/>
                                          </p:val>
                                        </p:tav>
                                        <p:tav tm="100000">
                                          <p:val>
                                            <p:strVal val="#ppt_x"/>
                                          </p:val>
                                        </p:tav>
                                      </p:tavLst>
                                    </p:anim>
                                    <p:anim calcmode="lin" valueType="num">
                                      <p:cBhvr additive="base">
                                        <p:cTn id="71" dur="1000" fill="hold"/>
                                        <p:tgtEl>
                                          <p:spTgt spid="26"/>
                                        </p:tgtEl>
                                        <p:attrNameLst>
                                          <p:attrName>ppt_y</p:attrName>
                                        </p:attrNameLst>
                                      </p:cBhvr>
                                      <p:tavLst>
                                        <p:tav tm="0">
                                          <p:val>
                                            <p:strVal val="#ppt_y"/>
                                          </p:val>
                                        </p:tav>
                                        <p:tav tm="100000">
                                          <p:val>
                                            <p:strVal val="#ppt_y"/>
                                          </p:val>
                                        </p:tav>
                                      </p:tavLst>
                                    </p:anim>
                                  </p:childTnLst>
                                </p:cTn>
                              </p:par>
                            </p:childTnLst>
                          </p:cTn>
                        </p:par>
                        <p:par>
                          <p:cTn id="72" fill="hold">
                            <p:stCondLst>
                              <p:cond delay="1000"/>
                            </p:stCondLst>
                            <p:childTnLst>
                              <p:par>
                                <p:cTn id="73" presetID="9" presetClass="entr" presetSubtype="0" fill="hold" grpId="0" nodeType="after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dissolve">
                                      <p:cBhvr>
                                        <p:cTn id="75" dur="500"/>
                                        <p:tgtEl>
                                          <p:spTgt spid="18"/>
                                        </p:tgtEl>
                                      </p:cBhvr>
                                    </p:animEffect>
                                  </p:childTnLst>
                                </p:cTn>
                              </p:par>
                            </p:childTnLst>
                          </p:cTn>
                        </p:par>
                        <p:par>
                          <p:cTn id="76" fill="hold">
                            <p:stCondLst>
                              <p:cond delay="1500"/>
                            </p:stCondLst>
                            <p:childTnLst>
                              <p:par>
                                <p:cTn id="77" presetID="9" presetClass="entr" presetSubtype="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dissolve">
                                      <p:cBhvr>
                                        <p:cTn id="79" dur="500"/>
                                        <p:tgtEl>
                                          <p:spTgt spid="19"/>
                                        </p:tgtEl>
                                      </p:cBhvr>
                                    </p:animEffect>
                                  </p:childTnLst>
                                </p:cTn>
                              </p:par>
                            </p:childTnLst>
                          </p:cTn>
                        </p:par>
                        <p:par>
                          <p:cTn id="80" fill="hold">
                            <p:stCondLst>
                              <p:cond delay="2000"/>
                            </p:stCondLst>
                            <p:childTnLst>
                              <p:par>
                                <p:cTn id="81" presetID="9" presetClass="entr" presetSubtype="0" fill="hold" grpId="0" nodeType="after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dissolve">
                                      <p:cBhvr>
                                        <p:cTn id="83" dur="500"/>
                                        <p:tgtEl>
                                          <p:spTgt spid="27"/>
                                        </p:tgtEl>
                                      </p:cBhvr>
                                    </p:animEffect>
                                  </p:childTnLst>
                                </p:cTn>
                              </p:par>
                            </p:childTnLst>
                          </p:cTn>
                        </p:par>
                        <p:par>
                          <p:cTn id="84" fill="hold">
                            <p:stCondLst>
                              <p:cond delay="2500"/>
                            </p:stCondLst>
                            <p:childTnLst>
                              <p:par>
                                <p:cTn id="85" presetID="9" presetClass="entr" presetSubtype="0" fill="hold" grpId="0" nodeType="after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dissolve">
                                      <p:cBhvr>
                                        <p:cTn id="87" dur="500"/>
                                        <p:tgtEl>
                                          <p:spTgt spid="28"/>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1" nodeType="clickEffect">
                                  <p:stCondLst>
                                    <p:cond delay="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1000"/>
                                        <p:tgtEl>
                                          <p:spTgt spid="20"/>
                                        </p:tgtEl>
                                      </p:cBhvr>
                                    </p:animEffect>
                                    <p:set>
                                      <p:cBhvr>
                                        <p:cTn id="95" dur="1" fill="hold">
                                          <p:stCondLst>
                                            <p:cond delay="999"/>
                                          </p:stCondLst>
                                        </p:cTn>
                                        <p:tgtEl>
                                          <p:spTgt spid="20"/>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1000"/>
                                        <p:tgtEl>
                                          <p:spTgt spid="29"/>
                                        </p:tgtEl>
                                      </p:cBhvr>
                                    </p:animEffect>
                                    <p:set>
                                      <p:cBhvr>
                                        <p:cTn id="98" dur="1" fill="hold">
                                          <p:stCondLst>
                                            <p:cond delay="999"/>
                                          </p:stCondLst>
                                        </p:cTn>
                                        <p:tgtEl>
                                          <p:spTgt spid="29"/>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1000"/>
                                        <p:tgtEl>
                                          <p:spTgt spid="28"/>
                                        </p:tgtEl>
                                      </p:cBhvr>
                                    </p:animEffect>
                                    <p:set>
                                      <p:cBhvr>
                                        <p:cTn id="101" dur="1" fill="hold">
                                          <p:stCondLst>
                                            <p:cond delay="999"/>
                                          </p:stCondLst>
                                        </p:cTn>
                                        <p:tgtEl>
                                          <p:spTgt spid="28"/>
                                        </p:tgtEl>
                                        <p:attrNameLst>
                                          <p:attrName>style.visibility</p:attrName>
                                        </p:attrNameLst>
                                      </p:cBhvr>
                                      <p:to>
                                        <p:strVal val="hidden"/>
                                      </p:to>
                                    </p:set>
                                  </p:childTnLst>
                                </p:cTn>
                              </p:par>
                            </p:childTnLst>
                          </p:cTn>
                        </p:par>
                        <p:par>
                          <p:cTn id="102" fill="hold">
                            <p:stCondLst>
                              <p:cond delay="1000"/>
                            </p:stCondLst>
                            <p:childTnLst>
                              <p:par>
                                <p:cTn id="103" presetID="5" presetClass="entr" presetSubtype="10" fill="hold" grpId="1" nodeType="afterEffect">
                                  <p:stCondLst>
                                    <p:cond delay="0"/>
                                  </p:stCondLst>
                                  <p:childTnLst>
                                    <p:set>
                                      <p:cBhvr>
                                        <p:cTn id="104" dur="1" fill="hold">
                                          <p:stCondLst>
                                            <p:cond delay="0"/>
                                          </p:stCondLst>
                                        </p:cTn>
                                        <p:tgtEl>
                                          <p:spTgt spid="31"/>
                                        </p:tgtEl>
                                        <p:attrNameLst>
                                          <p:attrName>style.visibility</p:attrName>
                                        </p:attrNameLst>
                                      </p:cBhvr>
                                      <p:to>
                                        <p:strVal val="visible"/>
                                      </p:to>
                                    </p:set>
                                    <p:animEffect transition="in" filter="checkerboard(across)">
                                      <p:cBhvr>
                                        <p:cTn id="105" dur="500"/>
                                        <p:tgtEl>
                                          <p:spTgt spid="31"/>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xit" presetSubtype="0" fill="hold" grpId="1" nodeType="clickEffect">
                                  <p:stCondLst>
                                    <p:cond delay="0"/>
                                  </p:stCondLst>
                                  <p:childTnLst>
                                    <p:animEffect transition="out" filter="fade">
                                      <p:cBhvr>
                                        <p:cTn id="109" dur="500"/>
                                        <p:tgtEl>
                                          <p:spTgt spid="30"/>
                                        </p:tgtEl>
                                      </p:cBhvr>
                                    </p:animEffect>
                                    <p:set>
                                      <p:cBhvr>
                                        <p:cTn id="110" dur="1" fill="hold">
                                          <p:stCondLst>
                                            <p:cond delay="499"/>
                                          </p:stCondLst>
                                        </p:cTn>
                                        <p:tgtEl>
                                          <p:spTgt spid="30"/>
                                        </p:tgtEl>
                                        <p:attrNameLst>
                                          <p:attrName>style.visibility</p:attrName>
                                        </p:attrNameLst>
                                      </p:cBhvr>
                                      <p:to>
                                        <p:strVal val="hidden"/>
                                      </p:to>
                                    </p:set>
                                  </p:childTnLst>
                                </p:cTn>
                              </p:par>
                              <p:par>
                                <p:cTn id="111" presetID="10" presetClass="exit" presetSubtype="0" fill="hold" nodeType="withEffect">
                                  <p:stCondLst>
                                    <p:cond delay="0"/>
                                  </p:stCondLst>
                                  <p:childTnLst>
                                    <p:animEffect transition="out" filter="fade">
                                      <p:cBhvr>
                                        <p:cTn id="112" dur="500"/>
                                        <p:tgtEl>
                                          <p:spTgt spid="26"/>
                                        </p:tgtEl>
                                      </p:cBhvr>
                                    </p:animEffect>
                                    <p:set>
                                      <p:cBhvr>
                                        <p:cTn id="113" dur="1" fill="hold">
                                          <p:stCondLst>
                                            <p:cond delay="499"/>
                                          </p:stCondLst>
                                        </p:cTn>
                                        <p:tgtEl>
                                          <p:spTgt spid="26"/>
                                        </p:tgtEl>
                                        <p:attrNameLst>
                                          <p:attrName>style.visibility</p:attrName>
                                        </p:attrNameLst>
                                      </p:cBhvr>
                                      <p:to>
                                        <p:strVal val="hidden"/>
                                      </p:to>
                                    </p:set>
                                  </p:childTnLst>
                                </p:cTn>
                              </p:par>
                              <p:par>
                                <p:cTn id="114" presetID="10" presetClass="exit" presetSubtype="0" fill="hold" nodeType="withEffect">
                                  <p:stCondLst>
                                    <p:cond delay="0"/>
                                  </p:stCondLst>
                                  <p:childTnLst>
                                    <p:animEffect transition="out" filter="fade">
                                      <p:cBhvr>
                                        <p:cTn id="115" dur="500"/>
                                        <p:tgtEl>
                                          <p:spTgt spid="17"/>
                                        </p:tgtEl>
                                      </p:cBhvr>
                                    </p:animEffect>
                                    <p:set>
                                      <p:cBhvr>
                                        <p:cTn id="116" dur="1" fill="hold">
                                          <p:stCondLst>
                                            <p:cond delay="499"/>
                                          </p:stCondLst>
                                        </p:cTn>
                                        <p:tgtEl>
                                          <p:spTgt spid="17"/>
                                        </p:tgtEl>
                                        <p:attrNameLst>
                                          <p:attrName>style.visibility</p:attrName>
                                        </p:attrNameLst>
                                      </p:cBhvr>
                                      <p:to>
                                        <p:strVal val="hidden"/>
                                      </p:to>
                                    </p:set>
                                  </p:childTnLst>
                                </p:cTn>
                              </p:par>
                              <p:par>
                                <p:cTn id="117" presetID="10" presetClass="exit" presetSubtype="0" fill="hold" grpId="1" nodeType="withEffect">
                                  <p:stCondLst>
                                    <p:cond delay="0"/>
                                  </p:stCondLst>
                                  <p:childTnLst>
                                    <p:animEffect transition="out" filter="fade">
                                      <p:cBhvr>
                                        <p:cTn id="118" dur="500"/>
                                        <p:tgtEl>
                                          <p:spTgt spid="19"/>
                                        </p:tgtEl>
                                      </p:cBhvr>
                                    </p:animEffect>
                                    <p:set>
                                      <p:cBhvr>
                                        <p:cTn id="119" dur="1" fill="hold">
                                          <p:stCondLst>
                                            <p:cond delay="499"/>
                                          </p:stCondLst>
                                        </p:cTn>
                                        <p:tgtEl>
                                          <p:spTgt spid="19"/>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27"/>
                                        </p:tgtEl>
                                      </p:cBhvr>
                                    </p:animEffect>
                                    <p:set>
                                      <p:cBhvr>
                                        <p:cTn id="122" dur="1" fill="hold">
                                          <p:stCondLst>
                                            <p:cond delay="499"/>
                                          </p:stCondLst>
                                        </p:cTn>
                                        <p:tgtEl>
                                          <p:spTgt spid="27"/>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500"/>
                                        <p:tgtEl>
                                          <p:spTgt spid="23"/>
                                        </p:tgtEl>
                                      </p:cBhvr>
                                    </p:animEffect>
                                    <p:set>
                                      <p:cBhvr>
                                        <p:cTn id="125" dur="1" fill="hold">
                                          <p:stCondLst>
                                            <p:cond delay="499"/>
                                          </p:stCondLst>
                                        </p:cTn>
                                        <p:tgtEl>
                                          <p:spTgt spid="23"/>
                                        </p:tgtEl>
                                        <p:attrNameLst>
                                          <p:attrName>style.visibility</p:attrName>
                                        </p:attrNameLst>
                                      </p:cBhvr>
                                      <p:to>
                                        <p:strVal val="hidden"/>
                                      </p:to>
                                    </p:set>
                                  </p:childTnLst>
                                </p:cTn>
                              </p:par>
                            </p:childTnLst>
                          </p:cTn>
                        </p:par>
                        <p:par>
                          <p:cTn id="126" fill="hold">
                            <p:stCondLst>
                              <p:cond delay="500"/>
                            </p:stCondLst>
                            <p:childTnLst>
                              <p:par>
                                <p:cTn id="127" presetID="2" presetClass="entr" presetSubtype="8" fill="hold" nodeType="afterEffect">
                                  <p:stCondLst>
                                    <p:cond delay="0"/>
                                  </p:stCondLst>
                                  <p:childTnLst>
                                    <p:set>
                                      <p:cBhvr>
                                        <p:cTn id="128" dur="1" fill="hold">
                                          <p:stCondLst>
                                            <p:cond delay="0"/>
                                          </p:stCondLst>
                                        </p:cTn>
                                        <p:tgtEl>
                                          <p:spTgt spid="34"/>
                                        </p:tgtEl>
                                        <p:attrNameLst>
                                          <p:attrName>style.visibility</p:attrName>
                                        </p:attrNameLst>
                                      </p:cBhvr>
                                      <p:to>
                                        <p:strVal val="visible"/>
                                      </p:to>
                                    </p:set>
                                    <p:anim calcmode="lin" valueType="num">
                                      <p:cBhvr additive="base">
                                        <p:cTn id="129" dur="1000" fill="hold"/>
                                        <p:tgtEl>
                                          <p:spTgt spid="34"/>
                                        </p:tgtEl>
                                        <p:attrNameLst>
                                          <p:attrName>ppt_x</p:attrName>
                                        </p:attrNameLst>
                                      </p:cBhvr>
                                      <p:tavLst>
                                        <p:tav tm="0">
                                          <p:val>
                                            <p:strVal val="0-#ppt_w/2"/>
                                          </p:val>
                                        </p:tav>
                                        <p:tav tm="100000">
                                          <p:val>
                                            <p:strVal val="#ppt_x"/>
                                          </p:val>
                                        </p:tav>
                                      </p:tavLst>
                                    </p:anim>
                                    <p:anim calcmode="lin" valueType="num">
                                      <p:cBhvr additive="base">
                                        <p:cTn id="130" dur="1000" fill="hold"/>
                                        <p:tgtEl>
                                          <p:spTgt spid="34"/>
                                        </p:tgtEl>
                                        <p:attrNameLst>
                                          <p:attrName>ppt_y</p:attrName>
                                        </p:attrNameLst>
                                      </p:cBhvr>
                                      <p:tavLst>
                                        <p:tav tm="0">
                                          <p:val>
                                            <p:strVal val="#ppt_y"/>
                                          </p:val>
                                        </p:tav>
                                        <p:tav tm="100000">
                                          <p:val>
                                            <p:strVal val="#ppt_y"/>
                                          </p:val>
                                        </p:tav>
                                      </p:tavLst>
                                    </p:anim>
                                  </p:childTnLst>
                                </p:cTn>
                              </p:par>
                            </p:childTnLst>
                          </p:cTn>
                        </p:par>
                        <p:par>
                          <p:cTn id="131" fill="hold">
                            <p:stCondLst>
                              <p:cond delay="1500"/>
                            </p:stCondLst>
                            <p:childTnLst>
                              <p:par>
                                <p:cTn id="132" presetID="9" presetClass="entr" presetSubtype="0" fill="hold" grpId="2" nodeType="afterEffect">
                                  <p:stCondLst>
                                    <p:cond delay="0"/>
                                  </p:stCondLst>
                                  <p:childTnLst>
                                    <p:set>
                                      <p:cBhvr>
                                        <p:cTn id="133" dur="1" fill="hold">
                                          <p:stCondLst>
                                            <p:cond delay="0"/>
                                          </p:stCondLst>
                                        </p:cTn>
                                        <p:tgtEl>
                                          <p:spTgt spid="35"/>
                                        </p:tgtEl>
                                        <p:attrNameLst>
                                          <p:attrName>style.visibility</p:attrName>
                                        </p:attrNameLst>
                                      </p:cBhvr>
                                      <p:to>
                                        <p:strVal val="visible"/>
                                      </p:to>
                                    </p:set>
                                    <p:animEffect transition="in" filter="dissolve">
                                      <p:cBhvr>
                                        <p:cTn id="13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P spid="18" grpId="0"/>
      <p:bldP spid="18" grpId="1"/>
      <p:bldP spid="19" grpId="0"/>
      <p:bldP spid="19" grpId="1"/>
      <p:bldP spid="20" grpId="0" animBg="1"/>
      <p:bldP spid="20" grpId="1" animBg="1"/>
      <p:bldP spid="27" grpId="0"/>
      <p:bldP spid="27" grpId="1"/>
      <p:bldP spid="28" grpId="0"/>
      <p:bldP spid="28" grpId="1"/>
      <p:bldP spid="29" grpId="0" animBg="1"/>
      <p:bldP spid="29" grpId="1" animBg="1"/>
      <p:bldP spid="30" grpId="0" animBg="1"/>
      <p:bldP spid="30" grpId="1" animBg="1"/>
      <p:bldP spid="31" grpId="1" animBg="1"/>
      <p:bldP spid="35" grpId="2"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u numéro de diapositive 3"/>
          <p:cNvSpPr>
            <a:spLocks noGrp="1"/>
          </p:cNvSpPr>
          <p:nvPr>
            <p:ph type="sldNum" sz="quarter" idx="12"/>
          </p:nvPr>
        </p:nvSpPr>
        <p:spPr bwMode="auto">
          <a:xfrm>
            <a:off x="6727825" y="6408738"/>
            <a:ext cx="1919288" cy="365125"/>
          </a:xfrm>
          <a:noFill/>
          <a:ln>
            <a:miter lim="800000"/>
            <a:headEnd/>
            <a:tailEnd/>
          </a:ln>
        </p:spPr>
        <p:txBody>
          <a:bodyPr/>
          <a:lstStyle/>
          <a:p>
            <a:pPr algn="l"/>
            <a:fld id="{CB2C510F-3345-4EB5-B35E-899E0E385DA8}" type="slidenum">
              <a:rPr lang="en-US"/>
              <a:pPr algn="l"/>
              <a:t>22</a:t>
            </a:fld>
            <a:endParaRPr lang="en-US"/>
          </a:p>
        </p:txBody>
      </p:sp>
      <p:sp>
        <p:nvSpPr>
          <p:cNvPr id="32771" name="AutoShape 1"/>
          <p:cNvSpPr>
            <a:spLocks/>
          </p:cNvSpPr>
          <p:nvPr/>
        </p:nvSpPr>
        <p:spPr bwMode="auto">
          <a:xfrm>
            <a:off x="498475" y="5943600"/>
            <a:ext cx="4940300" cy="922338"/>
          </a:xfrm>
          <a:custGeom>
            <a:avLst/>
            <a:gdLst>
              <a:gd name="T0" fmla="*/ 0 w 21600"/>
              <a:gd name="T1" fmla="*/ 0 h 21600"/>
              <a:gd name="T2" fmla="*/ 21600 w 21600"/>
              <a:gd name="T3" fmla="*/ 21600 h 21600"/>
            </a:gdLst>
            <a:ahLst/>
            <a:cxnLst/>
            <a:rect l="T0" t="T1" r="T2" b="T3"/>
            <a:pathLst>
              <a:path w="21600" h="21600">
                <a:moveTo>
                  <a:pt x="0" y="128"/>
                </a:moveTo>
                <a:lnTo>
                  <a:pt x="21600" y="21600"/>
                </a:lnTo>
                <a:lnTo>
                  <a:pt x="16039" y="21600"/>
                </a:lnTo>
                <a:lnTo>
                  <a:pt x="3" y="0"/>
                </a:lnTo>
              </a:path>
            </a:pathLst>
          </a:custGeom>
          <a:solidFill>
            <a:schemeClr val="accent1">
              <a:alpha val="39999"/>
            </a:schemeClr>
          </a:solidFill>
          <a:ln w="9525">
            <a:noFill/>
            <a:miter lim="800000"/>
            <a:headEnd/>
            <a:tailEnd/>
          </a:ln>
        </p:spPr>
        <p:txBody>
          <a:bodyPr lIns="0" tIns="0" rIns="0" bIns="0"/>
          <a:lstStyle/>
          <a:p>
            <a:endParaRPr lang="fr-FR"/>
          </a:p>
        </p:txBody>
      </p:sp>
      <p:sp>
        <p:nvSpPr>
          <p:cNvPr id="32772" name="AutoShape 2"/>
          <p:cNvSpPr>
            <a:spLocks/>
          </p:cNvSpPr>
          <p:nvPr/>
        </p:nvSpPr>
        <p:spPr bwMode="auto">
          <a:xfrm>
            <a:off x="485775" y="5938838"/>
            <a:ext cx="3689350" cy="931862"/>
          </a:xfrm>
          <a:custGeom>
            <a:avLst/>
            <a:gdLst>
              <a:gd name="T0" fmla="*/ 0 w 21600"/>
              <a:gd name="T1" fmla="*/ 0 h 21600"/>
              <a:gd name="T2" fmla="*/ 21600 w 21600"/>
              <a:gd name="T3" fmla="*/ 21600 h 21600"/>
            </a:gdLst>
            <a:ahLst/>
            <a:cxnLst/>
            <a:rect l="T0" t="T1" r="T2" b="T3"/>
            <a:pathLst>
              <a:path w="21600" h="21600">
                <a:moveTo>
                  <a:pt x="0" y="0"/>
                </a:moveTo>
                <a:lnTo>
                  <a:pt x="21600" y="21490"/>
                </a:lnTo>
                <a:lnTo>
                  <a:pt x="17057" y="21600"/>
                </a:lnTo>
                <a:lnTo>
                  <a:pt x="46" y="147"/>
                </a:lnTo>
              </a:path>
            </a:pathLst>
          </a:custGeom>
          <a:solidFill>
            <a:srgbClr val="000000"/>
          </a:solidFill>
          <a:ln w="9525">
            <a:noFill/>
            <a:miter lim="800000"/>
            <a:headEnd/>
            <a:tailEnd/>
          </a:ln>
        </p:spPr>
        <p:txBody>
          <a:bodyPr lIns="0" tIns="0" rIns="0" bIns="0"/>
          <a:lstStyle/>
          <a:p>
            <a:endParaRPr lang="fr-FR"/>
          </a:p>
        </p:txBody>
      </p:sp>
      <p:sp>
        <p:nvSpPr>
          <p:cNvPr id="32773" name="AutoShape 3"/>
          <p:cNvSpPr>
            <a:spLocks/>
          </p:cNvSpPr>
          <p:nvPr/>
        </p:nvSpPr>
        <p:spPr bwMode="auto">
          <a:xfrm>
            <a:off x="-9525" y="5795963"/>
            <a:ext cx="3402013" cy="1079500"/>
          </a:xfrm>
          <a:prstGeom prst="rtTriangle">
            <a:avLst/>
          </a:prstGeom>
          <a:blipFill dpi="0" rotWithShape="0">
            <a:blip r:embed="rId2"/>
            <a:srcRect/>
            <a:stretch>
              <a:fillRect/>
            </a:stretch>
          </a:blipFill>
          <a:ln w="12700">
            <a:noFill/>
            <a:miter lim="800000"/>
            <a:headEnd/>
            <a:tailEnd/>
          </a:ln>
        </p:spPr>
        <p:txBody>
          <a:bodyPr lIns="0" tIns="0" rIns="0" bIns="0"/>
          <a:lstStyle/>
          <a:p>
            <a:endParaRPr lang="fr-FR"/>
          </a:p>
        </p:txBody>
      </p:sp>
      <p:sp>
        <p:nvSpPr>
          <p:cNvPr id="32774" name="Line 4"/>
          <p:cNvSpPr>
            <a:spLocks noChangeShapeType="1"/>
          </p:cNvSpPr>
          <p:nvPr/>
        </p:nvSpPr>
        <p:spPr bwMode="auto">
          <a:xfrm>
            <a:off x="-9525" y="5788025"/>
            <a:ext cx="3405188" cy="1082675"/>
          </a:xfrm>
          <a:prstGeom prst="line">
            <a:avLst/>
          </a:prstGeom>
          <a:noFill/>
          <a:ln w="12065">
            <a:solidFill>
              <a:srgbClr val="5EA3B4"/>
            </a:solidFill>
            <a:round/>
            <a:headEnd/>
            <a:tailEnd/>
          </a:ln>
        </p:spPr>
        <p:txBody>
          <a:bodyPr lIns="64291" tIns="32146" rIns="64291" bIns="32146"/>
          <a:lstStyle/>
          <a:p>
            <a:endParaRPr lang="en-US"/>
          </a:p>
        </p:txBody>
      </p:sp>
      <p:sp>
        <p:nvSpPr>
          <p:cNvPr id="11269" name="Rectangle 5"/>
          <p:cNvSpPr>
            <a:spLocks noGrp="1" noChangeArrowheads="1"/>
          </p:cNvSpPr>
          <p:nvPr>
            <p:ph type="title"/>
          </p:nvPr>
        </p:nvSpPr>
        <p:spPr/>
        <p:txBody>
          <a:bodyPr/>
          <a:lstStyle/>
          <a:p>
            <a:pPr eaLnBrk="1" hangingPunct="1">
              <a:defRPr/>
            </a:pPr>
            <a:r>
              <a:rPr lang="en-US" dirty="0" smtClean="0"/>
              <a:t>Results to Smoothing</a:t>
            </a:r>
            <a:endParaRPr lang="en-US" dirty="0"/>
          </a:p>
        </p:txBody>
      </p:sp>
      <p:sp>
        <p:nvSpPr>
          <p:cNvPr id="32776" name="Rectangle 6"/>
          <p:cNvSpPr>
            <a:spLocks noGrp="1" noChangeArrowheads="1"/>
          </p:cNvSpPr>
          <p:nvPr>
            <p:ph type="body" idx="1"/>
          </p:nvPr>
        </p:nvSpPr>
        <p:spPr/>
        <p:txBody>
          <a:bodyPr/>
          <a:lstStyle/>
          <a:p>
            <a:pPr marL="255588" eaLnBrk="1" hangingPunct="1"/>
            <a:r>
              <a:rPr lang="en-US" dirty="0" smtClean="0"/>
              <a:t>Closer to raw data plot than previous smoothing method</a:t>
            </a:r>
            <a:endParaRPr lang="en-US" dirty="0" smtClean="0"/>
          </a:p>
        </p:txBody>
      </p:sp>
      <p:sp>
        <p:nvSpPr>
          <p:cNvPr id="11" name="Rectangle 6"/>
          <p:cNvSpPr txBox="1">
            <a:spLocks noChangeArrowheads="1"/>
          </p:cNvSpPr>
          <p:nvPr/>
        </p:nvSpPr>
        <p:spPr bwMode="auto">
          <a:xfrm>
            <a:off x="3581400" y="5867400"/>
            <a:ext cx="55626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55588" marR="0" lvl="0" indent="-255588" algn="l" defTabSz="914400" rtl="0" eaLnBrk="1" fontAlgn="base" latinLnBrk="0" hangingPunct="1">
              <a:lnSpc>
                <a:spcPct val="100000"/>
              </a:lnSpc>
              <a:spcBef>
                <a:spcPts val="400"/>
              </a:spcBef>
              <a:spcAft>
                <a:spcPct val="0"/>
              </a:spcAft>
              <a:buClr>
                <a:schemeClr val="accent1"/>
              </a:buClr>
              <a:buSzPct val="68000"/>
              <a:buFont typeface="Wingdings 3" pitchFamily="18" charset="2"/>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ヒラギノ角ゴ Pro W3" charset="-128"/>
                <a:cs typeface="ヒラギノ角ゴ Pro W3" charset="-128"/>
              </a:rPr>
              <a:t>IS IT REALLY </a:t>
            </a:r>
            <a:r>
              <a:rPr kumimoji="0" lang="en-US" sz="4000" b="0" i="0" u="none" strike="noStrike" kern="1200" cap="none" spc="0" normalizeH="0" baseline="0" noProof="0" dirty="0" smtClean="0">
                <a:ln>
                  <a:noFill/>
                </a:ln>
                <a:solidFill>
                  <a:schemeClr val="tx1"/>
                </a:solidFill>
                <a:effectLst/>
                <a:uLnTx/>
                <a:uFillTx/>
                <a:latin typeface="+mn-lt"/>
                <a:ea typeface="ヒラギノ角ゴ Pro W3" charset="-128"/>
                <a:cs typeface="ヒラギノ角ゴ Pro W3" charset="-128"/>
              </a:rPr>
              <a:t>NEEDED</a:t>
            </a:r>
            <a:r>
              <a:rPr kumimoji="0" lang="en-US" sz="2700" b="0" i="0" u="none" strike="noStrike" kern="1200" cap="none" spc="0" normalizeH="0" baseline="0" noProof="0" dirty="0" smtClean="0">
                <a:ln>
                  <a:noFill/>
                </a:ln>
                <a:solidFill>
                  <a:schemeClr val="tx1"/>
                </a:solidFill>
                <a:effectLst/>
                <a:uLnTx/>
                <a:uFillTx/>
                <a:latin typeface="+mn-lt"/>
                <a:ea typeface="ヒラギノ角ゴ Pro W3" charset="-128"/>
                <a:cs typeface="ヒラギノ角ゴ Pro W3" charset="-128"/>
              </a:rPr>
              <a:t>????</a:t>
            </a:r>
          </a:p>
        </p:txBody>
      </p:sp>
      <p:pic>
        <p:nvPicPr>
          <p:cNvPr id="3074" name="Picture 2"/>
          <p:cNvPicPr>
            <a:picLocks noChangeAspect="1" noChangeArrowheads="1"/>
          </p:cNvPicPr>
          <p:nvPr/>
        </p:nvPicPr>
        <p:blipFill>
          <a:blip r:embed="rId3"/>
          <a:srcRect/>
          <a:stretch>
            <a:fillRect/>
          </a:stretch>
        </p:blipFill>
        <p:spPr bwMode="auto">
          <a:xfrm>
            <a:off x="2362200" y="2333625"/>
            <a:ext cx="4343400" cy="35337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u numéro de diapositive 3"/>
          <p:cNvSpPr>
            <a:spLocks noGrp="1"/>
          </p:cNvSpPr>
          <p:nvPr>
            <p:ph type="sldNum" sz="quarter" idx="12"/>
          </p:nvPr>
        </p:nvSpPr>
        <p:spPr bwMode="auto">
          <a:xfrm>
            <a:off x="6727825" y="6408738"/>
            <a:ext cx="1919288" cy="365125"/>
          </a:xfrm>
          <a:noFill/>
          <a:ln>
            <a:miter lim="800000"/>
            <a:headEnd/>
            <a:tailEnd/>
          </a:ln>
        </p:spPr>
        <p:txBody>
          <a:bodyPr/>
          <a:lstStyle/>
          <a:p>
            <a:pPr algn="l"/>
            <a:fld id="{FA4DB7FA-3397-450E-91E9-BD23B5AED421}" type="slidenum">
              <a:rPr lang="en-US"/>
              <a:pPr algn="l"/>
              <a:t>23</a:t>
            </a:fld>
            <a:endParaRPr lang="en-US"/>
          </a:p>
        </p:txBody>
      </p:sp>
      <p:sp>
        <p:nvSpPr>
          <p:cNvPr id="33795" name="AutoShape 1"/>
          <p:cNvSpPr>
            <a:spLocks/>
          </p:cNvSpPr>
          <p:nvPr/>
        </p:nvSpPr>
        <p:spPr bwMode="auto">
          <a:xfrm>
            <a:off x="498475" y="5943600"/>
            <a:ext cx="4940300" cy="922338"/>
          </a:xfrm>
          <a:custGeom>
            <a:avLst/>
            <a:gdLst>
              <a:gd name="T0" fmla="*/ 0 w 21600"/>
              <a:gd name="T1" fmla="*/ 0 h 21600"/>
              <a:gd name="T2" fmla="*/ 21600 w 21600"/>
              <a:gd name="T3" fmla="*/ 21600 h 21600"/>
            </a:gdLst>
            <a:ahLst/>
            <a:cxnLst/>
            <a:rect l="T0" t="T1" r="T2" b="T3"/>
            <a:pathLst>
              <a:path w="21600" h="21600">
                <a:moveTo>
                  <a:pt x="0" y="128"/>
                </a:moveTo>
                <a:lnTo>
                  <a:pt x="21600" y="21600"/>
                </a:lnTo>
                <a:lnTo>
                  <a:pt x="16039" y="21600"/>
                </a:lnTo>
                <a:lnTo>
                  <a:pt x="3" y="0"/>
                </a:lnTo>
              </a:path>
            </a:pathLst>
          </a:custGeom>
          <a:solidFill>
            <a:schemeClr val="accent1">
              <a:alpha val="39999"/>
            </a:schemeClr>
          </a:solidFill>
          <a:ln w="9525">
            <a:noFill/>
            <a:miter lim="800000"/>
            <a:headEnd/>
            <a:tailEnd/>
          </a:ln>
        </p:spPr>
        <p:txBody>
          <a:bodyPr lIns="0" tIns="0" rIns="0" bIns="0"/>
          <a:lstStyle/>
          <a:p>
            <a:endParaRPr lang="fr-FR"/>
          </a:p>
        </p:txBody>
      </p:sp>
      <p:sp>
        <p:nvSpPr>
          <p:cNvPr id="33796" name="AutoShape 2"/>
          <p:cNvSpPr>
            <a:spLocks/>
          </p:cNvSpPr>
          <p:nvPr/>
        </p:nvSpPr>
        <p:spPr bwMode="auto">
          <a:xfrm>
            <a:off x="485775" y="5938838"/>
            <a:ext cx="3689350" cy="931862"/>
          </a:xfrm>
          <a:custGeom>
            <a:avLst/>
            <a:gdLst>
              <a:gd name="T0" fmla="*/ 0 w 21600"/>
              <a:gd name="T1" fmla="*/ 0 h 21600"/>
              <a:gd name="T2" fmla="*/ 21600 w 21600"/>
              <a:gd name="T3" fmla="*/ 21600 h 21600"/>
            </a:gdLst>
            <a:ahLst/>
            <a:cxnLst/>
            <a:rect l="T0" t="T1" r="T2" b="T3"/>
            <a:pathLst>
              <a:path w="21600" h="21600">
                <a:moveTo>
                  <a:pt x="0" y="0"/>
                </a:moveTo>
                <a:lnTo>
                  <a:pt x="21600" y="21490"/>
                </a:lnTo>
                <a:lnTo>
                  <a:pt x="17057" y="21600"/>
                </a:lnTo>
                <a:lnTo>
                  <a:pt x="46" y="147"/>
                </a:lnTo>
              </a:path>
            </a:pathLst>
          </a:custGeom>
          <a:solidFill>
            <a:srgbClr val="000000"/>
          </a:solidFill>
          <a:ln w="9525">
            <a:noFill/>
            <a:miter lim="800000"/>
            <a:headEnd/>
            <a:tailEnd/>
          </a:ln>
        </p:spPr>
        <p:txBody>
          <a:bodyPr lIns="0" tIns="0" rIns="0" bIns="0"/>
          <a:lstStyle/>
          <a:p>
            <a:endParaRPr lang="fr-FR"/>
          </a:p>
        </p:txBody>
      </p:sp>
      <p:sp>
        <p:nvSpPr>
          <p:cNvPr id="33797" name="AutoShape 3"/>
          <p:cNvSpPr>
            <a:spLocks/>
          </p:cNvSpPr>
          <p:nvPr/>
        </p:nvSpPr>
        <p:spPr bwMode="auto">
          <a:xfrm>
            <a:off x="-9525" y="5795963"/>
            <a:ext cx="3402013" cy="1079500"/>
          </a:xfrm>
          <a:prstGeom prst="rtTriangle">
            <a:avLst/>
          </a:prstGeom>
          <a:blipFill dpi="0" rotWithShape="0">
            <a:blip r:embed="rId2"/>
            <a:srcRect/>
            <a:stretch>
              <a:fillRect/>
            </a:stretch>
          </a:blipFill>
          <a:ln w="12700">
            <a:noFill/>
            <a:miter lim="800000"/>
            <a:headEnd/>
            <a:tailEnd/>
          </a:ln>
        </p:spPr>
        <p:txBody>
          <a:bodyPr lIns="0" tIns="0" rIns="0" bIns="0"/>
          <a:lstStyle/>
          <a:p>
            <a:endParaRPr lang="fr-FR"/>
          </a:p>
        </p:txBody>
      </p:sp>
      <p:sp>
        <p:nvSpPr>
          <p:cNvPr id="33798" name="Line 4"/>
          <p:cNvSpPr>
            <a:spLocks noChangeShapeType="1"/>
          </p:cNvSpPr>
          <p:nvPr/>
        </p:nvSpPr>
        <p:spPr bwMode="auto">
          <a:xfrm>
            <a:off x="-9525" y="5788025"/>
            <a:ext cx="3405188" cy="1082675"/>
          </a:xfrm>
          <a:prstGeom prst="line">
            <a:avLst/>
          </a:prstGeom>
          <a:noFill/>
          <a:ln w="12065">
            <a:solidFill>
              <a:srgbClr val="5EA3B4"/>
            </a:solidFill>
            <a:round/>
            <a:headEnd/>
            <a:tailEnd/>
          </a:ln>
        </p:spPr>
        <p:txBody>
          <a:bodyPr lIns="64291" tIns="32146" rIns="64291" bIns="32146"/>
          <a:lstStyle/>
          <a:p>
            <a:endParaRPr lang="en-US"/>
          </a:p>
        </p:txBody>
      </p:sp>
      <p:sp>
        <p:nvSpPr>
          <p:cNvPr id="33799" name="Rectangle 5"/>
          <p:cNvSpPr>
            <a:spLocks noGrp="1" noChangeArrowheads="1"/>
          </p:cNvSpPr>
          <p:nvPr>
            <p:ph type="title"/>
          </p:nvPr>
        </p:nvSpPr>
        <p:spPr bwMode="auto"/>
        <p:txBody>
          <a:bodyPr/>
          <a:lstStyle/>
          <a:p>
            <a:pPr algn="ctr" eaLnBrk="1" hangingPunct="1"/>
            <a:r>
              <a:rPr lang="en-US" smtClean="0">
                <a:effectLst/>
              </a:rPr>
              <a:t>Future Plans</a:t>
            </a:r>
          </a:p>
        </p:txBody>
      </p:sp>
      <p:sp>
        <p:nvSpPr>
          <p:cNvPr id="33800" name="Rectangle 6"/>
          <p:cNvSpPr>
            <a:spLocks noGrp="1" noChangeArrowheads="1"/>
          </p:cNvSpPr>
          <p:nvPr>
            <p:ph type="body" idx="1"/>
          </p:nvPr>
        </p:nvSpPr>
        <p:spPr/>
        <p:txBody>
          <a:bodyPr/>
          <a:lstStyle/>
          <a:p>
            <a:pPr marL="255588" eaLnBrk="1" hangingPunct="1"/>
            <a:r>
              <a:rPr lang="en-US" dirty="0" smtClean="0"/>
              <a:t>Complete testing other alum dosages and </a:t>
            </a:r>
            <a:r>
              <a:rPr lang="en-US" dirty="0" err="1" smtClean="0"/>
              <a:t>flocculator</a:t>
            </a:r>
            <a:r>
              <a:rPr lang="en-US" dirty="0" smtClean="0"/>
              <a:t> lengths.</a:t>
            </a:r>
          </a:p>
          <a:p>
            <a:pPr marL="255588" eaLnBrk="1" hangingPunct="1"/>
            <a:endParaRPr lang="en-US" dirty="0" smtClean="0"/>
          </a:p>
          <a:p>
            <a:pPr marL="255588" eaLnBrk="1" hangingPunct="1"/>
            <a:r>
              <a:rPr lang="en-US" dirty="0" smtClean="0"/>
              <a:t>Further look into smoothing methods and improve analysis process</a:t>
            </a:r>
            <a:endParaRPr lang="en-US" dirty="0" smtClean="0"/>
          </a:p>
          <a:p>
            <a:pPr marL="255588" eaLnBrk="1" hangingPunct="1"/>
            <a:endParaRPr lang="en-US" dirty="0" smtClean="0"/>
          </a:p>
          <a:p>
            <a:pPr marL="255588" eaLnBrk="1" hangingPunct="1"/>
            <a:r>
              <a:rPr lang="en-US" dirty="0" smtClean="0"/>
              <a:t>...Next Experiment planned?</a:t>
            </a:r>
          </a:p>
          <a:p>
            <a:pPr marL="434975" lvl="1" eaLnBrk="1" hangingPunct="1"/>
            <a:endParaRPr lang="en-US" dirty="0" smtClean="0"/>
          </a:p>
          <a:p>
            <a:pPr marL="434975" lvl="1" eaLnBrk="1" hangingPunct="1"/>
            <a:r>
              <a:rPr lang="en-US" dirty="0" smtClean="0"/>
              <a:t>Study the effect of PH on flocculation</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71800" y="2667000"/>
            <a:ext cx="3657600" cy="1143000"/>
          </a:xfrm>
        </p:spPr>
        <p:txBody>
          <a:bodyPr/>
          <a:lstStyle/>
          <a:p>
            <a:r>
              <a:rPr lang="en-US" dirty="0" smtClean="0"/>
              <a:t>QUESTIONS?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438400"/>
            <a:ext cx="8229600" cy="1143000"/>
          </a:xfrm>
        </p:spPr>
        <p:txBody>
          <a:bodyPr/>
          <a:lstStyle/>
          <a:p>
            <a:pPr algn="ctr"/>
            <a:r>
              <a:rPr lang="en-US" dirty="0" smtClean="0"/>
              <a:t>Theory on Flocculation</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33"/>
          <p:cNvSpPr>
            <a:spLocks/>
          </p:cNvSpPr>
          <p:nvPr/>
        </p:nvSpPr>
        <p:spPr bwMode="auto">
          <a:xfrm>
            <a:off x="1981200" y="2667000"/>
            <a:ext cx="5029200" cy="2667000"/>
          </a:xfrm>
          <a:custGeom>
            <a:avLst/>
            <a:gdLst>
              <a:gd name="T0" fmla="*/ 2147483647 w 2848"/>
              <a:gd name="T1" fmla="*/ 2147483647 h 1936"/>
              <a:gd name="T2" fmla="*/ 2147483647 w 2848"/>
              <a:gd name="T3" fmla="*/ 2147483647 h 1936"/>
              <a:gd name="T4" fmla="*/ 0 w 2848"/>
              <a:gd name="T5" fmla="*/ 0 h 1936"/>
              <a:gd name="T6" fmla="*/ 0 60000 65536"/>
              <a:gd name="T7" fmla="*/ 0 60000 65536"/>
              <a:gd name="T8" fmla="*/ 0 60000 65536"/>
              <a:gd name="T9" fmla="*/ 0 w 2848"/>
              <a:gd name="T10" fmla="*/ 0 h 1936"/>
              <a:gd name="T11" fmla="*/ 2848 w 2848"/>
              <a:gd name="T12" fmla="*/ 1936 h 1936"/>
            </a:gdLst>
            <a:ahLst/>
            <a:cxnLst>
              <a:cxn ang="T6">
                <a:pos x="T0" y="T1"/>
              </a:cxn>
              <a:cxn ang="T7">
                <a:pos x="T2" y="T3"/>
              </a:cxn>
              <a:cxn ang="T8">
                <a:pos x="T4" y="T5"/>
              </a:cxn>
            </a:cxnLst>
            <a:rect l="T9" t="T10" r="T11" b="T12"/>
            <a:pathLst>
              <a:path w="2848" h="1936">
                <a:moveTo>
                  <a:pt x="2848" y="1936"/>
                </a:moveTo>
                <a:cubicBezTo>
                  <a:pt x="2256" y="1920"/>
                  <a:pt x="1227" y="1427"/>
                  <a:pt x="752" y="1104"/>
                </a:cubicBezTo>
                <a:cubicBezTo>
                  <a:pt x="277" y="781"/>
                  <a:pt x="104" y="480"/>
                  <a:pt x="0" y="0"/>
                </a:cubicBezTo>
              </a:path>
            </a:pathLst>
          </a:custGeom>
          <a:noFill/>
          <a:ln w="38100">
            <a:solidFill>
              <a:srgbClr val="FF0000"/>
            </a:solidFill>
            <a:round/>
            <a:headEnd type="none" w="lg" len="med"/>
            <a:tailEnd type="none" w="lg" len="med"/>
          </a:ln>
        </p:spPr>
        <p:txBody>
          <a:bodyPr lIns="82296" tIns="41148" rIns="82296" bIns="41148" anchor="ctr">
            <a:spAutoFit/>
          </a:bodyPr>
          <a:lstStyle/>
          <a:p>
            <a:endParaRPr lang="fr-FR"/>
          </a:p>
        </p:txBody>
      </p:sp>
      <p:cxnSp>
        <p:nvCxnSpPr>
          <p:cNvPr id="8" name="Straight Connector 7"/>
          <p:cNvCxnSpPr/>
          <p:nvPr/>
        </p:nvCxnSpPr>
        <p:spPr>
          <a:xfrm>
            <a:off x="1143000" y="5554663"/>
            <a:ext cx="67214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412" name="Grouper 25"/>
          <p:cNvGrpSpPr>
            <a:grpSpLocks/>
          </p:cNvGrpSpPr>
          <p:nvPr/>
        </p:nvGrpSpPr>
        <p:grpSpPr bwMode="auto">
          <a:xfrm>
            <a:off x="320675" y="4937125"/>
            <a:ext cx="958850" cy="823913"/>
            <a:chOff x="508000" y="5257800"/>
            <a:chExt cx="1066800" cy="914400"/>
          </a:xfrm>
        </p:grpSpPr>
        <p:sp>
          <p:nvSpPr>
            <p:cNvPr id="9" name="Oval 8"/>
            <p:cNvSpPr/>
            <p:nvPr/>
          </p:nvSpPr>
          <p:spPr>
            <a:xfrm>
              <a:off x="735844" y="5333560"/>
              <a:ext cx="687061" cy="687121"/>
            </a:xfrm>
            <a:prstGeom prst="ellipse">
              <a:avLst/>
            </a:prstGeom>
            <a:solidFill>
              <a:srgbClr val="996633"/>
            </a:solidFill>
            <a:ln>
              <a:solidFill>
                <a:srgbClr val="6E5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FFFFFF"/>
                </a:solidFill>
              </a:endParaRPr>
            </a:p>
          </p:txBody>
        </p:sp>
        <p:cxnSp>
          <p:nvCxnSpPr>
            <p:cNvPr id="13" name="Straight Connector 12"/>
            <p:cNvCxnSpPr/>
            <p:nvPr/>
          </p:nvCxnSpPr>
          <p:spPr>
            <a:xfrm>
              <a:off x="1498853" y="5411081"/>
              <a:ext cx="759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498853" y="5867400"/>
              <a:ext cx="759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889505" y="5257800"/>
              <a:ext cx="759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08000" y="5715881"/>
              <a:ext cx="759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35844" y="6020681"/>
              <a:ext cx="777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041400" y="6172200"/>
              <a:ext cx="75948"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413" name="Grouper 27"/>
          <p:cNvGrpSpPr>
            <a:grpSpLocks/>
          </p:cNvGrpSpPr>
          <p:nvPr/>
        </p:nvGrpSpPr>
        <p:grpSpPr bwMode="auto">
          <a:xfrm>
            <a:off x="7864475" y="5006975"/>
            <a:ext cx="822325" cy="822325"/>
            <a:chOff x="8585200" y="5334000"/>
            <a:chExt cx="914400" cy="914400"/>
          </a:xfrm>
        </p:grpSpPr>
        <p:sp>
          <p:nvSpPr>
            <p:cNvPr id="10" name="Oval 9"/>
            <p:cNvSpPr/>
            <p:nvPr/>
          </p:nvSpPr>
          <p:spPr>
            <a:xfrm>
              <a:off x="8737012" y="5485812"/>
              <a:ext cx="610777" cy="610777"/>
            </a:xfrm>
            <a:prstGeom prst="ellipse">
              <a:avLst/>
            </a:prstGeom>
            <a:solidFill>
              <a:srgbClr val="996633"/>
            </a:solidFill>
            <a:ln>
              <a:solidFill>
                <a:srgbClr val="6E56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FFFFFF"/>
                </a:solidFill>
              </a:endParaRPr>
            </a:p>
          </p:txBody>
        </p:sp>
        <p:cxnSp>
          <p:nvCxnSpPr>
            <p:cNvPr id="25" name="Straight Connector 24"/>
            <p:cNvCxnSpPr/>
            <p:nvPr/>
          </p:nvCxnSpPr>
          <p:spPr>
            <a:xfrm rot="10800000">
              <a:off x="9118306" y="5334000"/>
              <a:ext cx="7590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9423695" y="5715294"/>
              <a:ext cx="759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9347788" y="6020683"/>
              <a:ext cx="7590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966494" y="6248400"/>
              <a:ext cx="7590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661106" y="5563483"/>
              <a:ext cx="759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585200" y="6020683"/>
              <a:ext cx="7590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428" name="TextBox 45"/>
          <p:cNvSpPr txBox="1">
            <a:spLocks noChangeArrowheads="1"/>
          </p:cNvSpPr>
          <p:nvPr/>
        </p:nvSpPr>
        <p:spPr bwMode="auto">
          <a:xfrm>
            <a:off x="663575" y="2743200"/>
            <a:ext cx="1644650" cy="360363"/>
          </a:xfrm>
          <a:prstGeom prst="rect">
            <a:avLst/>
          </a:prstGeom>
          <a:noFill/>
          <a:ln w="9525">
            <a:noFill/>
            <a:miter lim="800000"/>
            <a:headEnd/>
            <a:tailEnd/>
          </a:ln>
        </p:spPr>
        <p:txBody>
          <a:bodyPr lIns="82296" tIns="41148" rIns="82296" bIns="41148">
            <a:spAutoFit/>
          </a:bodyPr>
          <a:lstStyle/>
          <a:p>
            <a:r>
              <a:rPr lang="en-US">
                <a:solidFill>
                  <a:schemeClr val="accent2"/>
                </a:solidFill>
              </a:rPr>
              <a:t>Electrostatic</a:t>
            </a:r>
          </a:p>
        </p:txBody>
      </p:sp>
      <p:sp>
        <p:nvSpPr>
          <p:cNvPr id="22" name="Titre 21"/>
          <p:cNvSpPr>
            <a:spLocks noGrp="1"/>
          </p:cNvSpPr>
          <p:nvPr>
            <p:ph type="title"/>
          </p:nvPr>
        </p:nvSpPr>
        <p:spPr>
          <a:xfrm>
            <a:off x="838200" y="228600"/>
            <a:ext cx="8229600" cy="1143000"/>
          </a:xfrm>
        </p:spPr>
        <p:txBody>
          <a:bodyPr>
            <a:normAutofit/>
            <a:scene3d>
              <a:camera prst="orthographicFront"/>
              <a:lightRig rig="soft" dir="t"/>
            </a:scene3d>
            <a:sp3d prstMaterial="softEdge">
              <a:bevelT w="25400" h="25400"/>
            </a:sp3d>
          </a:bodyPr>
          <a:lstStyle/>
          <a:p>
            <a:pPr algn="r" eaLnBrk="1" hangingPunct="1">
              <a:defRPr/>
            </a:pPr>
            <a:r>
              <a:rPr lang="fr-FR" sz="3600" u="sng" dirty="0" err="1" smtClean="0"/>
              <a:t>Theory</a:t>
            </a:r>
            <a:r>
              <a:rPr lang="fr-FR" sz="3600" u="sng" dirty="0" smtClean="0"/>
              <a:t> on </a:t>
            </a:r>
            <a:r>
              <a:rPr lang="fr-FR" sz="3600" u="sng" dirty="0" err="1" smtClean="0"/>
              <a:t>Flocculation</a:t>
            </a:r>
            <a:endParaRPr lang="fr-FR" sz="3600" u="sng" dirty="0"/>
          </a:p>
        </p:txBody>
      </p:sp>
      <p:sp>
        <p:nvSpPr>
          <p:cNvPr id="17416" name="Espace réservé du contenu 23"/>
          <p:cNvSpPr>
            <a:spLocks noGrp="1"/>
          </p:cNvSpPr>
          <p:nvPr>
            <p:ph idx="1"/>
          </p:nvPr>
        </p:nvSpPr>
        <p:spPr>
          <a:xfrm>
            <a:off x="525463" y="1600200"/>
            <a:ext cx="8229600" cy="1028700"/>
          </a:xfrm>
        </p:spPr>
        <p:txBody>
          <a:bodyPr/>
          <a:lstStyle/>
          <a:p>
            <a:pPr eaLnBrk="1" hangingPunct="1">
              <a:buFont typeface="Wingdings" pitchFamily="2" charset="2"/>
              <a:buChar char="Ø"/>
            </a:pPr>
            <a:r>
              <a:rPr lang="en-US" dirty="0" smtClean="0"/>
              <a:t>What causes the turbidity of the water ?</a:t>
            </a:r>
          </a:p>
          <a:p>
            <a:pPr lvl="1" eaLnBrk="1" hangingPunct="1">
              <a:buFont typeface="Arial" pitchFamily="34" charset="0"/>
              <a:buChar char="•"/>
            </a:pPr>
            <a:r>
              <a:rPr lang="en-US" dirty="0" smtClean="0"/>
              <a:t> Colloidal particles</a:t>
            </a:r>
          </a:p>
          <a:p>
            <a:pPr eaLnBrk="1" hangingPunct="1"/>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4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Espace réservé du contenu 5"/>
          <p:cNvSpPr>
            <a:spLocks noGrp="1"/>
          </p:cNvSpPr>
          <p:nvPr>
            <p:ph idx="1"/>
          </p:nvPr>
        </p:nvSpPr>
        <p:spPr>
          <a:xfrm>
            <a:off x="457200" y="2330450"/>
            <a:ext cx="8229600" cy="4527550"/>
          </a:xfrm>
        </p:spPr>
        <p:txBody>
          <a:bodyPr/>
          <a:lstStyle/>
          <a:p>
            <a:pPr eaLnBrk="1" hangingPunct="1">
              <a:buFont typeface="Wingdings" pitchFamily="2" charset="2"/>
              <a:buChar char="Ø"/>
            </a:pPr>
            <a:r>
              <a:rPr lang="en-US" dirty="0" smtClean="0"/>
              <a:t> Decreases magnitude of energy barrier</a:t>
            </a:r>
          </a:p>
          <a:p>
            <a:pPr lvl="1" eaLnBrk="1" hangingPunct="1">
              <a:buFont typeface="Arial" pitchFamily="34" charset="0"/>
              <a:buChar char="•"/>
            </a:pPr>
            <a:r>
              <a:rPr lang="en-US" dirty="0" smtClean="0"/>
              <a:t> Changes the charge of the particles</a:t>
            </a:r>
          </a:p>
          <a:p>
            <a:pPr lvl="1" eaLnBrk="1" hangingPunct="1">
              <a:buFont typeface="Arial" pitchFamily="34" charset="0"/>
              <a:buChar char="•"/>
            </a:pPr>
            <a:r>
              <a:rPr lang="en-US" dirty="0" smtClean="0"/>
              <a:t> Introduces positively charged particles</a:t>
            </a:r>
          </a:p>
          <a:p>
            <a:pPr lvl="1" eaLnBrk="1" hangingPunct="1">
              <a:buFont typeface="Verdana" pitchFamily="34" charset="0"/>
              <a:buNone/>
            </a:pPr>
            <a:endParaRPr lang="en-US" dirty="0" smtClean="0"/>
          </a:p>
          <a:p>
            <a:pPr eaLnBrk="1" hangingPunct="1">
              <a:buFont typeface="Wingdings" pitchFamily="2" charset="2"/>
              <a:buChar char="Ø"/>
            </a:pPr>
            <a:r>
              <a:rPr lang="en-US" dirty="0" smtClean="0"/>
              <a:t> Coagulant agent  : </a:t>
            </a:r>
            <a:r>
              <a:rPr lang="en-US" dirty="0" smtClean="0">
                <a:solidFill>
                  <a:schemeClr val="accent1"/>
                </a:solidFill>
              </a:rPr>
              <a:t>Alum [Al</a:t>
            </a:r>
            <a:r>
              <a:rPr lang="en-US" baseline="-25000" dirty="0" smtClean="0">
                <a:solidFill>
                  <a:schemeClr val="accent1"/>
                </a:solidFill>
              </a:rPr>
              <a:t>2</a:t>
            </a:r>
            <a:r>
              <a:rPr lang="en-US" dirty="0" smtClean="0">
                <a:solidFill>
                  <a:schemeClr val="accent1"/>
                </a:solidFill>
              </a:rPr>
              <a:t>(SO</a:t>
            </a:r>
            <a:r>
              <a:rPr lang="en-US" baseline="-25000" dirty="0" smtClean="0">
                <a:solidFill>
                  <a:schemeClr val="accent1"/>
                </a:solidFill>
              </a:rPr>
              <a:t>4</a:t>
            </a:r>
            <a:r>
              <a:rPr lang="en-US" dirty="0" smtClean="0">
                <a:solidFill>
                  <a:schemeClr val="accent1"/>
                </a:solidFill>
              </a:rPr>
              <a:t>)</a:t>
            </a:r>
            <a:r>
              <a:rPr lang="en-US" baseline="-25000" dirty="0" smtClean="0">
                <a:solidFill>
                  <a:schemeClr val="accent1"/>
                </a:solidFill>
              </a:rPr>
              <a:t>3</a:t>
            </a:r>
            <a:r>
              <a:rPr lang="en-US" dirty="0" smtClean="0">
                <a:solidFill>
                  <a:schemeClr val="accent1"/>
                </a:solidFill>
              </a:rPr>
              <a:t>*14.3H</a:t>
            </a:r>
            <a:r>
              <a:rPr lang="en-US" baseline="-25000" dirty="0" smtClean="0">
                <a:solidFill>
                  <a:schemeClr val="accent1"/>
                </a:solidFill>
              </a:rPr>
              <a:t>2</a:t>
            </a:r>
            <a:r>
              <a:rPr lang="en-US" dirty="0" smtClean="0">
                <a:solidFill>
                  <a:schemeClr val="accent1"/>
                </a:solidFill>
              </a:rPr>
              <a:t>O]</a:t>
            </a:r>
          </a:p>
          <a:p>
            <a:pPr eaLnBrk="1" hangingPunct="1">
              <a:buFont typeface="Wingdings" pitchFamily="2" charset="2"/>
              <a:buChar char="Ø"/>
            </a:pPr>
            <a:endParaRPr lang="en-US" dirty="0" smtClean="0">
              <a:solidFill>
                <a:schemeClr val="accent1"/>
              </a:solidFill>
            </a:endParaRPr>
          </a:p>
          <a:p>
            <a:pPr eaLnBrk="1" hangingPunct="1">
              <a:buFont typeface="Wingdings" pitchFamily="2" charset="2"/>
              <a:buChar char="Ø"/>
            </a:pPr>
            <a:r>
              <a:rPr lang="en-US" dirty="0" smtClean="0"/>
              <a:t>Charge neutralization or sweep flocculation</a:t>
            </a:r>
            <a:r>
              <a:rPr lang="en-US" dirty="0" smtClean="0">
                <a:solidFill>
                  <a:schemeClr val="accent1"/>
                </a:solidFill>
              </a:rPr>
              <a:t> </a:t>
            </a:r>
          </a:p>
          <a:p>
            <a:pPr eaLnBrk="1" hangingPunct="1">
              <a:buFont typeface="Wingdings" pitchFamily="2" charset="2"/>
              <a:buChar char="Ø"/>
            </a:pPr>
            <a:endParaRPr lang="en-US" dirty="0" smtClean="0"/>
          </a:p>
          <a:p>
            <a:pPr eaLnBrk="1" hangingPunct="1"/>
            <a:endParaRPr lang="fr-FR" dirty="0" smtClean="0"/>
          </a:p>
        </p:txBody>
      </p:sp>
      <p:sp>
        <p:nvSpPr>
          <p:cNvPr id="5" name="Titre 21"/>
          <p:cNvSpPr>
            <a:spLocks noGrp="1"/>
          </p:cNvSpPr>
          <p:nvPr>
            <p:ph type="title"/>
          </p:nvPr>
        </p:nvSpPr>
        <p:spPr>
          <a:xfrm>
            <a:off x="838200" y="228600"/>
            <a:ext cx="8229600" cy="1143000"/>
          </a:xfrm>
        </p:spPr>
        <p:txBody>
          <a:bodyPr>
            <a:normAutofit/>
            <a:scene3d>
              <a:camera prst="orthographicFront"/>
              <a:lightRig rig="soft" dir="t"/>
            </a:scene3d>
            <a:sp3d prstMaterial="softEdge">
              <a:bevelT w="25400" h="25400"/>
            </a:sp3d>
          </a:bodyPr>
          <a:lstStyle/>
          <a:p>
            <a:pPr algn="r" eaLnBrk="1" hangingPunct="1">
              <a:defRPr/>
            </a:pPr>
            <a:r>
              <a:rPr lang="fr-FR" sz="3600" u="sng" dirty="0" err="1" smtClean="0"/>
              <a:t>Theory</a:t>
            </a:r>
            <a:r>
              <a:rPr lang="fr-FR" sz="3600" u="sng" dirty="0" smtClean="0"/>
              <a:t> on </a:t>
            </a:r>
            <a:r>
              <a:rPr lang="fr-FR" sz="3600" u="sng" dirty="0" err="1" smtClean="0"/>
              <a:t>Flocculation</a:t>
            </a:r>
            <a:endParaRPr lang="fr-FR" sz="3600" u="sng"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contenu 5"/>
          <p:cNvSpPr>
            <a:spLocks noGrp="1"/>
          </p:cNvSpPr>
          <p:nvPr>
            <p:ph idx="1"/>
          </p:nvPr>
        </p:nvSpPr>
        <p:spPr>
          <a:xfrm>
            <a:off x="457200" y="1481138"/>
            <a:ext cx="8229600" cy="1468437"/>
          </a:xfrm>
        </p:spPr>
        <p:txBody>
          <a:bodyPr/>
          <a:lstStyle/>
          <a:p>
            <a:pPr eaLnBrk="1" hangingPunct="1">
              <a:buFont typeface="Wingdings" pitchFamily="2" charset="2"/>
              <a:buChar char="Ø"/>
            </a:pPr>
            <a:endParaRPr lang="en-US" dirty="0" smtClean="0"/>
          </a:p>
          <a:p>
            <a:pPr eaLnBrk="1" hangingPunct="1">
              <a:buFont typeface="Wingdings" pitchFamily="2" charset="2"/>
              <a:buChar char="Ø"/>
            </a:pPr>
            <a:r>
              <a:rPr lang="en-US" dirty="0" smtClean="0"/>
              <a:t>Important parameter </a:t>
            </a:r>
          </a:p>
          <a:p>
            <a:pPr lvl="1" eaLnBrk="1" hangingPunct="1">
              <a:buFont typeface="Arial" pitchFamily="34" charset="0"/>
              <a:buChar char="•"/>
            </a:pPr>
            <a:r>
              <a:rPr lang="en-US" dirty="0" smtClean="0"/>
              <a:t>  Terminal velocity</a:t>
            </a:r>
          </a:p>
          <a:p>
            <a:pPr eaLnBrk="1" hangingPunct="1"/>
            <a:endParaRPr lang="fr-FR" dirty="0" smtClean="0"/>
          </a:p>
        </p:txBody>
      </p:sp>
      <p:pic>
        <p:nvPicPr>
          <p:cNvPr id="19460" name="Image 5" descr="Picture1.png"/>
          <p:cNvPicPr>
            <a:picLocks noChangeAspect="1"/>
          </p:cNvPicPr>
          <p:nvPr/>
        </p:nvPicPr>
        <p:blipFill>
          <a:blip r:embed="rId3"/>
          <a:srcRect/>
          <a:stretch>
            <a:fillRect/>
          </a:stretch>
        </p:blipFill>
        <p:spPr bwMode="auto">
          <a:xfrm>
            <a:off x="2103438" y="3771900"/>
            <a:ext cx="4103687" cy="1662113"/>
          </a:xfrm>
          <a:prstGeom prst="rect">
            <a:avLst/>
          </a:prstGeom>
          <a:noFill/>
          <a:ln w="9525">
            <a:noFill/>
            <a:miter lim="800000"/>
            <a:headEnd/>
            <a:tailEnd/>
          </a:ln>
        </p:spPr>
      </p:pic>
      <p:sp>
        <p:nvSpPr>
          <p:cNvPr id="7" name="Titre 21"/>
          <p:cNvSpPr txBox="1">
            <a:spLocks/>
          </p:cNvSpPr>
          <p:nvPr/>
        </p:nvSpPr>
        <p:spPr>
          <a:xfrm>
            <a:off x="838200" y="228600"/>
            <a:ext cx="8229600" cy="1143000"/>
          </a:xfrm>
          <a:prstGeom prst="rect">
            <a:avLst/>
          </a:prstGeom>
        </p:spPr>
        <p:txBody>
          <a:bodyPr vert="horz" wrap="square" lIns="91440" tIns="45720" rIns="91440" bIns="45720" numCol="1" rtlCol="0" anchor="ctr" anchorCtr="0" compatLnSpc="1">
            <a:prstTxWarp prst="textNoShape">
              <a:avLst/>
            </a:prstTxWarp>
            <a:normAutofit/>
            <a:scene3d>
              <a:camera prst="orthographicFront"/>
              <a:lightRig rig="soft" dir="t"/>
            </a:scene3d>
            <a:sp3d prstMaterial="softEdge">
              <a:bevelT w="25400" h="25400"/>
            </a:sp3d>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3600" b="1" i="0" u="sng"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mj-lt"/>
                <a:ea typeface="ヒラギノ角ゴ Pro W3" charset="-128"/>
                <a:cs typeface="ヒラギノ角ゴ Pro W3" charset="-128"/>
              </a:rPr>
              <a:t>Theory</a:t>
            </a:r>
            <a:r>
              <a:rPr kumimoji="0" lang="fr-FR" sz="3600" b="1" i="0" u="sng"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ヒラギノ角ゴ Pro W3" charset="-128"/>
                <a:cs typeface="ヒラギノ角ゴ Pro W3" charset="-128"/>
              </a:rPr>
              <a:t> on </a:t>
            </a:r>
            <a:r>
              <a:rPr kumimoji="0" lang="fr-FR" sz="3600" b="1" i="0" u="sng"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mj-lt"/>
                <a:ea typeface="ヒラギノ角ゴ Pro W3" charset="-128"/>
                <a:cs typeface="ヒラギノ角ゴ Pro W3" charset="-128"/>
              </a:rPr>
              <a:t>Flocculation</a:t>
            </a:r>
            <a:endParaRPr kumimoji="0" lang="fr-FR" sz="3600" b="1" i="0" u="sng"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ヒラギノ角ゴ Pro W3" charset="-128"/>
              <a:cs typeface="ヒラギノ角ゴ Pro W3"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Espace réservé du contenu 5"/>
          <p:cNvSpPr>
            <a:spLocks noGrp="1"/>
          </p:cNvSpPr>
          <p:nvPr>
            <p:ph idx="1"/>
          </p:nvPr>
        </p:nvSpPr>
        <p:spPr>
          <a:xfrm>
            <a:off x="593725" y="1989138"/>
            <a:ext cx="8229600" cy="1192212"/>
          </a:xfrm>
        </p:spPr>
        <p:txBody>
          <a:bodyPr/>
          <a:lstStyle/>
          <a:p>
            <a:pPr eaLnBrk="1" hangingPunct="1"/>
            <a:r>
              <a:rPr lang="en-US" smtClean="0"/>
              <a:t> Collision potential</a:t>
            </a:r>
          </a:p>
          <a:p>
            <a:pPr eaLnBrk="1" hangingPunct="1"/>
            <a:endParaRPr lang="fr-FR" smtClean="0"/>
          </a:p>
        </p:txBody>
      </p:sp>
      <p:pic>
        <p:nvPicPr>
          <p:cNvPr id="20484" name="Image 5" descr="Picture2.png"/>
          <p:cNvPicPr>
            <a:picLocks noChangeAspect="1"/>
          </p:cNvPicPr>
          <p:nvPr/>
        </p:nvPicPr>
        <p:blipFill>
          <a:blip r:embed="rId3"/>
          <a:srcRect/>
          <a:stretch>
            <a:fillRect/>
          </a:stretch>
        </p:blipFill>
        <p:spPr bwMode="auto">
          <a:xfrm>
            <a:off x="2857500" y="3086100"/>
            <a:ext cx="2879725" cy="1800225"/>
          </a:xfrm>
          <a:prstGeom prst="rect">
            <a:avLst/>
          </a:prstGeom>
          <a:noFill/>
          <a:ln w="9525">
            <a:noFill/>
            <a:miter lim="800000"/>
            <a:headEnd/>
            <a:tailEnd/>
          </a:ln>
        </p:spPr>
      </p:pic>
      <p:sp>
        <p:nvSpPr>
          <p:cNvPr id="7" name="Titre 21"/>
          <p:cNvSpPr>
            <a:spLocks noGrp="1"/>
          </p:cNvSpPr>
          <p:nvPr>
            <p:ph type="title"/>
          </p:nvPr>
        </p:nvSpPr>
        <p:spPr>
          <a:xfrm>
            <a:off x="838200" y="228600"/>
            <a:ext cx="8229600" cy="1143000"/>
          </a:xfrm>
        </p:spPr>
        <p:txBody>
          <a:bodyPr>
            <a:normAutofit/>
            <a:scene3d>
              <a:camera prst="orthographicFront"/>
              <a:lightRig rig="soft" dir="t"/>
            </a:scene3d>
            <a:sp3d prstMaterial="softEdge">
              <a:bevelT w="25400" h="25400"/>
            </a:sp3d>
          </a:bodyPr>
          <a:lstStyle/>
          <a:p>
            <a:pPr algn="r" eaLnBrk="1" hangingPunct="1">
              <a:defRPr/>
            </a:pPr>
            <a:r>
              <a:rPr lang="fr-FR" sz="3600" u="sng" dirty="0" err="1" smtClean="0"/>
              <a:t>Theory</a:t>
            </a:r>
            <a:r>
              <a:rPr lang="fr-FR" sz="3600" u="sng" dirty="0" smtClean="0"/>
              <a:t> on </a:t>
            </a:r>
            <a:r>
              <a:rPr lang="fr-FR" sz="3600" u="sng" dirty="0" err="1" smtClean="0"/>
              <a:t>Flocculation</a:t>
            </a:r>
            <a:endParaRPr lang="fr-FR" sz="3600" u="sng"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2514600"/>
            <a:ext cx="6477000" cy="1143000"/>
          </a:xfrm>
        </p:spPr>
        <p:txBody>
          <a:bodyPr/>
          <a:lstStyle/>
          <a:p>
            <a:pPr algn="ctr"/>
            <a:r>
              <a:rPr lang="en-US" dirty="0" smtClean="0"/>
              <a:t>Experimental Apparatus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assemblement">
  <a:themeElements>
    <a:clrScheme name="Rassemblement">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assemblement">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assemblement">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Rassemblement">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Rassemblement">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Rassemblement">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Rassemblement">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Rassemblement.thmx</Template>
  <TotalTime>438</TotalTime>
  <Words>545</Words>
  <Application>Microsoft Macintosh PowerPoint</Application>
  <PresentationFormat>On-screen Show (4:3)</PresentationFormat>
  <Paragraphs>116</Paragraphs>
  <Slides>24</Slides>
  <Notes>10</Notes>
  <HiddenSlides>0</HiddenSlides>
  <MMClips>0</MMClips>
  <ScaleCrop>false</ScaleCrop>
  <HeadingPairs>
    <vt:vector size="6" baseType="variant">
      <vt:variant>
        <vt:lpstr>Theme</vt:lpstr>
      </vt:variant>
      <vt:variant>
        <vt:i4>1</vt:i4>
      </vt:variant>
      <vt:variant>
        <vt:lpstr>Links</vt:lpstr>
      </vt:variant>
      <vt:variant>
        <vt:i4>3</vt:i4>
      </vt:variant>
      <vt:variant>
        <vt:lpstr>Slide Titles</vt:lpstr>
      </vt:variant>
      <vt:variant>
        <vt:i4>24</vt:i4>
      </vt:variant>
    </vt:vector>
  </HeadingPairs>
  <TitlesOfParts>
    <vt:vector size="28" baseType="lpstr">
      <vt:lpstr>Rassemblement</vt:lpstr>
      <vt:lpstr>Spring 2010\Experiments\02-11-2010\Data Processor (2010)5NTU length1_ra_ta.xmcd\Selection 83 9355 540 9728</vt:lpstr>
      <vt:lpstr>Spring 2010\Experiments\02-11-2010\Data Processor (2010)5NTU length1_ra_ta.xmcd\Selection 691 9355 1148 9728</vt:lpstr>
      <vt:lpstr>Spring 2010\Experiments\02-11-2010\Data Processor (2010)5NTU length1_ra_ta.xmcd\Selection 11 9827 677 10184</vt:lpstr>
      <vt:lpstr>Tube Floc Experiments   </vt:lpstr>
      <vt:lpstr>Agenda </vt:lpstr>
      <vt:lpstr>Theory on Flocculation</vt:lpstr>
      <vt:lpstr>Slide 4</vt:lpstr>
      <vt:lpstr>Theory on Flocculation</vt:lpstr>
      <vt:lpstr>Theory on Flocculation</vt:lpstr>
      <vt:lpstr>Slide 7</vt:lpstr>
      <vt:lpstr>Theory on Flocculation</vt:lpstr>
      <vt:lpstr>Experimental Apparatus</vt:lpstr>
      <vt:lpstr>Slide 10</vt:lpstr>
      <vt:lpstr>Slide 11</vt:lpstr>
      <vt:lpstr>Slide 12</vt:lpstr>
      <vt:lpstr>Slide 13</vt:lpstr>
      <vt:lpstr>Slide 14</vt:lpstr>
      <vt:lpstr>Summer Research</vt:lpstr>
      <vt:lpstr>Goals and Challenges</vt:lpstr>
      <vt:lpstr>Verification Test</vt:lpstr>
      <vt:lpstr>Results &amp; Discussion on Verification Test</vt:lpstr>
      <vt:lpstr>Data Analysis</vt:lpstr>
      <vt:lpstr>Why We Smooth </vt:lpstr>
      <vt:lpstr>Weighted Smoothing</vt:lpstr>
      <vt:lpstr>Results to Smoothing</vt:lpstr>
      <vt:lpstr>Future Plans</vt:lpstr>
      <vt:lpstr>QUESTIONS?</vt:lpstr>
    </vt:vector>
  </TitlesOfParts>
  <Company>cornell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CIT Lab User</dc:creator>
  <cp:lastModifiedBy>aguaclara</cp:lastModifiedBy>
  <cp:revision>42</cp:revision>
  <dcterms:created xsi:type="dcterms:W3CDTF">2010-03-30T01:26:03Z</dcterms:created>
  <dcterms:modified xsi:type="dcterms:W3CDTF">2010-07-08T16:03:22Z</dcterms:modified>
</cp:coreProperties>
</file>