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sldIdLst>
    <p:sldId id="257" r:id="rId2"/>
    <p:sldId id="268" r:id="rId3"/>
    <p:sldId id="260" r:id="rId4"/>
    <p:sldId id="269" r:id="rId5"/>
    <p:sldId id="261" r:id="rId6"/>
    <p:sldId id="270" r:id="rId7"/>
    <p:sldId id="271" r:id="rId8"/>
    <p:sldId id="272" r:id="rId9"/>
    <p:sldId id="262" r:id="rId10"/>
    <p:sldId id="263" r:id="rId11"/>
    <p:sldId id="264" r:id="rId12"/>
    <p:sldId id="274" r:id="rId13"/>
    <p:sldId id="275" r:id="rId14"/>
    <p:sldId id="273" r:id="rId15"/>
    <p:sldId id="276" r:id="rId16"/>
    <p:sldId id="277" r:id="rId17"/>
    <p:sldId id="27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jo65\Documents\AEM%201200%20Libguide%20Us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AEM 1200/2200</a:t>
            </a:r>
            <a:r>
              <a:rPr lang="en-US" baseline="0"/>
              <a:t> - Guide use by section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Financial Analysis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Fall 2012</c:v>
                </c:pt>
                <c:pt idx="1">
                  <c:v>Spring 2013</c:v>
                </c:pt>
                <c:pt idx="2">
                  <c:v>Fall 2013</c:v>
                </c:pt>
                <c:pt idx="3">
                  <c:v>Spring 2014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426</c:v>
                </c:pt>
                <c:pt idx="1">
                  <c:v>1012</c:v>
                </c:pt>
                <c:pt idx="2">
                  <c:v>609</c:v>
                </c:pt>
                <c:pt idx="3">
                  <c:v>1560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Four Environments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Fall 2012</c:v>
                </c:pt>
                <c:pt idx="1">
                  <c:v>Spring 2013</c:v>
                </c:pt>
                <c:pt idx="2">
                  <c:v>Fall 2013</c:v>
                </c:pt>
                <c:pt idx="3">
                  <c:v>Spring 2014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715</c:v>
                </c:pt>
                <c:pt idx="1">
                  <c:v>1465</c:v>
                </c:pt>
                <c:pt idx="2">
                  <c:v>580</c:v>
                </c:pt>
                <c:pt idx="3">
                  <c:v>1095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Porter's Five Forces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Fall 2012</c:v>
                </c:pt>
                <c:pt idx="1">
                  <c:v>Spring 2013</c:v>
                </c:pt>
                <c:pt idx="2">
                  <c:v>Fall 2013</c:v>
                </c:pt>
                <c:pt idx="3">
                  <c:v>Spring 2014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445</c:v>
                </c:pt>
                <c:pt idx="1">
                  <c:v>837</c:v>
                </c:pt>
                <c:pt idx="2">
                  <c:v>603</c:v>
                </c:pt>
                <c:pt idx="3">
                  <c:v>710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Four P's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Fall 2012</c:v>
                </c:pt>
                <c:pt idx="1">
                  <c:v>Spring 2013</c:v>
                </c:pt>
                <c:pt idx="2">
                  <c:v>Fall 2013</c:v>
                </c:pt>
                <c:pt idx="3">
                  <c:v>Spring 2014</c:v>
                </c:pt>
              </c:strCache>
            </c:strRef>
          </c:cat>
          <c:val>
            <c:numRef>
              <c:f>Sheet1!$B$5:$E$5</c:f>
              <c:numCache>
                <c:formatCode>General</c:formatCode>
                <c:ptCount val="4"/>
                <c:pt idx="0">
                  <c:v>336</c:v>
                </c:pt>
                <c:pt idx="1">
                  <c:v>650</c:v>
                </c:pt>
                <c:pt idx="2">
                  <c:v>395</c:v>
                </c:pt>
                <c:pt idx="3">
                  <c:v>656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Introduction Section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Fall 2012</c:v>
                </c:pt>
                <c:pt idx="1">
                  <c:v>Spring 2013</c:v>
                </c:pt>
                <c:pt idx="2">
                  <c:v>Fall 2013</c:v>
                </c:pt>
                <c:pt idx="3">
                  <c:v>Spring 2014</c:v>
                </c:pt>
              </c:strCache>
            </c:strRef>
          </c:cat>
          <c:val>
            <c:numRef>
              <c:f>Sheet1!$B$6:$E$6</c:f>
              <c:numCache>
                <c:formatCode>General</c:formatCode>
                <c:ptCount val="4"/>
                <c:pt idx="0">
                  <c:v>412</c:v>
                </c:pt>
                <c:pt idx="1">
                  <c:v>503</c:v>
                </c:pt>
                <c:pt idx="2">
                  <c:v>199</c:v>
                </c:pt>
                <c:pt idx="3">
                  <c:v>510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CEO/Productivity Initiatives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Fall 2012</c:v>
                </c:pt>
                <c:pt idx="1">
                  <c:v>Spring 2013</c:v>
                </c:pt>
                <c:pt idx="2">
                  <c:v>Fall 2013</c:v>
                </c:pt>
                <c:pt idx="3">
                  <c:v>Spring 2014</c:v>
                </c:pt>
              </c:strCache>
            </c:strRef>
          </c:cat>
          <c:val>
            <c:numRef>
              <c:f>Sheet1!$B$7:$E$7</c:f>
              <c:numCache>
                <c:formatCode>General</c:formatCode>
                <c:ptCount val="4"/>
                <c:pt idx="0">
                  <c:v>309</c:v>
                </c:pt>
                <c:pt idx="1">
                  <c:v>512</c:v>
                </c:pt>
                <c:pt idx="2">
                  <c:v>175</c:v>
                </c:pt>
                <c:pt idx="3">
                  <c:v>475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Citing Sources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Fall 2012</c:v>
                </c:pt>
                <c:pt idx="1">
                  <c:v>Spring 2013</c:v>
                </c:pt>
                <c:pt idx="2">
                  <c:v>Fall 2013</c:v>
                </c:pt>
                <c:pt idx="3">
                  <c:v>Spring 2014</c:v>
                </c:pt>
              </c:strCache>
            </c:strRef>
          </c:cat>
          <c:val>
            <c:numRef>
              <c:f>Sheet1!$B$8:$E$8</c:f>
              <c:numCache>
                <c:formatCode>General</c:formatCode>
                <c:ptCount val="4"/>
                <c:pt idx="0">
                  <c:v>104</c:v>
                </c:pt>
                <c:pt idx="1">
                  <c:v>143</c:v>
                </c:pt>
                <c:pt idx="2">
                  <c:v>104</c:v>
                </c:pt>
                <c:pt idx="3">
                  <c:v>166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Need Help?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Fall 2012</c:v>
                </c:pt>
                <c:pt idx="1">
                  <c:v>Spring 2013</c:v>
                </c:pt>
                <c:pt idx="2">
                  <c:v>Fall 2013</c:v>
                </c:pt>
                <c:pt idx="3">
                  <c:v>Spring 2014</c:v>
                </c:pt>
              </c:strCache>
            </c:strRef>
          </c:cat>
          <c:val>
            <c:numRef>
              <c:f>Sheet1!$B$9:$E$9</c:f>
              <c:numCache>
                <c:formatCode>General</c:formatCode>
                <c:ptCount val="4"/>
                <c:pt idx="0">
                  <c:v>0</c:v>
                </c:pt>
                <c:pt idx="1">
                  <c:v>146</c:v>
                </c:pt>
                <c:pt idx="2">
                  <c:v>52</c:v>
                </c:pt>
                <c:pt idx="3">
                  <c:v>57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Trouble accessing the databases?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Fall 2012</c:v>
                </c:pt>
                <c:pt idx="1">
                  <c:v>Spring 2013</c:v>
                </c:pt>
                <c:pt idx="2">
                  <c:v>Fall 2013</c:v>
                </c:pt>
                <c:pt idx="3">
                  <c:v>Spring 2014</c:v>
                </c:pt>
              </c:strCache>
            </c:strRef>
          </c:cat>
          <c:val>
            <c:numRef>
              <c:f>Sheet1!$B$10:$E$10</c:f>
              <c:numCache>
                <c:formatCode>General</c:formatCode>
                <c:ptCount val="4"/>
                <c:pt idx="0">
                  <c:v>72</c:v>
                </c:pt>
                <c:pt idx="1">
                  <c:v>61</c:v>
                </c:pt>
                <c:pt idx="2">
                  <c:v>38</c:v>
                </c:pt>
                <c:pt idx="3">
                  <c:v>56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14306560"/>
        <c:axId val="317240376"/>
      </c:lineChart>
      <c:catAx>
        <c:axId val="314306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7240376"/>
        <c:crosses val="autoZero"/>
        <c:auto val="1"/>
        <c:lblAlgn val="ctr"/>
        <c:lblOffset val="100"/>
        <c:noMultiLvlLbl val="0"/>
      </c:catAx>
      <c:valAx>
        <c:axId val="317240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306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AEM 1200/2200 - Guide Use by Section</a:t>
            </a:r>
          </a:p>
        </c:rich>
      </c:tx>
      <c:layout>
        <c:manualLayout>
          <c:xMode val="edge"/>
          <c:yMode val="edge"/>
          <c:x val="0.24613767297709097"/>
          <c:y val="1.75869097999246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Fall 2012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Financial Analysis</c:v>
                </c:pt>
                <c:pt idx="1">
                  <c:v>Four Environments</c:v>
                </c:pt>
                <c:pt idx="2">
                  <c:v>Porter's Five Forces</c:v>
                </c:pt>
                <c:pt idx="3">
                  <c:v>Four P's</c:v>
                </c:pt>
                <c:pt idx="4">
                  <c:v>Introduction Section</c:v>
                </c:pt>
                <c:pt idx="5">
                  <c:v>CEO/Productivity Initiatives</c:v>
                </c:pt>
                <c:pt idx="6">
                  <c:v>Citing Sources</c:v>
                </c:pt>
                <c:pt idx="7">
                  <c:v>Need Help?</c:v>
                </c:pt>
                <c:pt idx="8">
                  <c:v>Trouble accessing the databases?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426</c:v>
                </c:pt>
                <c:pt idx="1">
                  <c:v>715</c:v>
                </c:pt>
                <c:pt idx="2">
                  <c:v>445</c:v>
                </c:pt>
                <c:pt idx="3">
                  <c:v>336</c:v>
                </c:pt>
                <c:pt idx="4">
                  <c:v>412</c:v>
                </c:pt>
                <c:pt idx="5">
                  <c:v>309</c:v>
                </c:pt>
                <c:pt idx="6">
                  <c:v>104</c:v>
                </c:pt>
                <c:pt idx="7">
                  <c:v>0</c:v>
                </c:pt>
                <c:pt idx="8">
                  <c:v>72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Spring 2013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Financial Analysis</c:v>
                </c:pt>
                <c:pt idx="1">
                  <c:v>Four Environments</c:v>
                </c:pt>
                <c:pt idx="2">
                  <c:v>Porter's Five Forces</c:v>
                </c:pt>
                <c:pt idx="3">
                  <c:v>Four P's</c:v>
                </c:pt>
                <c:pt idx="4">
                  <c:v>Introduction Section</c:v>
                </c:pt>
                <c:pt idx="5">
                  <c:v>CEO/Productivity Initiatives</c:v>
                </c:pt>
                <c:pt idx="6">
                  <c:v>Citing Sources</c:v>
                </c:pt>
                <c:pt idx="7">
                  <c:v>Need Help?</c:v>
                </c:pt>
                <c:pt idx="8">
                  <c:v>Trouble accessing the databases?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1012</c:v>
                </c:pt>
                <c:pt idx="1">
                  <c:v>1465</c:v>
                </c:pt>
                <c:pt idx="2">
                  <c:v>837</c:v>
                </c:pt>
                <c:pt idx="3">
                  <c:v>650</c:v>
                </c:pt>
                <c:pt idx="4">
                  <c:v>503</c:v>
                </c:pt>
                <c:pt idx="5">
                  <c:v>512</c:v>
                </c:pt>
                <c:pt idx="6">
                  <c:v>143</c:v>
                </c:pt>
                <c:pt idx="7">
                  <c:v>146</c:v>
                </c:pt>
                <c:pt idx="8">
                  <c:v>61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Fall 2013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Financial Analysis</c:v>
                </c:pt>
                <c:pt idx="1">
                  <c:v>Four Environments</c:v>
                </c:pt>
                <c:pt idx="2">
                  <c:v>Porter's Five Forces</c:v>
                </c:pt>
                <c:pt idx="3">
                  <c:v>Four P's</c:v>
                </c:pt>
                <c:pt idx="4">
                  <c:v>Introduction Section</c:v>
                </c:pt>
                <c:pt idx="5">
                  <c:v>CEO/Productivity Initiatives</c:v>
                </c:pt>
                <c:pt idx="6">
                  <c:v>Citing Sources</c:v>
                </c:pt>
                <c:pt idx="7">
                  <c:v>Need Help?</c:v>
                </c:pt>
                <c:pt idx="8">
                  <c:v>Trouble accessing the databases?</c:v>
                </c:pt>
              </c:strCache>
            </c:strRef>
          </c:cat>
          <c:val>
            <c:numRef>
              <c:f>Sheet1!$D$2:$D$10</c:f>
              <c:numCache>
                <c:formatCode>General</c:formatCode>
                <c:ptCount val="9"/>
                <c:pt idx="0">
                  <c:v>609</c:v>
                </c:pt>
                <c:pt idx="1">
                  <c:v>580</c:v>
                </c:pt>
                <c:pt idx="2">
                  <c:v>603</c:v>
                </c:pt>
                <c:pt idx="3">
                  <c:v>395</c:v>
                </c:pt>
                <c:pt idx="4">
                  <c:v>199</c:v>
                </c:pt>
                <c:pt idx="5">
                  <c:v>175</c:v>
                </c:pt>
                <c:pt idx="6">
                  <c:v>104</c:v>
                </c:pt>
                <c:pt idx="7">
                  <c:v>52</c:v>
                </c:pt>
                <c:pt idx="8">
                  <c:v>38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Spring 2014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Financial Analysis</c:v>
                </c:pt>
                <c:pt idx="1">
                  <c:v>Four Environments</c:v>
                </c:pt>
                <c:pt idx="2">
                  <c:v>Porter's Five Forces</c:v>
                </c:pt>
                <c:pt idx="3">
                  <c:v>Four P's</c:v>
                </c:pt>
                <c:pt idx="4">
                  <c:v>Introduction Section</c:v>
                </c:pt>
                <c:pt idx="5">
                  <c:v>CEO/Productivity Initiatives</c:v>
                </c:pt>
                <c:pt idx="6">
                  <c:v>Citing Sources</c:v>
                </c:pt>
                <c:pt idx="7">
                  <c:v>Need Help?</c:v>
                </c:pt>
                <c:pt idx="8">
                  <c:v>Trouble accessing the databases?</c:v>
                </c:pt>
              </c:strCache>
            </c:strRef>
          </c:cat>
          <c:val>
            <c:numRef>
              <c:f>Sheet1!$E$2:$E$10</c:f>
              <c:numCache>
                <c:formatCode>General</c:formatCode>
                <c:ptCount val="9"/>
                <c:pt idx="0">
                  <c:v>1560</c:v>
                </c:pt>
                <c:pt idx="1">
                  <c:v>1095</c:v>
                </c:pt>
                <c:pt idx="2">
                  <c:v>710</c:v>
                </c:pt>
                <c:pt idx="3">
                  <c:v>656</c:v>
                </c:pt>
                <c:pt idx="4">
                  <c:v>510</c:v>
                </c:pt>
                <c:pt idx="5">
                  <c:v>475</c:v>
                </c:pt>
                <c:pt idx="6">
                  <c:v>166</c:v>
                </c:pt>
                <c:pt idx="7">
                  <c:v>57</c:v>
                </c:pt>
                <c:pt idx="8">
                  <c:v>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17241160"/>
        <c:axId val="317241552"/>
      </c:barChart>
      <c:catAx>
        <c:axId val="3172411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7241552"/>
        <c:crosses val="autoZero"/>
        <c:auto val="1"/>
        <c:lblAlgn val="ctr"/>
        <c:lblOffset val="100"/>
        <c:noMultiLvlLbl val="0"/>
      </c:catAx>
      <c:valAx>
        <c:axId val="3172415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7241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C0486-503A-4FC4-A928-DFA0235A20FF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85A8-F317-4B12-971E-857047AA5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581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C0486-503A-4FC4-A928-DFA0235A20FF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85A8-F317-4B12-971E-857047AA5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70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C0486-503A-4FC4-A928-DFA0235A20FF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85A8-F317-4B12-971E-857047AA5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27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C0486-503A-4FC4-A928-DFA0235A20FF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85A8-F317-4B12-971E-857047AA5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5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C0486-503A-4FC4-A928-DFA0235A20FF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85A8-F317-4B12-971E-857047AA5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206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C0486-503A-4FC4-A928-DFA0235A20FF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85A8-F317-4B12-971E-857047AA5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147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C0486-503A-4FC4-A928-DFA0235A20FF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85A8-F317-4B12-971E-857047AA5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999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C0486-503A-4FC4-A928-DFA0235A20FF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85A8-F317-4B12-971E-857047AA5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824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C0486-503A-4FC4-A928-DFA0235A20FF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85A8-F317-4B12-971E-857047AA5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638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C0486-503A-4FC4-A928-DFA0235A20FF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85A8-F317-4B12-971E-857047AA5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01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C0486-503A-4FC4-A928-DFA0235A20FF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85A8-F317-4B12-971E-857047AA5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673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C0486-503A-4FC4-A928-DFA0235A20FF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985A8-F317-4B12-971E-857047AA5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780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guides.library.cornell.edu/aem_120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Assessing </a:t>
            </a:r>
            <a:r>
              <a:rPr lang="en-US" sz="5400" dirty="0" smtClean="0"/>
              <a:t>Research support for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very, very, </a:t>
            </a:r>
            <a:r>
              <a:rPr lang="en-US" sz="5400" dirty="0" smtClean="0"/>
              <a:t>very big </a:t>
            </a:r>
            <a:r>
              <a:rPr lang="en-US" sz="5400" dirty="0"/>
              <a:t>U</a:t>
            </a:r>
            <a:r>
              <a:rPr lang="en-US" sz="5400" dirty="0" smtClean="0"/>
              <a:t>ndergraduate </a:t>
            </a:r>
            <a:r>
              <a:rPr lang="en-US" sz="5400" dirty="0" smtClean="0"/>
              <a:t>Business </a:t>
            </a:r>
            <a:r>
              <a:rPr lang="en-US" sz="5400" dirty="0" smtClean="0"/>
              <a:t>Classes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Tom Ottaviano</a:t>
            </a:r>
          </a:p>
          <a:p>
            <a:r>
              <a:rPr lang="en-US" dirty="0" smtClean="0"/>
              <a:t>Business &amp; Economics Librarian – Mann 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86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AEM 1200 – Support (Spring 2013)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semester there are a total of 415 students</a:t>
            </a:r>
          </a:p>
          <a:p>
            <a:r>
              <a:rPr lang="en-US" dirty="0" smtClean="0"/>
              <a:t>Students are required to attend a “Review Session” if they want an individual consult.</a:t>
            </a:r>
          </a:p>
          <a:p>
            <a:r>
              <a:rPr lang="en-US" dirty="0" smtClean="0"/>
              <a:t>There are between 120 and 125 different groups</a:t>
            </a:r>
          </a:p>
          <a:p>
            <a:r>
              <a:rPr lang="en-US" dirty="0" smtClean="0"/>
              <a:t>In a span of 3 weeks:</a:t>
            </a:r>
          </a:p>
          <a:p>
            <a:pPr lvl="1"/>
            <a:r>
              <a:rPr lang="en-US" dirty="0" smtClean="0"/>
              <a:t>90 students attended group working (or “review”) sessions </a:t>
            </a:r>
          </a:p>
          <a:p>
            <a:pPr lvl="1"/>
            <a:r>
              <a:rPr lang="en-US" dirty="0" smtClean="0"/>
              <a:t>10 students attended multiple review sessions for a total of 100 students.</a:t>
            </a:r>
          </a:p>
          <a:p>
            <a:pPr lvl="1"/>
            <a:r>
              <a:rPr lang="en-US" dirty="0" smtClean="0"/>
              <a:t>6 students requested consultations for a total of 106 help requests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42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AEM 1200/2200 - comparing the support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Fall 2012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90 students</a:t>
            </a:r>
          </a:p>
          <a:p>
            <a:r>
              <a:rPr lang="en-US" dirty="0" smtClean="0"/>
              <a:t>30 groups</a:t>
            </a:r>
          </a:p>
          <a:p>
            <a:r>
              <a:rPr lang="en-US" dirty="0" smtClean="0"/>
              <a:t>11 out of 30 groups sought help (36.7%)</a:t>
            </a:r>
          </a:p>
          <a:p>
            <a:r>
              <a:rPr lang="en-US" dirty="0" smtClean="0"/>
              <a:t>30 students sought help (33%)</a:t>
            </a:r>
          </a:p>
          <a:p>
            <a:r>
              <a:rPr lang="en-US" dirty="0" smtClean="0"/>
              <a:t>Time commitment – about 12 hours in 3 weeks.</a:t>
            </a:r>
          </a:p>
          <a:p>
            <a:pPr lvl="1"/>
            <a:r>
              <a:rPr lang="en-US" dirty="0" smtClean="0"/>
              <a:t>~24 minutes per student</a:t>
            </a:r>
          </a:p>
          <a:p>
            <a:pPr lvl="1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Spring 2013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415 students</a:t>
            </a:r>
          </a:p>
          <a:p>
            <a:r>
              <a:rPr lang="en-US" dirty="0" smtClean="0"/>
              <a:t>120-125 groups</a:t>
            </a:r>
          </a:p>
          <a:p>
            <a:r>
              <a:rPr lang="en-US" dirty="0" smtClean="0"/>
              <a:t>Members from 48 of the 120-125 groups sought help (~39%)</a:t>
            </a:r>
          </a:p>
          <a:p>
            <a:r>
              <a:rPr lang="en-US" dirty="0" smtClean="0"/>
              <a:t>90 students sought help (21.7%)</a:t>
            </a:r>
          </a:p>
          <a:p>
            <a:r>
              <a:rPr lang="en-US" dirty="0" smtClean="0"/>
              <a:t>Time commitment – about 15 hours in 3 weeks  </a:t>
            </a:r>
          </a:p>
          <a:p>
            <a:pPr lvl="1"/>
            <a:r>
              <a:rPr lang="en-US" dirty="0"/>
              <a:t>~</a:t>
            </a:r>
            <a:r>
              <a:rPr lang="en-US" dirty="0" smtClean="0"/>
              <a:t>10 minutes per student</a:t>
            </a:r>
          </a:p>
          <a:p>
            <a:pPr lvl="1"/>
            <a:r>
              <a:rPr lang="en-US" dirty="0" smtClean="0"/>
              <a:t>~17.3 minutes per student if you include other staff at Review sessions (11 hours)</a:t>
            </a:r>
          </a:p>
        </p:txBody>
      </p:sp>
    </p:spTree>
    <p:extLst>
      <p:ext uri="{BB962C8B-B14F-4D97-AF65-F5344CB8AC3E}">
        <p14:creationId xmlns:p14="http://schemas.microsoft.com/office/powerpoint/2010/main" val="221880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AEM 2200 – Support (Fall 2013)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Support in the Spring 2013 seemed to go well… why not try the “Review Session” model for a smaller group?</a:t>
            </a:r>
          </a:p>
          <a:p>
            <a:r>
              <a:rPr lang="en-US" dirty="0" smtClean="0"/>
              <a:t>Relabeling of “Review Sessions” to “Working Sessions”</a:t>
            </a:r>
          </a:p>
          <a:p>
            <a:r>
              <a:rPr lang="en-US" dirty="0" smtClean="0"/>
              <a:t>No Emphasis on either Consultations or Working Sessions</a:t>
            </a:r>
          </a:p>
          <a:p>
            <a:r>
              <a:rPr lang="en-US" dirty="0" smtClean="0"/>
              <a:t>34 Students sought help a total of 62 times!</a:t>
            </a:r>
          </a:p>
          <a:p>
            <a:r>
              <a:rPr lang="en-US" dirty="0" smtClean="0"/>
              <a:t>Representatives from 20 of the 30 groups sought help!</a:t>
            </a:r>
          </a:p>
          <a:p>
            <a:r>
              <a:rPr lang="en-US" dirty="0" smtClean="0"/>
              <a:t>11 students requested </a:t>
            </a:r>
            <a:r>
              <a:rPr lang="en-US" dirty="0" smtClean="0"/>
              <a:t>consultations</a:t>
            </a:r>
          </a:p>
          <a:p>
            <a:r>
              <a:rPr lang="en-US" dirty="0" smtClean="0"/>
              <a:t>Brought in TAs to help with the Working Sessions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94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AEM 1200 – Support (Spring 2014)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model as Fall 2013</a:t>
            </a:r>
          </a:p>
          <a:p>
            <a:r>
              <a:rPr lang="en-US" dirty="0" smtClean="0"/>
              <a:t>The main difference this semester was that the Assignment was Optional.</a:t>
            </a:r>
          </a:p>
          <a:p>
            <a:r>
              <a:rPr lang="en-US" dirty="0" smtClean="0"/>
              <a:t>511 students in the class – 396 completed the assignment</a:t>
            </a:r>
          </a:p>
          <a:p>
            <a:r>
              <a:rPr lang="en-US" dirty="0" smtClean="0"/>
              <a:t>71 students sought help a total of 94 </a:t>
            </a:r>
            <a:r>
              <a:rPr lang="en-US" dirty="0" smtClean="0"/>
              <a:t>times</a:t>
            </a:r>
          </a:p>
          <a:p>
            <a:pPr lvl="1"/>
            <a:r>
              <a:rPr lang="en-US" dirty="0" smtClean="0"/>
              <a:t>note: 5 students sought help but didn’t complete the assignment</a:t>
            </a:r>
            <a:endParaRPr lang="en-US" dirty="0" smtClean="0"/>
          </a:p>
          <a:p>
            <a:r>
              <a:rPr lang="en-US" dirty="0" smtClean="0"/>
              <a:t>Representatives from 36 of 112 Groups sought help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80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AEM 1200/2200 – Support findings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343096"/>
              </p:ext>
            </p:extLst>
          </p:nvPr>
        </p:nvGraphicFramePr>
        <p:xfrm>
          <a:off x="444792" y="1315264"/>
          <a:ext cx="11389244" cy="4908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5189"/>
                <a:gridCol w="1722475"/>
                <a:gridCol w="2009553"/>
                <a:gridCol w="1839433"/>
                <a:gridCol w="1892594"/>
              </a:tblGrid>
              <a:tr h="37380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Fall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Spring 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Fall 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Spring 2014</a:t>
                      </a:r>
                      <a:endParaRPr lang="en-US" dirty="0"/>
                    </a:p>
                  </a:txBody>
                  <a:tcPr/>
                </a:tc>
              </a:tr>
              <a:tr h="42249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Students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511 / 396</a:t>
                      </a:r>
                      <a:endParaRPr lang="en-US" dirty="0"/>
                    </a:p>
                  </a:txBody>
                  <a:tcPr/>
                </a:tc>
              </a:tr>
              <a:tr h="373801">
                <a:tc>
                  <a:txBody>
                    <a:bodyPr/>
                    <a:lstStyle/>
                    <a:p>
                      <a:r>
                        <a:rPr lang="en-US" dirty="0" smtClean="0"/>
                        <a:t>Students who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sought help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71</a:t>
                      </a:r>
                      <a:endParaRPr lang="en-US" dirty="0"/>
                    </a:p>
                  </a:txBody>
                  <a:tcPr/>
                </a:tc>
              </a:tr>
              <a:tr h="373801">
                <a:tc>
                  <a:txBody>
                    <a:bodyPr/>
                    <a:lstStyle/>
                    <a:p>
                      <a:r>
                        <a:rPr lang="en-US" dirty="0" smtClean="0"/>
                        <a:t>% students who sought help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17%</a:t>
                      </a:r>
                      <a:endParaRPr lang="en-US" dirty="0"/>
                    </a:p>
                  </a:txBody>
                  <a:tcPr/>
                </a:tc>
              </a:tr>
              <a:tr h="373801">
                <a:tc>
                  <a:txBody>
                    <a:bodyPr/>
                    <a:lstStyle/>
                    <a:p>
                      <a:r>
                        <a:rPr lang="en-US" dirty="0" smtClean="0"/>
                        <a:t>Total Groups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112</a:t>
                      </a:r>
                      <a:endParaRPr lang="en-US" dirty="0"/>
                    </a:p>
                  </a:txBody>
                  <a:tcPr/>
                </a:tc>
              </a:tr>
              <a:tr h="373801">
                <a:tc>
                  <a:txBody>
                    <a:bodyPr/>
                    <a:lstStyle/>
                    <a:p>
                      <a:r>
                        <a:rPr lang="en-US" dirty="0" smtClean="0"/>
                        <a:t>Groups who sought help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</a:tr>
              <a:tr h="373801">
                <a:tc>
                  <a:txBody>
                    <a:bodyPr/>
                    <a:lstStyle/>
                    <a:p>
                      <a:r>
                        <a:rPr lang="en-US" dirty="0" smtClean="0"/>
                        <a:t>% groups</a:t>
                      </a:r>
                      <a:r>
                        <a:rPr lang="en-US" baseline="0" dirty="0" smtClean="0"/>
                        <a:t> who </a:t>
                      </a:r>
                      <a:r>
                        <a:rPr lang="en-US" dirty="0" smtClean="0"/>
                        <a:t>sought help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32%</a:t>
                      </a:r>
                      <a:endParaRPr lang="en-US" dirty="0"/>
                    </a:p>
                  </a:txBody>
                  <a:tcPr/>
                </a:tc>
              </a:tr>
              <a:tr h="373801">
                <a:tc>
                  <a:txBody>
                    <a:bodyPr/>
                    <a:lstStyle/>
                    <a:p>
                      <a:r>
                        <a:rPr lang="en-US" dirty="0" smtClean="0"/>
                        <a:t>Total Consultations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373801">
                <a:tc>
                  <a:txBody>
                    <a:bodyPr/>
                    <a:lstStyle/>
                    <a:p>
                      <a:r>
                        <a:rPr lang="en-US" dirty="0" smtClean="0"/>
                        <a:t>Grades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88.0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86.0</a:t>
                      </a:r>
                      <a:endParaRPr lang="en-US" dirty="0"/>
                    </a:p>
                  </a:txBody>
                  <a:tcPr/>
                </a:tc>
              </a:tr>
              <a:tr h="373801">
                <a:tc>
                  <a:txBody>
                    <a:bodyPr/>
                    <a:lstStyle/>
                    <a:p>
                      <a:r>
                        <a:rPr lang="en-US" dirty="0" smtClean="0"/>
                        <a:t>Grades - Sought</a:t>
                      </a:r>
                      <a:r>
                        <a:rPr lang="en-US" baseline="0" dirty="0" smtClean="0"/>
                        <a:t> help once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82.7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89.1</a:t>
                      </a:r>
                      <a:endParaRPr lang="en-US" dirty="0"/>
                    </a:p>
                  </a:txBody>
                  <a:tcPr/>
                </a:tc>
              </a:tr>
              <a:tr h="373801">
                <a:tc>
                  <a:txBody>
                    <a:bodyPr/>
                    <a:lstStyle/>
                    <a:p>
                      <a:r>
                        <a:rPr lang="en-US" dirty="0" smtClean="0"/>
                        <a:t>Grades -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Sought help more</a:t>
                      </a:r>
                      <a:r>
                        <a:rPr lang="en-US" baseline="0" dirty="0" smtClean="0"/>
                        <a:t> than </a:t>
                      </a:r>
                      <a:r>
                        <a:rPr lang="en-US" dirty="0" smtClean="0"/>
                        <a:t>once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83.9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94.3</a:t>
                      </a:r>
                      <a:endParaRPr lang="en-US" dirty="0"/>
                    </a:p>
                  </a:txBody>
                  <a:tcPr/>
                </a:tc>
              </a:tr>
              <a:tr h="373801">
                <a:tc>
                  <a:txBody>
                    <a:bodyPr/>
                    <a:lstStyle/>
                    <a:p>
                      <a:r>
                        <a:rPr lang="en-US" dirty="0" smtClean="0"/>
                        <a:t>Grades – Didn’t Receive Help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82.3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85.3</a:t>
                      </a:r>
                      <a:endParaRPr lang="en-US" dirty="0"/>
                    </a:p>
                  </a:txBody>
                  <a:tcPr/>
                </a:tc>
              </a:tr>
              <a:tr h="373801">
                <a:tc>
                  <a:txBody>
                    <a:bodyPr/>
                    <a:lstStyle/>
                    <a:p>
                      <a:r>
                        <a:rPr lang="en-US" dirty="0" smtClean="0"/>
                        <a:t>Grades – Consultations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94.3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92.5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828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AEM 1200/2200 – What the findings show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Research support for these classes do have an impact, but it’s not as big an impact as I originally expected.</a:t>
            </a:r>
          </a:p>
          <a:p>
            <a:r>
              <a:rPr lang="en-US" dirty="0" smtClean="0"/>
              <a:t>If students need help, they will take advantage of whatever options are open to them.</a:t>
            </a:r>
          </a:p>
          <a:p>
            <a:r>
              <a:rPr lang="en-US" dirty="0" smtClean="0"/>
              <a:t>One notable exception - Forcing </a:t>
            </a:r>
            <a:r>
              <a:rPr lang="en-US" dirty="0"/>
              <a:t>an entire group to attend a consultation together will prevent some students from asking for help (even if they want/need it</a:t>
            </a:r>
            <a:r>
              <a:rPr lang="en-US" dirty="0" smtClean="0"/>
              <a:t>).</a:t>
            </a:r>
          </a:p>
          <a:p>
            <a:r>
              <a:rPr lang="en-US" dirty="0" smtClean="0"/>
              <a:t>When given the choice, students seem to prefer Working Sessions to Consultations.</a:t>
            </a:r>
          </a:p>
          <a:p>
            <a:r>
              <a:rPr lang="en-US" dirty="0" smtClean="0"/>
              <a:t>First-year/majors seek help more often than upperclassmen/minors.  This could also be related to the size of the class.</a:t>
            </a:r>
          </a:p>
          <a:p>
            <a:r>
              <a:rPr lang="en-US" dirty="0" smtClean="0"/>
              <a:t>Despite this, upperclassmen seem to perform better on the assignment, even as minors.  </a:t>
            </a:r>
          </a:p>
          <a:p>
            <a:r>
              <a:rPr lang="en-US" dirty="0" smtClean="0"/>
              <a:t>Upperclassmen seem to benefit more from research support</a:t>
            </a:r>
          </a:p>
          <a:p>
            <a:r>
              <a:rPr lang="en-US" dirty="0" smtClean="0"/>
              <a:t>Consultations seem to have a greater impact when they are supplemented by the working sessions. </a:t>
            </a:r>
          </a:p>
          <a:p>
            <a:r>
              <a:rPr lang="en-US" dirty="0" smtClean="0"/>
              <a:t>Students seem to perform better on required assignments.  </a:t>
            </a:r>
          </a:p>
          <a:p>
            <a:r>
              <a:rPr lang="en-US" dirty="0" smtClean="0"/>
              <a:t>Unsurprisingly, students who seek help multiple times perform better on the assignment.</a:t>
            </a:r>
          </a:p>
          <a:p>
            <a:r>
              <a:rPr lang="en-US" dirty="0"/>
              <a:t>Students (particularly those who are already familiar with research) need more help with Financial research than any other area covered by this assignment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688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AEM 1200/2200 – Other </a:t>
            </a:r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impact on the quality of sources used is greater than the impact on student performance synthesizing their </a:t>
            </a:r>
            <a:r>
              <a:rPr lang="en-US" dirty="0" smtClean="0"/>
              <a:t>report.</a:t>
            </a:r>
          </a:p>
          <a:p>
            <a:r>
              <a:rPr lang="en-US" dirty="0" smtClean="0"/>
              <a:t>At times, students clearly came representing their entire group.</a:t>
            </a:r>
          </a:p>
          <a:p>
            <a:r>
              <a:rPr lang="en-US" dirty="0" smtClean="0"/>
              <a:t>Research support is amplified when an assignment is optional.</a:t>
            </a:r>
          </a:p>
          <a:p>
            <a:pPr lvl="1"/>
            <a:r>
              <a:rPr lang="en-US" dirty="0" smtClean="0"/>
              <a:t>My hypothesis: When </a:t>
            </a:r>
            <a:r>
              <a:rPr lang="en-US" dirty="0"/>
              <a:t>an assignment is required, students with a range of skills will seek help.  When an assignment is optional, the stronger academic students seem to seek help more often.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30750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 smtClean="0"/>
              <a:t>Thanks for Listening!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3953672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Classes – AEM 1200/AEM 2200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AEM 1200</a:t>
            </a:r>
          </a:p>
          <a:p>
            <a:r>
              <a:rPr lang="en-US" dirty="0" smtClean="0"/>
              <a:t>Sophomores/Juniors</a:t>
            </a:r>
          </a:p>
          <a:p>
            <a:r>
              <a:rPr lang="en-US" dirty="0" smtClean="0"/>
              <a:t>Minors</a:t>
            </a:r>
          </a:p>
          <a:p>
            <a:r>
              <a:rPr lang="en-US" dirty="0" smtClean="0"/>
              <a:t>Spring 2013 – 415 Students</a:t>
            </a:r>
          </a:p>
          <a:p>
            <a:r>
              <a:rPr lang="en-US" dirty="0" smtClean="0"/>
              <a:t>Spring 2014 – 511 Students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AEM 2200</a:t>
            </a:r>
          </a:p>
          <a:p>
            <a:r>
              <a:rPr lang="en-US" dirty="0" smtClean="0"/>
              <a:t>First-year Students</a:t>
            </a:r>
          </a:p>
          <a:p>
            <a:r>
              <a:rPr lang="en-US" dirty="0" smtClean="0"/>
              <a:t>Majors</a:t>
            </a:r>
          </a:p>
          <a:p>
            <a:r>
              <a:rPr lang="en-US" dirty="0" smtClean="0"/>
              <a:t>Fall 2012 – 90 Students</a:t>
            </a:r>
          </a:p>
          <a:p>
            <a:r>
              <a:rPr lang="en-US" dirty="0" smtClean="0"/>
              <a:t>Fall 2013 – 88 Students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114" y="4385388"/>
            <a:ext cx="3049556" cy="2362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37584" y="5271795"/>
            <a:ext cx="6136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Almost all of the students are new to business research!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51331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AEM 1200/2200 – The Assignment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Company Research Project (must be a publicly traded company!)</a:t>
            </a:r>
          </a:p>
          <a:p>
            <a:r>
              <a:rPr lang="en-US" dirty="0" smtClean="0"/>
              <a:t>20-30 pages long</a:t>
            </a:r>
          </a:p>
          <a:p>
            <a:r>
              <a:rPr lang="en-US" dirty="0" smtClean="0"/>
              <a:t>The project includes:</a:t>
            </a:r>
          </a:p>
          <a:p>
            <a:pPr lvl="1"/>
            <a:r>
              <a:rPr lang="en-US" dirty="0" smtClean="0"/>
              <a:t>Basic Company Information</a:t>
            </a:r>
          </a:p>
          <a:p>
            <a:pPr lvl="1"/>
            <a:r>
              <a:rPr lang="en-US" dirty="0" smtClean="0"/>
              <a:t>Financial Research </a:t>
            </a:r>
          </a:p>
          <a:p>
            <a:pPr lvl="1"/>
            <a:r>
              <a:rPr lang="en-US" dirty="0" smtClean="0"/>
              <a:t>Market Research</a:t>
            </a:r>
          </a:p>
          <a:p>
            <a:pPr lvl="1"/>
            <a:r>
              <a:rPr lang="en-US" dirty="0" smtClean="0"/>
              <a:t>Marketing Research</a:t>
            </a:r>
          </a:p>
          <a:p>
            <a:pPr lvl="1"/>
            <a:r>
              <a:rPr lang="en-US" dirty="0" smtClean="0"/>
              <a:t>Industry Research</a:t>
            </a:r>
          </a:p>
          <a:p>
            <a:pPr lvl="1"/>
            <a:r>
              <a:rPr lang="en-US" dirty="0" smtClean="0"/>
              <a:t>Operations Research</a:t>
            </a:r>
          </a:p>
          <a:p>
            <a:pPr lvl="1"/>
            <a:r>
              <a:rPr lang="en-US" dirty="0" smtClean="0"/>
              <a:t>Legal Research</a:t>
            </a:r>
          </a:p>
          <a:p>
            <a:pPr lvl="1"/>
            <a:r>
              <a:rPr lang="en-US" dirty="0" smtClean="0"/>
              <a:t>More!</a:t>
            </a:r>
          </a:p>
          <a:p>
            <a:r>
              <a:rPr lang="en-US" dirty="0" smtClean="0"/>
              <a:t>Students work in groups of 3 or 4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77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AEM 1200/2200 – The 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shot Information Literacy Lesson</a:t>
            </a:r>
          </a:p>
          <a:p>
            <a:r>
              <a:rPr lang="en-US" dirty="0" smtClean="0"/>
              <a:t>“Interactive Lecture”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42391" y="3594638"/>
            <a:ext cx="7847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NO FORMAL ASSESSMENT!</a:t>
            </a:r>
            <a:endParaRPr lang="en-US" sz="5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9436" y="2349500"/>
            <a:ext cx="3248025" cy="3962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81732" y="6311900"/>
            <a:ext cx="24634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Image from </a:t>
            </a:r>
            <a:r>
              <a:rPr lang="en-US" sz="1200" dirty="0" err="1" smtClean="0"/>
              <a:t>flickr</a:t>
            </a:r>
            <a:r>
              <a:rPr lang="en-US" sz="1200" dirty="0" smtClean="0"/>
              <a:t> Creative Commons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0822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AEM 1200/2200 – The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hlinkClick r:id="rId2"/>
              </a:rPr>
              <a:t>http://</a:t>
            </a:r>
            <a:r>
              <a:rPr lang="en-US" b="1" dirty="0" smtClean="0">
                <a:hlinkClick r:id="rId2"/>
              </a:rPr>
              <a:t>guides.library.cornell.edu/aem_1200</a:t>
            </a:r>
            <a:endParaRPr lang="en-US" b="1" dirty="0" smtClean="0"/>
          </a:p>
          <a:p>
            <a:endParaRPr lang="en-US" b="1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1" y="2514600"/>
            <a:ext cx="848226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435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AEM 1200/2200 – Guide Use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6028162"/>
              </p:ext>
            </p:extLst>
          </p:nvPr>
        </p:nvGraphicFramePr>
        <p:xfrm>
          <a:off x="838200" y="1825625"/>
          <a:ext cx="1051561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2"/>
                <a:gridCol w="2103122"/>
                <a:gridCol w="2103122"/>
                <a:gridCol w="2103122"/>
                <a:gridCol w="2103122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Fall</a:t>
                      </a:r>
                      <a:r>
                        <a:rPr lang="en-US" baseline="0" dirty="0" smtClean="0"/>
                        <a:t>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Spring 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Fall 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Spring 2014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Students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396 handed in the assignment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Guide Hits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7636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Hits</a:t>
                      </a:r>
                      <a:r>
                        <a:rPr lang="en-US" baseline="0" dirty="0" smtClean="0"/>
                        <a:t> per student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19.3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501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AEM 1200/2200 – Guide Use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190734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7823"/>
                <a:gridCol w="1850264"/>
                <a:gridCol w="2099340"/>
                <a:gridCol w="1565609"/>
                <a:gridCol w="170256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Fall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Spring 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Fall 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Spring 2014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Hits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7636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Getting Started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2351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Financial Analysis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Five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Environments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1095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Porter’s Five Forces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Four P’s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Introduction Section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CEO/Productivity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475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Citing 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Need Help?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Trouble</a:t>
                      </a:r>
                      <a:r>
                        <a:rPr lang="en-US" baseline="0" dirty="0" smtClean="0"/>
                        <a:t> accessing databases?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137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AEM 1200/2200 – Guide Use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4020022"/>
              </p:ext>
            </p:extLst>
          </p:nvPr>
        </p:nvGraphicFramePr>
        <p:xfrm>
          <a:off x="412898" y="1825625"/>
          <a:ext cx="5466907" cy="45645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0572805"/>
              </p:ext>
            </p:extLst>
          </p:nvPr>
        </p:nvGraphicFramePr>
        <p:xfrm>
          <a:off x="6191691" y="1929808"/>
          <a:ext cx="5727407" cy="4556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9742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AEM 2200 – Support (Fall 2012)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were a total of 90 students in the class</a:t>
            </a:r>
          </a:p>
          <a:p>
            <a:r>
              <a:rPr lang="en-US" dirty="0" smtClean="0"/>
              <a:t>The only requirement was that students had to attend consultations as a full group.</a:t>
            </a:r>
          </a:p>
          <a:p>
            <a:r>
              <a:rPr lang="en-US" dirty="0" smtClean="0"/>
              <a:t>This past fall there were 30 groups</a:t>
            </a:r>
          </a:p>
          <a:p>
            <a:r>
              <a:rPr lang="en-US" dirty="0" smtClean="0"/>
              <a:t>In a span of 3 weeks:</a:t>
            </a:r>
          </a:p>
          <a:p>
            <a:pPr lvl="1"/>
            <a:r>
              <a:rPr lang="en-US" dirty="0" smtClean="0"/>
              <a:t>11 of these groups sought out consultations</a:t>
            </a:r>
          </a:p>
          <a:p>
            <a:pPr lvl="1"/>
            <a:r>
              <a:rPr lang="en-US" dirty="0" smtClean="0"/>
              <a:t>4 of these groups sought out repeat consultations</a:t>
            </a:r>
          </a:p>
          <a:p>
            <a:pPr lvl="1"/>
            <a:r>
              <a:rPr lang="en-US" dirty="0" smtClean="0"/>
              <a:t>There were a total of 15 consultations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49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</TotalTime>
  <Words>1075</Words>
  <Application>Microsoft Office PowerPoint</Application>
  <PresentationFormat>Widescreen</PresentationFormat>
  <Paragraphs>248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Assessing Research support for very, very, very big Undergraduate Business Classes</vt:lpstr>
      <vt:lpstr>The Classes – AEM 1200/AEM 2200</vt:lpstr>
      <vt:lpstr>AEM 1200/2200 – The Assignment</vt:lpstr>
      <vt:lpstr>AEM 1200/2200 – The Lesson</vt:lpstr>
      <vt:lpstr>AEM 1200/2200 – The Guide</vt:lpstr>
      <vt:lpstr>AEM 1200/2200 – Guide Use</vt:lpstr>
      <vt:lpstr>AEM 1200/2200 – Guide Use</vt:lpstr>
      <vt:lpstr>AEM 1200/2200 – Guide Use</vt:lpstr>
      <vt:lpstr>AEM 2200 – Support (Fall 2012)</vt:lpstr>
      <vt:lpstr>AEM 1200 – Support (Spring 2013)</vt:lpstr>
      <vt:lpstr>AEM 1200/2200 - comparing the support</vt:lpstr>
      <vt:lpstr>AEM 2200 – Support (Fall 2013)</vt:lpstr>
      <vt:lpstr>AEM 1200 – Support (Spring 2014)</vt:lpstr>
      <vt:lpstr>AEM 1200/2200 – Support findings</vt:lpstr>
      <vt:lpstr>AEM 1200/2200 – What the findings show</vt:lpstr>
      <vt:lpstr>AEM 1200/2200 – Other observations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AEM 1200 – The class, the resources, and the support</dc:title>
  <dc:creator>dmc8</dc:creator>
  <cp:lastModifiedBy>dmc8</cp:lastModifiedBy>
  <cp:revision>20</cp:revision>
  <dcterms:created xsi:type="dcterms:W3CDTF">2014-05-28T17:08:39Z</dcterms:created>
  <dcterms:modified xsi:type="dcterms:W3CDTF">2014-05-29T12:51:05Z</dcterms:modified>
</cp:coreProperties>
</file>