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6" d="100"/>
          <a:sy n="136" d="100"/>
        </p:scale>
        <p:origin x="1344" y="2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110955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2914648"/>
            <a:ext cx="9144000" cy="2228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291464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618313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2964777"/>
            <a:ext cx="7772400" cy="944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4225081"/>
            <a:ext cx="9144000" cy="91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9" name="Shape 29"/>
          <p:cNvCxnSpPr/>
          <p:nvPr/>
        </p:nvCxnSpPr>
        <p:spPr>
          <a:xfrm>
            <a:off x="0" y="4225081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buFont typeface="Trebuchet MS"/>
              <a:defRPr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demic.com/a-simple-guide-to-4-complex-learning-theories/" TargetMode="External"/><Relationship Id="rId2" Type="http://schemas.openxmlformats.org/officeDocument/2006/relationships/hyperlink" Target="http://comminfo.rutgers.edu/~kuhlthau/information_search_process.htm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1618325"/>
            <a:ext cx="80025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200"/>
              <a:t>Integrating Theory into Library Instruction to Help Students Understand Themselves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2964777"/>
            <a:ext cx="7772400" cy="944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mtClean="0"/>
              <a:t>Anne </a:t>
            </a:r>
            <a:r>
              <a:rPr lang="en" dirty="0" smtClean="0"/>
              <a:t>Larrivee</a:t>
            </a:r>
            <a:endParaRPr lang="en" dirty="0"/>
          </a:p>
        </p:txBody>
      </p:sp>
      <p:pic>
        <p:nvPicPr>
          <p:cNvPr id="2050" name="Picture 2" descr="S:\public\Logos\NEW LOGOS\BU Libraries logo green transparent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791" y="4324350"/>
            <a:ext cx="2732809" cy="70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/>
        </p:nvSpPr>
        <p:spPr>
          <a:xfrm>
            <a:off x="52718" y="2114550"/>
            <a:ext cx="6557400" cy="1730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6000" b="1" dirty="0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rPr>
              <a:t>To conclude...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784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75090" y="57149"/>
            <a:ext cx="5334000" cy="5086351"/>
          </a:xfrm>
          <a:prstGeom prst="rect">
            <a:avLst/>
          </a:prstGeom>
        </p:spPr>
      </p:pic>
      <p:sp>
        <p:nvSpPr>
          <p:cNvPr id="95" name="Shape 95"/>
          <p:cNvSpPr txBox="1"/>
          <p:nvPr/>
        </p:nvSpPr>
        <p:spPr>
          <a:xfrm>
            <a:off x="228600" y="4476750"/>
            <a:ext cx="4125550" cy="5905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i="1" dirty="0">
                <a:solidFill>
                  <a:schemeClr val="dk2"/>
                </a:solidFill>
              </a:rPr>
              <a:t>image</a:t>
            </a:r>
            <a:r>
              <a:rPr lang="en" dirty="0">
                <a:solidFill>
                  <a:schemeClr val="dk2"/>
                </a:solidFill>
              </a:rPr>
              <a:t>: http://www.loisdalphinis.co.uk/wp-content/uploads/2013/11/theorypracticetree.jpg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97" y="209550"/>
            <a:ext cx="8750203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Bibliography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/>
                </a:solidFill>
              </a:rPr>
              <a:t>Bates, M. J. (1989). The design of browsing and </a:t>
            </a:r>
            <a:r>
              <a:rPr lang="en-US" dirty="0" err="1">
                <a:solidFill>
                  <a:schemeClr val="bg2"/>
                </a:solidFill>
              </a:rPr>
              <a:t>berrypicking</a:t>
            </a:r>
            <a:r>
              <a:rPr lang="en-US" dirty="0">
                <a:solidFill>
                  <a:schemeClr val="bg2"/>
                </a:solidFill>
              </a:rPr>
              <a:t> techniques for the online search interface.</a:t>
            </a:r>
            <a:r>
              <a:rPr lang="en-US" i="1" dirty="0">
                <a:solidFill>
                  <a:schemeClr val="bg2"/>
                </a:solidFill>
              </a:rPr>
              <a:t> Online Information Review, 13</a:t>
            </a:r>
            <a:r>
              <a:rPr lang="en-US" dirty="0">
                <a:solidFill>
                  <a:schemeClr val="bg2"/>
                </a:solidFill>
              </a:rPr>
              <a:t>(5), 407-424</a:t>
            </a:r>
            <a:r>
              <a:rPr lang="en-US" dirty="0" smtClean="0">
                <a:solidFill>
                  <a:schemeClr val="bg2"/>
                </a:solidFill>
              </a:rPr>
              <a:t>.</a:t>
            </a:r>
            <a:endParaRPr lang="en-US" dirty="0">
              <a:solidFill>
                <a:schemeClr val="bg2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/>
                </a:solidFill>
              </a:rPr>
              <a:t>Bloom, B. S., &amp; </a:t>
            </a:r>
            <a:r>
              <a:rPr lang="en-US" dirty="0" err="1">
                <a:solidFill>
                  <a:schemeClr val="bg2"/>
                </a:solidFill>
              </a:rPr>
              <a:t>Krathwohl</a:t>
            </a:r>
            <a:r>
              <a:rPr lang="en-US" dirty="0">
                <a:solidFill>
                  <a:schemeClr val="bg2"/>
                </a:solidFill>
              </a:rPr>
              <a:t>, D. R. (1956). Taxonomy of educational objectives: The classification of educational goals. handbook I: Cognitive domain</a:t>
            </a:r>
            <a:r>
              <a:rPr lang="en-US" dirty="0" smtClean="0">
                <a:solidFill>
                  <a:schemeClr val="bg2"/>
                </a:solidFill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2"/>
                </a:solidFill>
              </a:rPr>
              <a:t>Choi</a:t>
            </a:r>
            <a:r>
              <a:rPr lang="en-US" dirty="0">
                <a:solidFill>
                  <a:schemeClr val="bg2"/>
                </a:solidFill>
              </a:rPr>
              <a:t>, N. (2005). Self‐efficacy and self‐concept as predictors of college students' academic performance.</a:t>
            </a:r>
            <a:r>
              <a:rPr lang="en-US" i="1" dirty="0">
                <a:solidFill>
                  <a:schemeClr val="bg2"/>
                </a:solidFill>
              </a:rPr>
              <a:t> Psychology in the Schools, 42</a:t>
            </a:r>
            <a:r>
              <a:rPr lang="en-US" dirty="0">
                <a:solidFill>
                  <a:schemeClr val="bg2"/>
                </a:solidFill>
              </a:rPr>
              <a:t>(2), 197-205</a:t>
            </a:r>
            <a:r>
              <a:rPr lang="en-US" dirty="0" smtClean="0">
                <a:solidFill>
                  <a:schemeClr val="bg2"/>
                </a:solidFill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 err="1" smtClean="0">
                <a:solidFill>
                  <a:schemeClr val="bg2"/>
                </a:solidFill>
              </a:rPr>
              <a:t>Csikszentmihalyi</a:t>
            </a:r>
            <a:r>
              <a:rPr lang="en-US" dirty="0">
                <a:solidFill>
                  <a:schemeClr val="bg2"/>
                </a:solidFill>
              </a:rPr>
              <a:t>, M. (1997). </a:t>
            </a:r>
            <a:r>
              <a:rPr lang="en-US" i="1" dirty="0">
                <a:solidFill>
                  <a:schemeClr val="bg2"/>
                </a:solidFill>
              </a:rPr>
              <a:t>Finding flow: The psychology of engagement with everyday life</a:t>
            </a:r>
            <a:r>
              <a:rPr lang="en-US" dirty="0">
                <a:solidFill>
                  <a:schemeClr val="bg2"/>
                </a:solidFill>
              </a:rPr>
              <a:t> Basic Books</a:t>
            </a:r>
            <a:r>
              <a:rPr lang="en-US" dirty="0" smtClean="0">
                <a:solidFill>
                  <a:schemeClr val="bg2"/>
                </a:solidFill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 err="1" smtClean="0">
                <a:solidFill>
                  <a:schemeClr val="bg2"/>
                </a:solidFill>
              </a:rPr>
              <a:t>Dweck</a:t>
            </a:r>
            <a:r>
              <a:rPr lang="en-US" dirty="0">
                <a:solidFill>
                  <a:schemeClr val="bg2"/>
                </a:solidFill>
              </a:rPr>
              <a:t>, C. S. (2000). </a:t>
            </a:r>
            <a:r>
              <a:rPr lang="en-US" i="1" dirty="0">
                <a:solidFill>
                  <a:schemeClr val="bg2"/>
                </a:solidFill>
              </a:rPr>
              <a:t>Self-theories: Their role in motivation, personality, and development</a:t>
            </a:r>
            <a:r>
              <a:rPr lang="en-US" dirty="0">
                <a:solidFill>
                  <a:schemeClr val="bg2"/>
                </a:solidFill>
              </a:rPr>
              <a:t> Psychology Press</a:t>
            </a:r>
            <a:r>
              <a:rPr lang="en-US" dirty="0" smtClean="0">
                <a:solidFill>
                  <a:schemeClr val="bg2"/>
                </a:solidFill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bg2"/>
                </a:solidFill>
              </a:rPr>
              <a:t>Fisher</a:t>
            </a:r>
            <a:r>
              <a:rPr lang="en-US" dirty="0">
                <a:solidFill>
                  <a:schemeClr val="bg2"/>
                </a:solidFill>
              </a:rPr>
              <a:t>, K. E., </a:t>
            </a:r>
            <a:r>
              <a:rPr lang="en-US" dirty="0" err="1">
                <a:solidFill>
                  <a:schemeClr val="bg2"/>
                </a:solidFill>
              </a:rPr>
              <a:t>Erdelez</a:t>
            </a:r>
            <a:r>
              <a:rPr lang="en-US" dirty="0">
                <a:solidFill>
                  <a:schemeClr val="bg2"/>
                </a:solidFill>
              </a:rPr>
              <a:t>, S., &amp; </a:t>
            </a:r>
            <a:r>
              <a:rPr lang="en-US" dirty="0" err="1">
                <a:solidFill>
                  <a:schemeClr val="bg2"/>
                </a:solidFill>
              </a:rPr>
              <a:t>McKechnie</a:t>
            </a:r>
            <a:r>
              <a:rPr lang="en-US" dirty="0">
                <a:solidFill>
                  <a:schemeClr val="bg2"/>
                </a:solidFill>
              </a:rPr>
              <a:t>, L. (2005). </a:t>
            </a:r>
            <a:r>
              <a:rPr lang="en-US" i="1" dirty="0">
                <a:solidFill>
                  <a:schemeClr val="bg2"/>
                </a:solidFill>
              </a:rPr>
              <a:t>Theories of information behavior</a:t>
            </a:r>
            <a:r>
              <a:rPr lang="en-US" dirty="0">
                <a:solidFill>
                  <a:schemeClr val="bg2"/>
                </a:solidFill>
              </a:rPr>
              <a:t> Information Today, Inc</a:t>
            </a:r>
            <a:r>
              <a:rPr lang="en-US" dirty="0" smtClean="0">
                <a:solidFill>
                  <a:schemeClr val="bg2"/>
                </a:solidFill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 err="1" smtClean="0">
                <a:solidFill>
                  <a:schemeClr val="bg2"/>
                </a:solidFill>
              </a:rPr>
              <a:t>Kuhlthau</a:t>
            </a:r>
            <a:r>
              <a:rPr lang="en-US" dirty="0">
                <a:solidFill>
                  <a:schemeClr val="bg2"/>
                </a:solidFill>
              </a:rPr>
              <a:t>, C. C. (2004). Seeking meaning: A process approach to library and information services libraries unlimited.</a:t>
            </a:r>
            <a:r>
              <a:rPr lang="en-US" i="1" dirty="0">
                <a:solidFill>
                  <a:schemeClr val="bg2"/>
                </a:solidFill>
              </a:rPr>
              <a:t> Westport, CT</a:t>
            </a:r>
            <a:r>
              <a:rPr lang="en-US" i="1" dirty="0" smtClean="0">
                <a:solidFill>
                  <a:schemeClr val="bg2"/>
                </a:solidFill>
              </a:rPr>
              <a:t>,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 err="1" smtClean="0">
                <a:solidFill>
                  <a:schemeClr val="bg2"/>
                </a:solidFill>
              </a:rPr>
              <a:t>Kuhlthau</a:t>
            </a:r>
            <a:r>
              <a:rPr lang="en-US" dirty="0">
                <a:solidFill>
                  <a:schemeClr val="bg2"/>
                </a:solidFill>
              </a:rPr>
              <a:t>, C. C. (2013). Carol collier </a:t>
            </a:r>
            <a:r>
              <a:rPr lang="en-US" dirty="0" err="1">
                <a:solidFill>
                  <a:schemeClr val="bg2"/>
                </a:solidFill>
              </a:rPr>
              <a:t>kuhlthau</a:t>
            </a:r>
            <a:r>
              <a:rPr lang="en-US" dirty="0">
                <a:solidFill>
                  <a:schemeClr val="bg2"/>
                </a:solidFill>
              </a:rPr>
              <a:t>: Model of the information search process. Retrieved 05/ 28, 2014, Retrieved from </a:t>
            </a:r>
            <a:r>
              <a:rPr lang="en-US" dirty="0">
                <a:solidFill>
                  <a:schemeClr val="bg2"/>
                </a:solidFill>
                <a:hlinkClick r:id="rId2"/>
              </a:rPr>
              <a:t>http://comminfo.rutgers.edu/~</a:t>
            </a:r>
            <a:r>
              <a:rPr lang="en-US" dirty="0" smtClean="0">
                <a:solidFill>
                  <a:schemeClr val="bg2"/>
                </a:solidFill>
                <a:hlinkClick r:id="rId2"/>
              </a:rPr>
              <a:t>kuhlthau/information_search_process.htm</a:t>
            </a:r>
            <a:endParaRPr lang="en-US" dirty="0" smtClean="0">
              <a:solidFill>
                <a:schemeClr val="bg2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 err="1" smtClean="0">
                <a:solidFill>
                  <a:schemeClr val="bg2"/>
                </a:solidFill>
              </a:rPr>
              <a:t>Lepi</a:t>
            </a:r>
            <a:r>
              <a:rPr lang="en-US" dirty="0">
                <a:solidFill>
                  <a:schemeClr val="bg2"/>
                </a:solidFill>
              </a:rPr>
              <a:t>, K. (2013). A simple guide to 4 complex learning theories. Retrieved 05/ 28, 2014, Retrieved from </a:t>
            </a:r>
            <a:r>
              <a:rPr lang="en-US" dirty="0">
                <a:solidFill>
                  <a:schemeClr val="bg2"/>
                </a:solidFill>
                <a:hlinkClick r:id="rId3"/>
              </a:rPr>
              <a:t>http://www.edudemic.com/a-simple-guide-to-4-complex-learning-theories/</a:t>
            </a:r>
            <a:endParaRPr lang="en-US" dirty="0">
              <a:solidFill>
                <a:schemeClr val="bg2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/>
                </a:solidFill>
              </a:rPr>
              <a:t>Ortiz, Y. (2007). </a:t>
            </a:r>
            <a:r>
              <a:rPr lang="en-US" i="1" dirty="0">
                <a:solidFill>
                  <a:schemeClr val="bg2"/>
                </a:solidFill>
              </a:rPr>
              <a:t>The influence of perceived social support, academic self-concept, academic motivation, and perceived university environment on academic aspirations</a:t>
            </a:r>
            <a:r>
              <a:rPr lang="en-US" dirty="0">
                <a:solidFill>
                  <a:schemeClr val="bg2"/>
                </a:solidFill>
              </a:rPr>
              <a:t> ProQuest.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dirty="0" err="1">
                <a:solidFill>
                  <a:schemeClr val="bg2"/>
                </a:solidFill>
              </a:rPr>
              <a:t>Salkind</a:t>
            </a:r>
            <a:r>
              <a:rPr lang="en-US" dirty="0">
                <a:solidFill>
                  <a:schemeClr val="bg2"/>
                </a:solidFill>
              </a:rPr>
              <a:t>, N. J., &amp; Rasmussen, K. (2008). </a:t>
            </a:r>
            <a:r>
              <a:rPr lang="en-US" i="1" dirty="0">
                <a:solidFill>
                  <a:schemeClr val="bg2"/>
                </a:solidFill>
              </a:rPr>
              <a:t>Encyclopedia of educational psychology</a:t>
            </a:r>
            <a:r>
              <a:rPr lang="en-US" dirty="0">
                <a:solidFill>
                  <a:schemeClr val="bg2"/>
                </a:solidFill>
              </a:rPr>
              <a:t> Sage</a:t>
            </a:r>
            <a:r>
              <a:rPr lang="en-US" dirty="0" smtClean="0">
                <a:solidFill>
                  <a:schemeClr val="bg2"/>
                </a:solidFill>
              </a:rPr>
              <a:t>.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8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Learning Theory Categories</a:t>
            </a:r>
          </a:p>
        </p:txBody>
      </p:sp>
      <p:sp>
        <p:nvSpPr>
          <p:cNvPr id="41" name="Shape 41"/>
          <p:cNvSpPr txBox="1"/>
          <p:nvPr/>
        </p:nvSpPr>
        <p:spPr>
          <a:xfrm>
            <a:off x="5452500" y="4417564"/>
            <a:ext cx="3615300" cy="6526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i="1" dirty="0">
                <a:solidFill>
                  <a:schemeClr val="bg2"/>
                </a:solidFill>
              </a:rPr>
              <a:t>i</a:t>
            </a:r>
            <a:r>
              <a:rPr lang="en" i="1" dirty="0">
                <a:solidFill>
                  <a:schemeClr val="dk2"/>
                </a:solidFill>
              </a:rPr>
              <a:t>mage</a:t>
            </a:r>
            <a:r>
              <a:rPr lang="en" dirty="0">
                <a:solidFill>
                  <a:schemeClr val="dk2"/>
                </a:solidFill>
              </a:rPr>
              <a:t>: http://www.edudemic.com/a-simple-guide-to-4-complex-learning-theories/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"/>
          <a:stretch/>
        </p:blipFill>
        <p:spPr bwMode="auto">
          <a:xfrm>
            <a:off x="890180" y="1440753"/>
            <a:ext cx="1779132" cy="277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443" y="1443835"/>
            <a:ext cx="1760124" cy="277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"/>
          <a:stretch/>
        </p:blipFill>
        <p:spPr bwMode="auto">
          <a:xfrm>
            <a:off x="4628052" y="1436457"/>
            <a:ext cx="1718969" cy="277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9"/>
          <a:stretch/>
        </p:blipFill>
        <p:spPr bwMode="auto">
          <a:xfrm>
            <a:off x="6437364" y="1436128"/>
            <a:ext cx="1645572" cy="2776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Why explain theoretical frameworks to students?</a:t>
            </a:r>
          </a:p>
        </p:txBody>
      </p:sp>
      <p:pic>
        <p:nvPicPr>
          <p:cNvPr id="47" name="Shape 4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742950"/>
            <a:ext cx="9144000" cy="2604646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Self Concept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428750"/>
            <a:ext cx="4146900" cy="3497099"/>
          </a:xfrm>
        </p:spPr>
        <p:txBody>
          <a:bodyPr/>
          <a:lstStyle/>
          <a:p>
            <a:r>
              <a:rPr lang="en-US" dirty="0" smtClean="0"/>
              <a:t>Many studies show the concept of one’s academic self is often linked to academic achievement</a:t>
            </a: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sz="1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Choi</a:t>
            </a:r>
            <a:r>
              <a:rPr lang="en-US" sz="1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, N. (2005). Self‐efficacy and self‐concept as predictors of college students' academic performance.</a:t>
            </a:r>
            <a:r>
              <a:rPr lang="en-US" sz="1200" i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 Psychology in the Schools, 42</a:t>
            </a:r>
            <a:r>
              <a:rPr lang="en-US" sz="1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(2), 197-205.</a:t>
            </a:r>
            <a:r>
              <a:rPr lang="en-US" sz="1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2050" name="Picture 2" descr="http://educ107creativeresponse.weebly.com/uploads/1/2/3/7/12378515/1744873.jpg?1338641859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71" l="551" r="98898">
                        <a14:foregroundMark x1="80716" y1="68783" x2="80716" y2="68783"/>
                        <a14:foregroundMark x1="48760" y1="33333" x2="48760" y2="33333"/>
                        <a14:foregroundMark x1="53719" y1="33333" x2="53719" y2="33333"/>
                        <a14:foregroundMark x1="56198" y1="33333" x2="60882" y2="31746"/>
                        <a14:foregroundMark x1="39945" y1="11111" x2="58953" y2="24868"/>
                        <a14:foregroundMark x1="40771" y1="31217" x2="58127" y2="11111"/>
                        <a14:foregroundMark x1="41598" y1="70899" x2="59229" y2="84656"/>
                        <a14:foregroundMark x1="39669" y1="91534" x2="57300" y2="67725"/>
                        <a14:foregroundMark x1="45179" y1="89947" x2="58127" y2="873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57350"/>
            <a:ext cx="4335689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0" y="4493037"/>
            <a:ext cx="3726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solidFill>
                  <a:schemeClr val="bg2"/>
                </a:solidFill>
              </a:rPr>
              <a:t>Image</a:t>
            </a:r>
            <a:r>
              <a:rPr lang="en-US" dirty="0" err="1" smtClean="0">
                <a:solidFill>
                  <a:schemeClr val="bg2"/>
                </a:solidFill>
              </a:rPr>
              <a:t>:http</a:t>
            </a:r>
            <a:r>
              <a:rPr lang="en-US" dirty="0">
                <a:solidFill>
                  <a:schemeClr val="bg2"/>
                </a:solidFill>
              </a:rPr>
              <a:t>://educ107creativeresponse.weebly.com/self-concept.html</a:t>
            </a:r>
          </a:p>
        </p:txBody>
      </p:sp>
    </p:spTree>
    <p:extLst>
      <p:ext uri="{BB962C8B-B14F-4D97-AF65-F5344CB8AC3E}">
        <p14:creationId xmlns:p14="http://schemas.microsoft.com/office/powerpoint/2010/main" val="121221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Bloom’s Taxonomy of Learning</a:t>
            </a:r>
          </a:p>
        </p:txBody>
      </p:sp>
      <p:pic>
        <p:nvPicPr>
          <p:cNvPr id="53" name="Shape 53"/>
          <p:cNvPicPr preferRelativeResize="0"/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71850" y="1170075"/>
            <a:ext cx="5086651" cy="4144099"/>
          </a:xfrm>
          <a:prstGeom prst="rect">
            <a:avLst/>
          </a:prstGeom>
        </p:spPr>
      </p:pic>
      <p:sp>
        <p:nvSpPr>
          <p:cNvPr id="54" name="Shape 54"/>
          <p:cNvSpPr txBox="1"/>
          <p:nvPr/>
        </p:nvSpPr>
        <p:spPr>
          <a:xfrm>
            <a:off x="6162604" y="4509230"/>
            <a:ext cx="2959874" cy="53997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i="1" dirty="0" smtClean="0">
                <a:solidFill>
                  <a:schemeClr val="dk2"/>
                </a:solidFill>
              </a:rPr>
              <a:t>image</a:t>
            </a:r>
            <a:r>
              <a:rPr lang="en" dirty="0" smtClean="0">
                <a:solidFill>
                  <a:schemeClr val="dk2"/>
                </a:solidFill>
              </a:rPr>
              <a:t>:http</a:t>
            </a:r>
            <a:r>
              <a:rPr lang="en" dirty="0">
                <a:solidFill>
                  <a:schemeClr val="dk2"/>
                </a:solidFill>
              </a:rPr>
              <a:t>://en.wikipedia.org/wiki/File:BloomsCognitiveDomain.svg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Shape 59"/>
          <p:cNvPicPr preferRelativeResize="0"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538" r="9919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81684" y="24642"/>
            <a:ext cx="5301950" cy="5088174"/>
          </a:xfrm>
          <a:prstGeom prst="rect">
            <a:avLst/>
          </a:prstGeom>
        </p:spPr>
      </p:pic>
      <p:sp>
        <p:nvSpPr>
          <p:cNvPr id="60" name="Shape 60"/>
          <p:cNvSpPr txBox="1"/>
          <p:nvPr/>
        </p:nvSpPr>
        <p:spPr>
          <a:xfrm>
            <a:off x="7391400" y="4228888"/>
            <a:ext cx="1584495" cy="840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i="1" dirty="0" smtClean="0">
                <a:solidFill>
                  <a:schemeClr val="dk2"/>
                </a:solidFill>
              </a:rPr>
              <a:t>image</a:t>
            </a:r>
            <a:r>
              <a:rPr lang="en" dirty="0" smtClean="0">
                <a:solidFill>
                  <a:schemeClr val="dk2"/>
                </a:solidFill>
              </a:rPr>
              <a:t>:http</a:t>
            </a:r>
            <a:r>
              <a:rPr lang="en" dirty="0">
                <a:solidFill>
                  <a:schemeClr val="dk2"/>
                </a:solidFill>
              </a:rPr>
              <a:t>://www.learningtutor.com/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82825" y="205975"/>
            <a:ext cx="85041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Kuhlthau’s Information Search Process</a:t>
            </a:r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8562" y="1242144"/>
            <a:ext cx="9006873" cy="3499130"/>
          </a:xfrm>
          <a:prstGeom prst="rect">
            <a:avLst/>
          </a:prstGeom>
        </p:spPr>
      </p:pic>
      <p:sp>
        <p:nvSpPr>
          <p:cNvPr id="67" name="Shape 67"/>
          <p:cNvSpPr txBox="1"/>
          <p:nvPr/>
        </p:nvSpPr>
        <p:spPr>
          <a:xfrm>
            <a:off x="2340175" y="4741275"/>
            <a:ext cx="6752099" cy="329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i="1">
                <a:solidFill>
                  <a:schemeClr val="dk2"/>
                </a:solidFill>
              </a:rPr>
              <a:t>image</a:t>
            </a:r>
            <a:r>
              <a:rPr lang="en">
                <a:solidFill>
                  <a:schemeClr val="dk2"/>
                </a:solidFill>
              </a:rPr>
              <a:t>: http://comminfo.rutgers.edu/~kuhlthau/information_search_process.htm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Bate’s Berrypicking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9950" y="1225175"/>
            <a:ext cx="6441325" cy="3620299"/>
          </a:xfrm>
          <a:prstGeom prst="rect">
            <a:avLst/>
          </a:prstGeom>
        </p:spPr>
      </p:pic>
      <p:pic>
        <p:nvPicPr>
          <p:cNvPr id="80" name="Shape 80"/>
          <p:cNvPicPr preferRelativeResize="0"/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5009425" y="3396750"/>
            <a:ext cx="4134575" cy="1448724"/>
          </a:xfrm>
          <a:prstGeom prst="rect">
            <a:avLst/>
          </a:prstGeom>
        </p:spPr>
      </p:pic>
      <p:sp>
        <p:nvSpPr>
          <p:cNvPr id="81" name="Shape 81"/>
          <p:cNvSpPr txBox="1"/>
          <p:nvPr/>
        </p:nvSpPr>
        <p:spPr>
          <a:xfrm>
            <a:off x="6781800" y="2419350"/>
            <a:ext cx="2286000" cy="84142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i="1" dirty="0" smtClean="0">
                <a:solidFill>
                  <a:schemeClr val="dk2"/>
                </a:solidFill>
              </a:rPr>
              <a:t>image</a:t>
            </a:r>
            <a:r>
              <a:rPr lang="en" dirty="0" smtClean="0">
                <a:solidFill>
                  <a:schemeClr val="dk2"/>
                </a:solidFill>
              </a:rPr>
              <a:t>:http</a:t>
            </a:r>
            <a:r>
              <a:rPr lang="en" dirty="0">
                <a:solidFill>
                  <a:schemeClr val="dk2"/>
                </a:solidFill>
              </a:rPr>
              <a:t>://pages.gseis.ucla.edu/faculty/bates/berrypicking.html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 smtClean="0"/>
              <a:t>Csikszenpmihalyi’s </a:t>
            </a:r>
            <a:r>
              <a:rPr lang="en" dirty="0"/>
              <a:t>Flow Theory 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46575" y="1192400"/>
            <a:ext cx="4698599" cy="3951100"/>
          </a:xfrm>
          <a:prstGeom prst="rect">
            <a:avLst/>
          </a:prstGeom>
        </p:spPr>
      </p:pic>
      <p:sp>
        <p:nvSpPr>
          <p:cNvPr id="88" name="Shape 88"/>
          <p:cNvSpPr txBox="1"/>
          <p:nvPr/>
        </p:nvSpPr>
        <p:spPr>
          <a:xfrm>
            <a:off x="6667050" y="4127650"/>
            <a:ext cx="2339999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i="1" dirty="0" smtClean="0">
                <a:solidFill>
                  <a:schemeClr val="dk2"/>
                </a:solidFill>
              </a:rPr>
              <a:t>image</a:t>
            </a:r>
            <a:r>
              <a:rPr lang="en" dirty="0" smtClean="0">
                <a:solidFill>
                  <a:schemeClr val="dk2"/>
                </a:solidFill>
              </a:rPr>
              <a:t>:http</a:t>
            </a:r>
            <a:r>
              <a:rPr lang="en" dirty="0">
                <a:solidFill>
                  <a:schemeClr val="dk2"/>
                </a:solidFill>
              </a:rPr>
              <a:t>://beacon.wharton.upenn.edu/remurphy/files/2008/02/flow_original.gif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haki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132</Words>
  <Application>Microsoft Office PowerPoint</Application>
  <PresentationFormat>On-screen Show (16:9)</PresentationFormat>
  <Paragraphs>33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khaki</vt:lpstr>
      <vt:lpstr>Integrating Theory into Library Instruction to Help Students Understand Themselves</vt:lpstr>
      <vt:lpstr>Learning Theory Categories</vt:lpstr>
      <vt:lpstr>PowerPoint Presentation</vt:lpstr>
      <vt:lpstr>Academic Self Concept</vt:lpstr>
      <vt:lpstr>Bloom’s Taxonomy of Learning</vt:lpstr>
      <vt:lpstr>PowerPoint Presentation</vt:lpstr>
      <vt:lpstr>Kuhlthau’s Information Search Process</vt:lpstr>
      <vt:lpstr>Bate’s Berrypicking</vt:lpstr>
      <vt:lpstr>Csikszenpmihalyi’s Flow Theory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Integrating Theory into Library Instruction to Help Students Understand Themselves</dc:title>
  <dc:creator>Larrivee, Anne</dc:creator>
  <cp:lastModifiedBy>LibUser</cp:lastModifiedBy>
  <cp:revision>16</cp:revision>
  <dcterms:modified xsi:type="dcterms:W3CDTF">2014-05-28T19:16:32Z</dcterms:modified>
</cp:coreProperties>
</file>