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93" r:id="rId4"/>
    <p:sldId id="260" r:id="rId5"/>
    <p:sldId id="261" r:id="rId6"/>
    <p:sldId id="274" r:id="rId7"/>
    <p:sldId id="275" r:id="rId8"/>
    <p:sldId id="283" r:id="rId9"/>
    <p:sldId id="284" r:id="rId10"/>
    <p:sldId id="265" r:id="rId11"/>
    <p:sldId id="264" r:id="rId12"/>
    <p:sldId id="266" r:id="rId13"/>
    <p:sldId id="271" r:id="rId14"/>
    <p:sldId id="280" r:id="rId15"/>
    <p:sldId id="28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6" autoAdjust="0"/>
    <p:restoredTop sz="78254" autoAdjust="0"/>
  </p:normalViewPr>
  <p:slideViewPr>
    <p:cSldViewPr snapToGrid="0" snapToObjects="1">
      <p:cViewPr>
        <p:scale>
          <a:sx n="90" d="100"/>
          <a:sy n="90" d="100"/>
        </p:scale>
        <p:origin x="-1072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9ADC4-BEE2-3647-8687-C77A18D83588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9EDCE-01F6-5141-9344-2CD2D2E87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97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112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altLang="en-US" smtClean="0"/>
              <a:t>Gannon University</a:t>
            </a:r>
            <a:endParaRPr lang="en-US" altLang="en-US"/>
          </a:p>
        </p:txBody>
      </p:sp>
      <p:sp>
        <p:nvSpPr>
          <p:cNvPr id="40964" name="Date Placeholder 4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154402-0E7B-C742-9F1F-7B0BDE9F8BC0}" type="datetime4">
              <a:rPr lang="en-US"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May 30, 2014</a:t>
            </a:fld>
            <a:endParaRPr lang="en-US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0965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4426EA6-B2AE-844A-A98B-362F297B188A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63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altLang="en-US" smtClean="0"/>
              <a:t>Gannon University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fld id="{EB0A3DD2-739F-9548-B4D3-942F87270A13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altLang="en-US" smtClean="0"/>
              <a:t>Gannon University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fld id="{6BCF1FCB-B91A-624D-A4FE-DCC8E85DCF60}" type="datetime4">
              <a:rPr lang="en-US"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May 30, 2014</a:t>
            </a:fld>
            <a:endParaRPr lang="en-US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fld id="{C86112ED-73D4-7F42-80AE-93A7DFF930EC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52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33554-6B46-0947-8841-E35925E0318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33554-6B46-0947-8841-E35925E0318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9EDCE-01F6-5141-9344-2CD2D2E870E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750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48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42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16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5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55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20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13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08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9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BD8A3-CAA8-D944-A4E5-611A5BC29F51}" type="datetimeFigureOut">
              <a:rPr lang="en-US" smtClean="0"/>
              <a:pPr/>
              <a:t>5/30/14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C2C47-6DD0-4B4E-8FF3-919539F1CE1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peechPathSlideBackground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6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www.ithacalibrary.com/sp/subjects/CPII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4435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dirty="0" smtClean="0"/>
              <a:t>Effective Engagement to Deliver Discipline-Based Information Literacy: A Model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95806"/>
            <a:ext cx="6400800" cy="261326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429" dirty="0" smtClean="0"/>
              <a:t>Cornell University Library</a:t>
            </a:r>
            <a:br>
              <a:rPr lang="en-US" sz="3429" dirty="0" smtClean="0"/>
            </a:br>
            <a:r>
              <a:rPr lang="en-US" sz="3429" dirty="0" smtClean="0"/>
              <a:t>Information Literacy Assessment Expo</a:t>
            </a:r>
          </a:p>
          <a:p>
            <a:r>
              <a:rPr lang="en-US" sz="3429" dirty="0" smtClean="0"/>
              <a:t>May 29, 2014</a:t>
            </a:r>
          </a:p>
          <a:p>
            <a:endParaRPr lang="en-US" dirty="0" smtClean="0"/>
          </a:p>
          <a:p>
            <a:r>
              <a:rPr lang="en-US" sz="2839" dirty="0" smtClean="0"/>
              <a:t>Laura Kuo</a:t>
            </a:r>
          </a:p>
          <a:p>
            <a:r>
              <a:rPr lang="en-US" sz="2839" dirty="0" err="1" smtClean="0"/>
              <a:t>Lisabeth</a:t>
            </a:r>
            <a:r>
              <a:rPr lang="en-US" sz="2839" dirty="0" smtClean="0"/>
              <a:t> Chabot</a:t>
            </a:r>
            <a:endParaRPr lang="en-US" sz="2839" dirty="0"/>
          </a:p>
        </p:txBody>
      </p:sp>
      <p:pic>
        <p:nvPicPr>
          <p:cNvPr id="4" name="Picture 3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928" y="31597600"/>
            <a:ext cx="5613400" cy="1320800"/>
          </a:xfrm>
          <a:prstGeom prst="rect">
            <a:avLst/>
          </a:prstGeom>
        </p:spPr>
      </p:pic>
      <p:pic>
        <p:nvPicPr>
          <p:cNvPr id="5" name="Picture 4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328" y="31750000"/>
            <a:ext cx="5613400" cy="1320800"/>
          </a:xfrm>
          <a:prstGeom prst="rect">
            <a:avLst/>
          </a:prstGeom>
        </p:spPr>
      </p:pic>
      <p:pic>
        <p:nvPicPr>
          <p:cNvPr id="6" name="Picture 5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4000" dirty="0" smtClean="0">
                <a:latin typeface="Rockwell"/>
                <a:cs typeface="Rockwell"/>
              </a:rPr>
              <a:t>Sequential Skill/Outcomes Collaborative Review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>
                <a:latin typeface="Rockwell"/>
                <a:ea typeface="Calibri" pitchFamily="-65" charset="0"/>
                <a:cs typeface="Rockwell"/>
              </a:rPr>
              <a:t>What Knowledge, Skills, Abilities, and Dispositions Should Each Student Who Completes your Major Program Demonstrate? </a:t>
            </a:r>
          </a:p>
          <a:p>
            <a:endParaRPr lang="en-US" i="1" dirty="0">
              <a:latin typeface="Rockwell"/>
              <a:ea typeface="Calibri" pitchFamily="-65" charset="0"/>
              <a:cs typeface="Rockwell"/>
            </a:endParaRPr>
          </a:p>
          <a:p>
            <a:r>
              <a:rPr lang="en-US" i="1" dirty="0">
                <a:latin typeface="Rockwell"/>
                <a:ea typeface="Calibri" pitchFamily="-65" charset="0"/>
                <a:cs typeface="Rockwell"/>
              </a:rPr>
              <a:t>Which Competencies Should Be Developed in 100 Level, 200 Level, 300 Level, and 400 Level Courses in the Discipline?</a:t>
            </a:r>
          </a:p>
          <a:p>
            <a:endParaRPr lang="en-US" i="1" dirty="0">
              <a:latin typeface="Rockwell"/>
              <a:ea typeface="Calibri" pitchFamily="-65" charset="0"/>
              <a:cs typeface="Rockwell"/>
            </a:endParaRPr>
          </a:p>
          <a:p>
            <a:r>
              <a:rPr lang="en-US" i="1" dirty="0">
                <a:latin typeface="Rockwell"/>
                <a:ea typeface="Calibri" pitchFamily="-65" charset="0"/>
                <a:cs typeface="Rockwell"/>
              </a:rPr>
              <a:t>Which Competencies Should Be Reinforced and/or Enhanced at Every Level? </a:t>
            </a:r>
          </a:p>
          <a:p>
            <a:endParaRPr lang="en-US" dirty="0">
              <a:latin typeface="Rockwell"/>
              <a:ea typeface="ＭＳ Ｐゴシック" pitchFamily="-65" charset="-128"/>
              <a:cs typeface="Rockwell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111" y="673754"/>
            <a:ext cx="6788727" cy="603716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latin typeface="Rockwell"/>
                <a:cs typeface="Rockwell"/>
              </a:rPr>
              <a:t>Levels of Outcomes  -</a:t>
            </a:r>
            <a:r>
              <a:rPr lang="en-US" sz="3200" dirty="0" smtClean="0">
                <a:latin typeface="Rockwell"/>
                <a:cs typeface="Rockwell"/>
              </a:rPr>
              <a:t> SPLA</a:t>
            </a:r>
            <a:endParaRPr lang="en-US" sz="32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-65" charset="2"/>
              <a:buNone/>
            </a:pPr>
            <a:r>
              <a:rPr lang="en-US" sz="2200" b="1" dirty="0">
                <a:latin typeface="Rockwell"/>
                <a:ea typeface="Calibri" pitchFamily="-65" charset="0"/>
                <a:cs typeface="Rockwell"/>
              </a:rPr>
              <a:t>100 Level:</a:t>
            </a:r>
            <a:endParaRPr lang="en-US" sz="2200" b="1" dirty="0" smtClean="0">
              <a:latin typeface="Rockwell"/>
              <a:ea typeface="Calibri" pitchFamily="-65" charset="0"/>
              <a:cs typeface="Rockwell"/>
            </a:endParaRPr>
          </a:p>
          <a:p>
            <a:r>
              <a:rPr lang="en-US" sz="2400" dirty="0" smtClean="0"/>
              <a:t>Introduce PICO: Population, Intervention, Comparison, Outcome </a:t>
            </a:r>
          </a:p>
          <a:p>
            <a:pPr>
              <a:buFont typeface="Wingdings" pitchFamily="-65" charset="2"/>
              <a:buNone/>
            </a:pPr>
            <a:r>
              <a:rPr lang="en-US" sz="2200" b="1" dirty="0" smtClean="0">
                <a:latin typeface="Rockwell"/>
                <a:ea typeface="Calibri" pitchFamily="-65" charset="0"/>
                <a:cs typeface="Rockwell"/>
              </a:rPr>
              <a:t>200 </a:t>
            </a:r>
            <a:r>
              <a:rPr lang="en-US" sz="2200" b="1" dirty="0">
                <a:latin typeface="Rockwell"/>
                <a:ea typeface="Calibri" pitchFamily="-65" charset="0"/>
                <a:cs typeface="Rockwell"/>
              </a:rPr>
              <a:t>Level:</a:t>
            </a:r>
            <a:endParaRPr lang="en-US" sz="2200" b="1" dirty="0" smtClean="0">
              <a:latin typeface="Rockwell"/>
              <a:ea typeface="Calibri" pitchFamily="-65" charset="0"/>
              <a:cs typeface="Rockwell"/>
            </a:endParaRPr>
          </a:p>
          <a:p>
            <a:r>
              <a:rPr lang="en-US" sz="2400" dirty="0" smtClean="0"/>
              <a:t>Develop a clinical question and conduct a therapy-based PICO search.</a:t>
            </a:r>
          </a:p>
          <a:p>
            <a:pPr>
              <a:buFont typeface="Wingdings" pitchFamily="-65" charset="2"/>
              <a:buNone/>
            </a:pPr>
            <a:r>
              <a:rPr lang="en-US" sz="2200" b="1" dirty="0" smtClean="0">
                <a:latin typeface="Rockwell"/>
                <a:ea typeface="Calibri" pitchFamily="-65" charset="0"/>
                <a:cs typeface="Rockwell"/>
              </a:rPr>
              <a:t>300 </a:t>
            </a:r>
            <a:r>
              <a:rPr lang="en-US" sz="2200" b="1" dirty="0">
                <a:latin typeface="Rockwell"/>
                <a:ea typeface="Calibri" pitchFamily="-65" charset="0"/>
                <a:cs typeface="Rockwell"/>
              </a:rPr>
              <a:t>Level:</a:t>
            </a:r>
            <a:endParaRPr lang="en-US" sz="2200" b="1" dirty="0" smtClean="0">
              <a:latin typeface="Rockwell"/>
              <a:ea typeface="Calibri" pitchFamily="-65" charset="0"/>
              <a:cs typeface="Rockwell"/>
            </a:endParaRPr>
          </a:p>
          <a:p>
            <a:r>
              <a:rPr lang="en-US" sz="2400" dirty="0" smtClean="0"/>
              <a:t>Identify the type of clinical question (therapy, etiology, prognosis, outcomes) and study design  and conduct a literature search in the appropriate databases. Critically appraise the results to find the best evidence to answer the clinical question. </a:t>
            </a:r>
          </a:p>
          <a:p>
            <a:pPr>
              <a:buFont typeface="Wingdings" pitchFamily="-65" charset="2"/>
              <a:buNone/>
            </a:pPr>
            <a:r>
              <a:rPr lang="en-US" sz="2200" b="1" dirty="0" smtClean="0">
                <a:latin typeface="Rockwell"/>
                <a:ea typeface="Calibri" pitchFamily="-65" charset="0"/>
                <a:cs typeface="Rockwell"/>
              </a:rPr>
              <a:t>400 </a:t>
            </a:r>
            <a:r>
              <a:rPr lang="en-US" sz="2200" b="1" dirty="0">
                <a:latin typeface="Rockwell"/>
                <a:ea typeface="Calibri" pitchFamily="-65" charset="0"/>
                <a:cs typeface="Rockwell"/>
              </a:rPr>
              <a:t>Level:</a:t>
            </a:r>
            <a:endParaRPr lang="en-US" sz="2200" b="1" dirty="0" smtClean="0">
              <a:latin typeface="Rockwell"/>
              <a:ea typeface="Calibri" pitchFamily="-65" charset="0"/>
              <a:cs typeface="Rockwell"/>
            </a:endParaRPr>
          </a:p>
          <a:p>
            <a:r>
              <a:rPr lang="en-US" sz="2200" dirty="0" smtClean="0">
                <a:latin typeface="Rockwell"/>
                <a:ea typeface="Calibri" pitchFamily="-65" charset="0"/>
                <a:cs typeface="Rockwell"/>
              </a:rPr>
              <a:t>Integrate, Interpret, and synthesize information to develop a diagnosis and recommend appropriate interventions.  </a:t>
            </a:r>
          </a:p>
          <a:p>
            <a:endParaRPr lang="en-US" dirty="0">
              <a:latin typeface="Rockwell"/>
              <a:ea typeface="ＭＳ Ｐゴシック" pitchFamily="-65" charset="-128"/>
              <a:cs typeface="Rockwell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oto 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" t="2941" r="8333" b="3104"/>
          <a:stretch/>
        </p:blipFill>
        <p:spPr>
          <a:xfrm rot="16200000">
            <a:off x="1412195" y="19268"/>
            <a:ext cx="6073588" cy="6638636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" descr="slp+aInfographicFINAL_bleeds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546" y="672353"/>
            <a:ext cx="8835159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Feedback Endorses Sequential Skill Development </a:t>
            </a:r>
          </a:p>
          <a:p>
            <a:r>
              <a:rPr lang="en-US" dirty="0" smtClean="0"/>
              <a:t>Collaboration Is Essential for Successful Integration of IL Skill Development</a:t>
            </a:r>
          </a:p>
          <a:p>
            <a:r>
              <a:rPr lang="en-US" dirty="0" smtClean="0"/>
              <a:t>IL Curricular Maps Are Effective  Communication &amp; Implementation Tools</a:t>
            </a:r>
            <a:endParaRPr lang="en-US" dirty="0"/>
          </a:p>
        </p:txBody>
      </p:sp>
      <p:pic>
        <p:nvPicPr>
          <p:cNvPr id="4" name="Picture 3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5860"/>
            <a:ext cx="8229600" cy="878339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Thank You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5634"/>
            <a:ext cx="8229600" cy="8509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Questions?</a:t>
            </a:r>
            <a:endParaRPr lang="en-US" sz="4800" dirty="0"/>
          </a:p>
        </p:txBody>
      </p:sp>
      <p:pic>
        <p:nvPicPr>
          <p:cNvPr id="4" name="Picture 3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906"/>
            <a:ext cx="8229600" cy="1143000"/>
          </a:xfrm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5" y="1363138"/>
            <a:ext cx="8229600" cy="30395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Identify connections:</a:t>
            </a:r>
          </a:p>
          <a:p>
            <a:r>
              <a:rPr lang="en-US" sz="2800" dirty="0" smtClean="0"/>
              <a:t>Information literacy (IL) skills </a:t>
            </a:r>
          </a:p>
          <a:p>
            <a:r>
              <a:rPr lang="en-US" sz="2800" dirty="0" smtClean="0"/>
              <a:t>Disciplinary curriculum design and learning outcomes 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Undergraduate Speech Language Pathology and Audiology (SLPA)degree program.</a:t>
            </a:r>
          </a:p>
        </p:txBody>
      </p:sp>
      <p:pic>
        <p:nvPicPr>
          <p:cNvPr id="4" name="Picture 3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LPA 47200  Clinical Methods   Ithaca College Librar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34" y="304800"/>
            <a:ext cx="3403599" cy="6299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67100" y="3244334"/>
            <a:ext cx="47625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4"/>
              </a:rPr>
              <a:t>http:/</a:t>
            </a:r>
            <a:r>
              <a:rPr lang="en-US" sz="1600" dirty="0" smtClean="0">
                <a:hlinkClick r:id="rId4"/>
              </a:rPr>
              <a:t>/</a:t>
            </a:r>
            <a:r>
              <a:rPr lang="en-US" sz="1600" dirty="0">
                <a:hlinkClick r:id="rId4"/>
              </a:rPr>
              <a:t>/www.ithacalibrary.com/sp/subjects/CPII</a:t>
            </a:r>
            <a:r>
              <a:rPr lang="en-US" sz="16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82533" y="304800"/>
            <a:ext cx="4415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SLPA Course Guide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63453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0100"/>
            <a:ext cx="8229600" cy="800100"/>
          </a:xfrm>
        </p:spPr>
        <p:txBody>
          <a:bodyPr>
            <a:normAutofit/>
          </a:bodyPr>
          <a:lstStyle/>
          <a:p>
            <a:r>
              <a:rPr lang="en-US" dirty="0" smtClean="0"/>
              <a:t>Methodology: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The One Minute Paper</a:t>
            </a:r>
          </a:p>
          <a:p>
            <a:pPr algn="ctr"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Q1: </a:t>
            </a:r>
            <a:r>
              <a:rPr lang="en-US" sz="2800" i="1" dirty="0"/>
              <a:t>What information did you learn today that</a:t>
            </a:r>
            <a:r>
              <a:rPr lang="en-US" sz="2800" i="1" dirty="0" smtClean="0"/>
              <a:t> </a:t>
            </a:r>
          </a:p>
          <a:p>
            <a:pPr>
              <a:buNone/>
            </a:pPr>
            <a:r>
              <a:rPr lang="en-US" sz="2800" i="1" dirty="0" smtClean="0"/>
              <a:t>		  you </a:t>
            </a:r>
            <a:r>
              <a:rPr lang="en-US" sz="2800" i="1" dirty="0"/>
              <a:t>think will be most useful to you in </a:t>
            </a:r>
            <a:r>
              <a:rPr lang="en-US" sz="2800" i="1" dirty="0" smtClean="0"/>
              <a:t>your</a:t>
            </a:r>
          </a:p>
          <a:p>
            <a:pPr>
              <a:buNone/>
            </a:pPr>
            <a:r>
              <a:rPr lang="en-US" sz="2800" i="1" dirty="0" smtClean="0"/>
              <a:t>	  SLPA </a:t>
            </a:r>
            <a:r>
              <a:rPr lang="en-US" sz="2800" i="1" dirty="0"/>
              <a:t>coursework</a:t>
            </a:r>
            <a:r>
              <a:rPr lang="en-US" sz="2800" dirty="0"/>
              <a:t>?</a:t>
            </a:r>
            <a:r>
              <a:rPr lang="en-US" sz="2800" dirty="0" smtClean="0"/>
              <a:t>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Q2: </a:t>
            </a:r>
            <a:r>
              <a:rPr lang="en-US" sz="2800" i="1" dirty="0"/>
              <a:t>What </a:t>
            </a:r>
            <a:r>
              <a:rPr lang="en-US" sz="2800" i="1" dirty="0" err="1"/>
              <a:t>question(s</a:t>
            </a:r>
            <a:r>
              <a:rPr lang="en-US" sz="2800" i="1" dirty="0"/>
              <a:t>) do you still have</a:t>
            </a:r>
            <a:r>
              <a:rPr lang="en-US" sz="2800" dirty="0"/>
              <a:t>? </a:t>
            </a:r>
          </a:p>
        </p:txBody>
      </p:sp>
      <p:pic>
        <p:nvPicPr>
          <p:cNvPr id="4" name="Picture 3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5860"/>
            <a:ext cx="8229600" cy="4417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Results: Q1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95%: Search Strategies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“</a:t>
            </a:r>
            <a:r>
              <a:rPr lang="en-US" i="1" dirty="0" smtClean="0"/>
              <a:t>I learned how to research articles properly. I used to struggle a lot with this. I would have to search through 1,000s of articles before I would find something that I like</a:t>
            </a:r>
            <a:r>
              <a:rPr lang="en-US" dirty="0" smtClean="0"/>
              <a:t>.”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“</a:t>
            </a:r>
            <a:r>
              <a:rPr lang="en-US" i="1" dirty="0" smtClean="0"/>
              <a:t>I learned better techniques to find relevant information to a specific topic (PICO questions)</a:t>
            </a:r>
            <a:r>
              <a:rPr lang="en-US" dirty="0" smtClean="0"/>
              <a:t>.” </a:t>
            </a:r>
          </a:p>
          <a:p>
            <a:endParaRPr lang="en-US" dirty="0"/>
          </a:p>
        </p:txBody>
      </p:sp>
      <p:pic>
        <p:nvPicPr>
          <p:cNvPr id="4" name="Picture 3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4700"/>
            <a:ext cx="8229600" cy="6429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Results: Q1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45%: Access and Navigate Database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“It was useful to know which databases would be most helpful....”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“there are databases that allow for research specific to fieldwork.” </a:t>
            </a:r>
          </a:p>
          <a:p>
            <a:endParaRPr lang="en-US" dirty="0"/>
          </a:p>
        </p:txBody>
      </p:sp>
      <p:pic>
        <p:nvPicPr>
          <p:cNvPr id="4" name="Picture 3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9500"/>
            <a:ext cx="8229600" cy="5207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Results: Q1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6101"/>
            <a:ext cx="8229600" cy="3848100"/>
          </a:xfrm>
        </p:spPr>
        <p:txBody>
          <a:bodyPr/>
          <a:lstStyle/>
          <a:p>
            <a:r>
              <a:rPr lang="en-US" dirty="0" smtClean="0"/>
              <a:t>21%: Earlier IL Implementation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“I would have loved to have had this presentation earlier in my studies.” 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“I wish I had learned this sooner.”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0100"/>
            <a:ext cx="8229600" cy="799654"/>
          </a:xfrm>
        </p:spPr>
        <p:txBody>
          <a:bodyPr>
            <a:normAutofit/>
          </a:bodyPr>
          <a:lstStyle/>
          <a:p>
            <a:r>
              <a:rPr lang="en-US" dirty="0" smtClean="0"/>
              <a:t>Results: Q2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100%: No Questions</a:t>
            </a:r>
          </a:p>
          <a:p>
            <a:pPr>
              <a:buNone/>
            </a:pPr>
            <a:endParaRPr lang="en-US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5" y="1599754"/>
            <a:ext cx="73829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  13%: Maybe in the future</a:t>
            </a:r>
          </a:p>
          <a:p>
            <a:pPr>
              <a:buFont typeface="Arial"/>
              <a:buChar char="•"/>
            </a:pPr>
            <a:endParaRPr lang="en-US" sz="3200" dirty="0" smtClean="0"/>
          </a:p>
          <a:p>
            <a:pPr>
              <a:buNone/>
            </a:pPr>
            <a:r>
              <a:rPr lang="en-US" sz="3200" i="1" dirty="0" smtClean="0"/>
              <a:t>“I do not have any at this time”</a:t>
            </a:r>
          </a:p>
          <a:p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12054"/>
            <a:ext cx="668867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  13%:  Positive Feedback</a:t>
            </a:r>
          </a:p>
          <a:p>
            <a:pPr>
              <a:buFont typeface="Arial"/>
              <a:buChar char="•"/>
            </a:pPr>
            <a:endParaRPr lang="en-US" sz="3200" dirty="0" smtClean="0"/>
          </a:p>
          <a:p>
            <a:pPr>
              <a:buNone/>
            </a:pPr>
            <a:r>
              <a:rPr lang="en-US" sz="3200" i="1" dirty="0" smtClean="0"/>
              <a:t>“Nothing, this was really helpful”</a:t>
            </a:r>
          </a:p>
          <a:p>
            <a:pPr>
              <a:buNone/>
            </a:pP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“None. It was a thorough presentation. The information was detailed.”</a:t>
            </a:r>
          </a:p>
          <a:p>
            <a:endParaRPr lang="en-US" sz="3200" dirty="0"/>
          </a:p>
        </p:txBody>
      </p:sp>
      <p:pic>
        <p:nvPicPr>
          <p:cNvPr id="6" name="Picture 5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4" grpId="0"/>
      <p:bldP spid="4" grpId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3100"/>
            <a:ext cx="8229600" cy="7445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Curriculum Review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OMP assessment results reinforced our belief that a </a:t>
            </a:r>
            <a:r>
              <a:rPr lang="en-US" i="1" dirty="0"/>
              <a:t>sequential skill building approach</a:t>
            </a:r>
            <a:r>
              <a:rPr lang="en-US" dirty="0"/>
              <a:t> </a:t>
            </a:r>
            <a:r>
              <a:rPr lang="en-US" i="1" dirty="0"/>
              <a:t>that is  linked to curricular objectives </a:t>
            </a:r>
            <a:r>
              <a:rPr lang="en-US" dirty="0"/>
              <a:t>would enhance both learning and teaching success </a:t>
            </a:r>
          </a:p>
          <a:p>
            <a:r>
              <a:rPr lang="en-US" dirty="0" smtClean="0"/>
              <a:t>ASHA: Standard III-F (2005) and Standard IV-F (2014) </a:t>
            </a:r>
          </a:p>
        </p:txBody>
      </p:sp>
      <p:pic>
        <p:nvPicPr>
          <p:cNvPr id="4" name="Picture 3" descr="ic_logo_w-lib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" y="262216"/>
            <a:ext cx="3032993" cy="71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echPath">
  <a:themeElements>
    <a:clrScheme name="Custom 1">
      <a:dk1>
        <a:sysClr val="windowText" lastClr="000000"/>
      </a:dk1>
      <a:lt1>
        <a:sysClr val="window" lastClr="FFFFFF"/>
      </a:lt1>
      <a:dk2>
        <a:srgbClr val="767676"/>
      </a:dk2>
      <a:lt2>
        <a:srgbClr val="DCDCDC"/>
      </a:lt2>
      <a:accent1>
        <a:srgbClr val="1DA49D"/>
      </a:accent1>
      <a:accent2>
        <a:srgbClr val="644E85"/>
      </a:accent2>
      <a:accent3>
        <a:srgbClr val="0078B9"/>
      </a:accent3>
      <a:accent4>
        <a:srgbClr val="191919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SpeechPath.thmx</Template>
  <TotalTime>1707</TotalTime>
  <Words>525</Words>
  <Application>Microsoft Macintosh PowerPoint</Application>
  <PresentationFormat>On-screen Show (4:3)</PresentationFormat>
  <Paragraphs>93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SpeechPath</vt:lpstr>
      <vt:lpstr>Effective Engagement to Deliver Discipline-Based Information Literacy: A Model</vt:lpstr>
      <vt:lpstr>Objective</vt:lpstr>
      <vt:lpstr>PowerPoint Presentation</vt:lpstr>
      <vt:lpstr>Methodology: Part 1</vt:lpstr>
      <vt:lpstr>Results: Q1</vt:lpstr>
      <vt:lpstr>Results: Q1</vt:lpstr>
      <vt:lpstr>Results: Q1</vt:lpstr>
      <vt:lpstr>Results: Q2</vt:lpstr>
      <vt:lpstr>Curriculum Review  </vt:lpstr>
      <vt:lpstr>Sequential Skill/Outcomes Collaborative Review</vt:lpstr>
      <vt:lpstr>Levels of Outcomes  - SPLA</vt:lpstr>
      <vt:lpstr>PowerPoint Presentation</vt:lpstr>
      <vt:lpstr>PowerPoint Presentation</vt:lpstr>
      <vt:lpstr>Conclusion</vt:lpstr>
      <vt:lpstr>Thank You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Engagement to Deliver Discipline-Based Information Literacy: A Model</dc:title>
  <dc:creator>Staff</dc:creator>
  <cp:lastModifiedBy>user</cp:lastModifiedBy>
  <cp:revision>48</cp:revision>
  <cp:lastPrinted>2014-05-28T15:12:03Z</cp:lastPrinted>
  <dcterms:created xsi:type="dcterms:W3CDTF">2014-05-27T15:27:53Z</dcterms:created>
  <dcterms:modified xsi:type="dcterms:W3CDTF">2014-05-30T15:53:56Z</dcterms:modified>
</cp:coreProperties>
</file>