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8" r:id="rId3"/>
    <p:sldId id="262" r:id="rId4"/>
    <p:sldId id="287" r:id="rId5"/>
    <p:sldId id="276" r:id="rId6"/>
    <p:sldId id="270" r:id="rId7"/>
    <p:sldId id="264" r:id="rId8"/>
    <p:sldId id="283" r:id="rId9"/>
    <p:sldId id="273" r:id="rId10"/>
    <p:sldId id="263" r:id="rId11"/>
    <p:sldId id="260" r:id="rId12"/>
    <p:sldId id="259" r:id="rId13"/>
    <p:sldId id="267" r:id="rId14"/>
    <p:sldId id="265" r:id="rId15"/>
    <p:sldId id="268" r:id="rId16"/>
    <p:sldId id="269" r:id="rId17"/>
    <p:sldId id="279" r:id="rId18"/>
    <p:sldId id="272" r:id="rId19"/>
    <p:sldId id="277" r:id="rId20"/>
    <p:sldId id="282" r:id="rId21"/>
    <p:sldId id="285" r:id="rId22"/>
    <p:sldId id="281" r:id="rId23"/>
    <p:sldId id="284" r:id="rId24"/>
    <p:sldId id="288" r:id="rId25"/>
    <p:sldId id="289" r:id="rId26"/>
    <p:sldId id="290" r:id="rId27"/>
    <p:sldId id="274" r:id="rId28"/>
    <p:sldId id="275" r:id="rId29"/>
    <p:sldId id="278" r:id="rId30"/>
    <p:sldId id="271" r:id="rId31"/>
    <p:sldId id="286" r:id="rId32"/>
  </p:sldIdLst>
  <p:sldSz cx="12192000"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84505" autoAdjust="0"/>
  </p:normalViewPr>
  <p:slideViewPr>
    <p:cSldViewPr snapToGrid="0">
      <p:cViewPr varScale="1">
        <p:scale>
          <a:sx n="61" d="100"/>
          <a:sy n="61" d="100"/>
        </p:scale>
        <p:origin x="-96"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AA29F6-3EC3-4DE8-99CD-BF377F3D2357}"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28C35961-5BE9-4F2C-ADF8-EB0EB4E29F73}">
      <dgm:prSet phldrT="[Text]"/>
      <dgm:spPr/>
      <dgm:t>
        <a:bodyPr/>
        <a:lstStyle/>
        <a:p>
          <a:r>
            <a:rPr lang="en-US" dirty="0" smtClean="0"/>
            <a:t>IL student learning outcomes</a:t>
          </a:r>
          <a:endParaRPr lang="en-US" dirty="0"/>
        </a:p>
      </dgm:t>
    </dgm:pt>
    <dgm:pt modelId="{3F3950AA-75D6-4C9B-8BA0-2E8D97B0D966}" type="parTrans" cxnId="{1AD7B2CB-087C-4BCC-ABD6-9A586EA2AAC3}">
      <dgm:prSet/>
      <dgm:spPr/>
      <dgm:t>
        <a:bodyPr/>
        <a:lstStyle/>
        <a:p>
          <a:endParaRPr lang="en-US"/>
        </a:p>
      </dgm:t>
    </dgm:pt>
    <dgm:pt modelId="{CB32CBB0-6F2A-49DC-A795-BF7D0DC5A898}" type="sibTrans" cxnId="{1AD7B2CB-087C-4BCC-ABD6-9A586EA2AAC3}">
      <dgm:prSet/>
      <dgm:spPr/>
      <dgm:t>
        <a:bodyPr/>
        <a:lstStyle/>
        <a:p>
          <a:endParaRPr lang="en-US"/>
        </a:p>
      </dgm:t>
    </dgm:pt>
    <dgm:pt modelId="{7B92FA69-F9EA-4525-BEDC-E7533CFAA0A2}">
      <dgm:prSet phldrT="[Text]"/>
      <dgm:spPr/>
      <dgm:t>
        <a:bodyPr/>
        <a:lstStyle/>
        <a:p>
          <a:r>
            <a:rPr lang="en-US" dirty="0" smtClean="0"/>
            <a:t>Assignment or action for student to complete</a:t>
          </a:r>
          <a:endParaRPr lang="en-US" dirty="0"/>
        </a:p>
      </dgm:t>
    </dgm:pt>
    <dgm:pt modelId="{2BA1460F-ACA3-4116-A20F-26FF5D4F144C}" type="parTrans" cxnId="{A54131B3-C332-4D9D-AF13-0471981AD9D7}">
      <dgm:prSet/>
      <dgm:spPr/>
      <dgm:t>
        <a:bodyPr/>
        <a:lstStyle/>
        <a:p>
          <a:endParaRPr lang="en-US"/>
        </a:p>
      </dgm:t>
    </dgm:pt>
    <dgm:pt modelId="{92A1F97B-2EAB-4E75-AB04-F9240E3FB213}" type="sibTrans" cxnId="{A54131B3-C332-4D9D-AF13-0471981AD9D7}">
      <dgm:prSet/>
      <dgm:spPr/>
      <dgm:t>
        <a:bodyPr/>
        <a:lstStyle/>
        <a:p>
          <a:endParaRPr lang="en-US"/>
        </a:p>
      </dgm:t>
    </dgm:pt>
    <dgm:pt modelId="{BFBFEA4B-170A-41BC-9CA2-4A07A4F7E10F}">
      <dgm:prSet phldrT="[Text]"/>
      <dgm:spPr/>
      <dgm:t>
        <a:bodyPr/>
        <a:lstStyle/>
        <a:p>
          <a:r>
            <a:rPr lang="en-US" dirty="0" smtClean="0"/>
            <a:t>Assessment &amp; Badge Issued if completed satisfactorily</a:t>
          </a:r>
          <a:endParaRPr lang="en-US" dirty="0"/>
        </a:p>
      </dgm:t>
    </dgm:pt>
    <dgm:pt modelId="{7A3B8BFA-4F1B-4A0E-B804-CA3B75A49360}" type="parTrans" cxnId="{F2096721-B4A9-4748-916C-B601F2A5D766}">
      <dgm:prSet/>
      <dgm:spPr/>
      <dgm:t>
        <a:bodyPr/>
        <a:lstStyle/>
        <a:p>
          <a:endParaRPr lang="en-US"/>
        </a:p>
      </dgm:t>
    </dgm:pt>
    <dgm:pt modelId="{1B91CFD3-667F-49B3-8227-65CB7F0D705D}" type="sibTrans" cxnId="{F2096721-B4A9-4748-916C-B601F2A5D766}">
      <dgm:prSet/>
      <dgm:spPr/>
      <dgm:t>
        <a:bodyPr/>
        <a:lstStyle/>
        <a:p>
          <a:endParaRPr lang="en-US"/>
        </a:p>
      </dgm:t>
    </dgm:pt>
    <dgm:pt modelId="{ADE44493-3919-4192-8A42-71A9745BFDD3}">
      <dgm:prSet phldrT="[Text]" custT="1"/>
      <dgm:spPr/>
      <dgm:t>
        <a:bodyPr/>
        <a:lstStyle/>
        <a:p>
          <a:r>
            <a:rPr lang="en-US" sz="1200" b="1" dirty="0" smtClean="0"/>
            <a:t>Basic</a:t>
          </a:r>
          <a:r>
            <a:rPr lang="en-US" sz="1200" dirty="0" smtClean="0"/>
            <a:t>: Tutorial graded and if student gets at least 10 out of 12 right, then awarded Cite Alright! Badge</a:t>
          </a:r>
          <a:endParaRPr lang="en-US" sz="1200" dirty="0"/>
        </a:p>
      </dgm:t>
    </dgm:pt>
    <dgm:pt modelId="{D6FE8838-5627-4960-B65F-E7D2A7BE36EF}" type="parTrans" cxnId="{7A64B243-03D0-43E1-8206-7A89627BCB3F}">
      <dgm:prSet/>
      <dgm:spPr/>
      <dgm:t>
        <a:bodyPr/>
        <a:lstStyle/>
        <a:p>
          <a:endParaRPr lang="en-US"/>
        </a:p>
      </dgm:t>
    </dgm:pt>
    <dgm:pt modelId="{76648E4A-5F9B-4D98-B40C-B15BA4C3A17E}" type="sibTrans" cxnId="{7A64B243-03D0-43E1-8206-7A89627BCB3F}">
      <dgm:prSet/>
      <dgm:spPr/>
      <dgm:t>
        <a:bodyPr/>
        <a:lstStyle/>
        <a:p>
          <a:endParaRPr lang="en-US"/>
        </a:p>
      </dgm:t>
    </dgm:pt>
    <dgm:pt modelId="{ED875877-18CE-4C1E-88BC-8212710B11A9}">
      <dgm:prSet phldrT="[Text]" custT="1"/>
      <dgm:spPr/>
      <dgm:t>
        <a:bodyPr/>
        <a:lstStyle/>
        <a:p>
          <a:r>
            <a:rPr lang="en-US" sz="1200" b="1" dirty="0" smtClean="0"/>
            <a:t>Basic</a:t>
          </a:r>
          <a:r>
            <a:rPr lang="en-US" sz="1200" dirty="0" smtClean="0"/>
            <a:t>: Student will be able to identify proper citation format</a:t>
          </a:r>
          <a:endParaRPr lang="en-US" sz="1200" dirty="0"/>
        </a:p>
      </dgm:t>
    </dgm:pt>
    <dgm:pt modelId="{4F6EEA00-F2A7-4F9A-9F37-D0EC5CC1DBFC}" type="parTrans" cxnId="{F5BB804E-02B4-42A4-A4A5-6F16CF702A55}">
      <dgm:prSet/>
      <dgm:spPr/>
      <dgm:t>
        <a:bodyPr/>
        <a:lstStyle/>
        <a:p>
          <a:endParaRPr lang="en-US"/>
        </a:p>
      </dgm:t>
    </dgm:pt>
    <dgm:pt modelId="{1E65C8F4-AE89-4F32-A3AA-74B0166CB7BC}" type="sibTrans" cxnId="{F5BB804E-02B4-42A4-A4A5-6F16CF702A55}">
      <dgm:prSet/>
      <dgm:spPr/>
      <dgm:t>
        <a:bodyPr/>
        <a:lstStyle/>
        <a:p>
          <a:endParaRPr lang="en-US"/>
        </a:p>
      </dgm:t>
    </dgm:pt>
    <dgm:pt modelId="{01FCAB64-DF09-4250-BA45-9BC060C140C3}">
      <dgm:prSet phldrT="[Text]"/>
      <dgm:spPr/>
      <dgm:t>
        <a:bodyPr/>
        <a:lstStyle/>
        <a:p>
          <a:r>
            <a:rPr lang="en-US" b="1" dirty="0" smtClean="0"/>
            <a:t>Basic</a:t>
          </a:r>
          <a:r>
            <a:rPr lang="en-US" dirty="0" smtClean="0"/>
            <a:t>: Student will read through plagiarism tutorial and complete exercises</a:t>
          </a:r>
          <a:endParaRPr lang="en-US" dirty="0"/>
        </a:p>
      </dgm:t>
    </dgm:pt>
    <dgm:pt modelId="{74BD490D-6422-4224-B794-E6F55F1C4340}" type="parTrans" cxnId="{2C476383-4A3E-41CE-9BC1-407C361AA19B}">
      <dgm:prSet/>
      <dgm:spPr/>
      <dgm:t>
        <a:bodyPr/>
        <a:lstStyle/>
        <a:p>
          <a:endParaRPr lang="en-US"/>
        </a:p>
      </dgm:t>
    </dgm:pt>
    <dgm:pt modelId="{0D0DBAB0-CD6B-43E3-BD75-25673D0AD64E}" type="sibTrans" cxnId="{2C476383-4A3E-41CE-9BC1-407C361AA19B}">
      <dgm:prSet/>
      <dgm:spPr/>
      <dgm:t>
        <a:bodyPr/>
        <a:lstStyle/>
        <a:p>
          <a:endParaRPr lang="en-US"/>
        </a:p>
      </dgm:t>
    </dgm:pt>
    <dgm:pt modelId="{82FF9BBD-2E9C-41E9-8116-AF97B26C7710}">
      <dgm:prSet phldrT="[Text]" custT="1"/>
      <dgm:spPr/>
      <dgm:t>
        <a:bodyPr/>
        <a:lstStyle/>
        <a:p>
          <a:r>
            <a:rPr lang="en-US" sz="1200" b="1" dirty="0" smtClean="0"/>
            <a:t>Level Up</a:t>
          </a:r>
          <a:r>
            <a:rPr lang="en-US" sz="1200" dirty="0" smtClean="0"/>
            <a:t>: Student will be able to create  citations of their own in proper format</a:t>
          </a:r>
          <a:endParaRPr lang="en-US" sz="1200" dirty="0"/>
        </a:p>
      </dgm:t>
    </dgm:pt>
    <dgm:pt modelId="{5F1E1CF9-C012-4BD0-9003-4C95F1EF104D}" type="parTrans" cxnId="{5E2FD33E-8A22-4F77-BFA9-63AA21AFDB6E}">
      <dgm:prSet/>
      <dgm:spPr/>
      <dgm:t>
        <a:bodyPr/>
        <a:lstStyle/>
        <a:p>
          <a:endParaRPr lang="en-US"/>
        </a:p>
      </dgm:t>
    </dgm:pt>
    <dgm:pt modelId="{6423E9F1-14E4-457B-8600-EA0ADC0A8BF5}" type="sibTrans" cxnId="{5E2FD33E-8A22-4F77-BFA9-63AA21AFDB6E}">
      <dgm:prSet/>
      <dgm:spPr/>
      <dgm:t>
        <a:bodyPr/>
        <a:lstStyle/>
        <a:p>
          <a:endParaRPr lang="en-US"/>
        </a:p>
      </dgm:t>
    </dgm:pt>
    <dgm:pt modelId="{E227FFDB-84D7-4012-B577-ECA6BF56FD04}">
      <dgm:prSet phldrT="[Text]" custT="1"/>
      <dgm:spPr/>
      <dgm:t>
        <a:bodyPr/>
        <a:lstStyle/>
        <a:p>
          <a:r>
            <a:rPr lang="en-US" sz="1200" b="1" dirty="0" smtClean="0"/>
            <a:t>Boss Level</a:t>
          </a:r>
          <a:r>
            <a:rPr lang="en-US" sz="1200" dirty="0" smtClean="0"/>
            <a:t>: e.g.  Student will be able to create their own contribution to scholarly conversation building on previous citations and track impact in literature</a:t>
          </a:r>
          <a:endParaRPr lang="en-US" sz="1200" dirty="0"/>
        </a:p>
      </dgm:t>
    </dgm:pt>
    <dgm:pt modelId="{76FD0CCA-3B9E-47BF-8F3F-2EE3361F83C4}" type="parTrans" cxnId="{89B06E7C-42C3-4ABE-9221-D1029901B196}">
      <dgm:prSet/>
      <dgm:spPr/>
      <dgm:t>
        <a:bodyPr/>
        <a:lstStyle/>
        <a:p>
          <a:endParaRPr lang="en-US"/>
        </a:p>
      </dgm:t>
    </dgm:pt>
    <dgm:pt modelId="{F56CD713-6DD3-4E76-A845-5BD02EEDA64D}" type="sibTrans" cxnId="{89B06E7C-42C3-4ABE-9221-D1029901B196}">
      <dgm:prSet/>
      <dgm:spPr/>
      <dgm:t>
        <a:bodyPr/>
        <a:lstStyle/>
        <a:p>
          <a:endParaRPr lang="en-US"/>
        </a:p>
      </dgm:t>
    </dgm:pt>
    <dgm:pt modelId="{68CC8C9E-3F02-4C35-A38F-BF5E7339B9AB}">
      <dgm:prSet phldrT="[Text]" custT="1"/>
      <dgm:spPr/>
      <dgm:t>
        <a:bodyPr/>
        <a:lstStyle/>
        <a:p>
          <a:r>
            <a:rPr lang="en-US" sz="1200" b="1" dirty="0" smtClean="0"/>
            <a:t>Next Gen</a:t>
          </a:r>
          <a:r>
            <a:rPr lang="en-US" sz="1200" dirty="0" smtClean="0"/>
            <a:t>: Student will be able to discover and communicate highly cited works and works they built on in their field/topic area</a:t>
          </a:r>
          <a:endParaRPr lang="en-US" sz="1200" dirty="0"/>
        </a:p>
      </dgm:t>
    </dgm:pt>
    <dgm:pt modelId="{3DB0AEF7-F331-4548-BCD5-01788BE5FDFB}" type="parTrans" cxnId="{9E41E143-D7DA-49D5-AD46-53310C69EC72}">
      <dgm:prSet/>
      <dgm:spPr/>
      <dgm:t>
        <a:bodyPr/>
        <a:lstStyle/>
        <a:p>
          <a:endParaRPr lang="en-US"/>
        </a:p>
      </dgm:t>
    </dgm:pt>
    <dgm:pt modelId="{62D4E982-E678-4E9B-B8F0-C800E06F6D35}" type="sibTrans" cxnId="{9E41E143-D7DA-49D5-AD46-53310C69EC72}">
      <dgm:prSet/>
      <dgm:spPr/>
      <dgm:t>
        <a:bodyPr/>
        <a:lstStyle/>
        <a:p>
          <a:endParaRPr lang="en-US"/>
        </a:p>
      </dgm:t>
    </dgm:pt>
    <dgm:pt modelId="{AA104E77-9337-4248-A558-46524114F416}">
      <dgm:prSet phldrT="[Text]"/>
      <dgm:spPr/>
      <dgm:t>
        <a:bodyPr/>
        <a:lstStyle/>
        <a:p>
          <a:r>
            <a:rPr lang="en-US" b="1" dirty="0" smtClean="0"/>
            <a:t>Level Up</a:t>
          </a:r>
          <a:r>
            <a:rPr lang="en-US" dirty="0" smtClean="0"/>
            <a:t>: Student successfully completes citation exercise in one-shot instruction session or submits bibliography of at least 10 sources in specified  format for assignment</a:t>
          </a:r>
          <a:endParaRPr lang="en-US" dirty="0"/>
        </a:p>
      </dgm:t>
    </dgm:pt>
    <dgm:pt modelId="{493454EB-4982-4381-966E-4BB5C92A4ADB}" type="parTrans" cxnId="{01EE0247-34A8-469C-B9DC-DD04E66FF911}">
      <dgm:prSet/>
      <dgm:spPr/>
      <dgm:t>
        <a:bodyPr/>
        <a:lstStyle/>
        <a:p>
          <a:endParaRPr lang="en-US"/>
        </a:p>
      </dgm:t>
    </dgm:pt>
    <dgm:pt modelId="{3A024346-22A9-437F-8E80-4FCE7254864A}" type="sibTrans" cxnId="{01EE0247-34A8-469C-B9DC-DD04E66FF911}">
      <dgm:prSet/>
      <dgm:spPr/>
      <dgm:t>
        <a:bodyPr/>
        <a:lstStyle/>
        <a:p>
          <a:endParaRPr lang="en-US"/>
        </a:p>
      </dgm:t>
    </dgm:pt>
    <dgm:pt modelId="{727306CF-4105-497B-B683-EF7C1019FBDB}">
      <dgm:prSet phldrT="[Text]"/>
      <dgm:spPr/>
      <dgm:t>
        <a:bodyPr/>
        <a:lstStyle/>
        <a:p>
          <a:r>
            <a:rPr lang="en-US" b="1" dirty="0" smtClean="0"/>
            <a:t>Next Gen</a:t>
          </a:r>
          <a:r>
            <a:rPr lang="en-US" dirty="0" smtClean="0"/>
            <a:t>: Student completes literature review on topic with proper citation format</a:t>
          </a:r>
          <a:endParaRPr lang="en-US" dirty="0"/>
        </a:p>
      </dgm:t>
    </dgm:pt>
    <dgm:pt modelId="{6CB9A66B-211D-479E-91E3-240F4F0324D2}" type="parTrans" cxnId="{FA1CDC8D-AC28-4448-9228-23C2CF65745B}">
      <dgm:prSet/>
      <dgm:spPr/>
      <dgm:t>
        <a:bodyPr/>
        <a:lstStyle/>
        <a:p>
          <a:endParaRPr lang="en-US"/>
        </a:p>
      </dgm:t>
    </dgm:pt>
    <dgm:pt modelId="{0BBB0A5B-03FE-42F0-B81B-56A83F481D66}" type="sibTrans" cxnId="{FA1CDC8D-AC28-4448-9228-23C2CF65745B}">
      <dgm:prSet/>
      <dgm:spPr/>
      <dgm:t>
        <a:bodyPr/>
        <a:lstStyle/>
        <a:p>
          <a:endParaRPr lang="en-US"/>
        </a:p>
      </dgm:t>
    </dgm:pt>
    <dgm:pt modelId="{EA2228CD-3D26-400D-9A76-B01A1C61FA2D}">
      <dgm:prSet phldrT="[Text]" custT="1"/>
      <dgm:spPr/>
      <dgm:t>
        <a:bodyPr/>
        <a:lstStyle/>
        <a:p>
          <a:r>
            <a:rPr lang="en-US" sz="1200" b="1" dirty="0" smtClean="0"/>
            <a:t>Level Up</a:t>
          </a:r>
          <a:r>
            <a:rPr lang="en-US" sz="1200" dirty="0" smtClean="0"/>
            <a:t>: Exercise or bibliography graded for citation &amp; if 80% or above received Citation All Star badge</a:t>
          </a:r>
          <a:endParaRPr lang="en-US" sz="1200" dirty="0"/>
        </a:p>
      </dgm:t>
    </dgm:pt>
    <dgm:pt modelId="{F4131ADA-C40B-4917-978B-B59C173694F0}" type="parTrans" cxnId="{6808C0D7-CBBD-4B6B-80DA-C100A9C96466}">
      <dgm:prSet/>
      <dgm:spPr/>
      <dgm:t>
        <a:bodyPr/>
        <a:lstStyle/>
        <a:p>
          <a:endParaRPr lang="en-US"/>
        </a:p>
      </dgm:t>
    </dgm:pt>
    <dgm:pt modelId="{CDC0F480-180E-4A49-ADF4-FB858C31A800}" type="sibTrans" cxnId="{6808C0D7-CBBD-4B6B-80DA-C100A9C96466}">
      <dgm:prSet/>
      <dgm:spPr/>
      <dgm:t>
        <a:bodyPr/>
        <a:lstStyle/>
        <a:p>
          <a:endParaRPr lang="en-US"/>
        </a:p>
      </dgm:t>
    </dgm:pt>
    <dgm:pt modelId="{34199971-795B-4315-A29E-2B479209CBB9}">
      <dgm:prSet phldrT="[Text]" custT="1"/>
      <dgm:spPr/>
      <dgm:t>
        <a:bodyPr/>
        <a:lstStyle/>
        <a:p>
          <a:r>
            <a:rPr lang="en-US" sz="1200" b="1" dirty="0" smtClean="0"/>
            <a:t>Next Gen</a:t>
          </a:r>
          <a:r>
            <a:rPr lang="en-US" sz="1200" dirty="0" smtClean="0"/>
            <a:t>: Lit review graded via rubric by professor; if meets or exceeds expectations receives Scholarly Conversation Star badge</a:t>
          </a:r>
          <a:endParaRPr lang="en-US" sz="1200" dirty="0"/>
        </a:p>
      </dgm:t>
    </dgm:pt>
    <dgm:pt modelId="{04F06142-8D46-45A8-861B-731870938C8A}" type="parTrans" cxnId="{44D45CCA-53BF-4C2B-B495-9954290E5493}">
      <dgm:prSet/>
      <dgm:spPr/>
      <dgm:t>
        <a:bodyPr/>
        <a:lstStyle/>
        <a:p>
          <a:endParaRPr lang="en-US"/>
        </a:p>
      </dgm:t>
    </dgm:pt>
    <dgm:pt modelId="{9CC4E5AD-B716-4B87-AF6C-F77B613BE1D9}" type="sibTrans" cxnId="{44D45CCA-53BF-4C2B-B495-9954290E5493}">
      <dgm:prSet/>
      <dgm:spPr/>
      <dgm:t>
        <a:bodyPr/>
        <a:lstStyle/>
        <a:p>
          <a:endParaRPr lang="en-US"/>
        </a:p>
      </dgm:t>
    </dgm:pt>
    <dgm:pt modelId="{15E2872A-64D4-455C-8C15-72FFDE2632E1}">
      <dgm:prSet phldrT="[Text]" custT="1"/>
      <dgm:spPr/>
      <dgm:t>
        <a:bodyPr/>
        <a:lstStyle/>
        <a:p>
          <a:r>
            <a:rPr lang="en-US" sz="1200" b="1" dirty="0" smtClean="0"/>
            <a:t>Boss Level</a:t>
          </a:r>
          <a:r>
            <a:rPr lang="en-US" sz="1200" dirty="0" smtClean="0"/>
            <a:t>: Synthesis project evaluated by peers in field and impact tracking plan by librarian. If accepted, receives SPARC All Star badge</a:t>
          </a:r>
          <a:endParaRPr lang="en-US" sz="1200" dirty="0"/>
        </a:p>
      </dgm:t>
    </dgm:pt>
    <dgm:pt modelId="{495029AD-F9A9-42A9-8635-7F64F2ADED6F}" type="parTrans" cxnId="{475BA875-EDAA-4D92-9FEE-88C850EC74B4}">
      <dgm:prSet/>
      <dgm:spPr/>
      <dgm:t>
        <a:bodyPr/>
        <a:lstStyle/>
        <a:p>
          <a:endParaRPr lang="en-US"/>
        </a:p>
      </dgm:t>
    </dgm:pt>
    <dgm:pt modelId="{A20CEEEF-540C-4584-A808-83C42E4A52FD}" type="sibTrans" cxnId="{475BA875-EDAA-4D92-9FEE-88C850EC74B4}">
      <dgm:prSet/>
      <dgm:spPr/>
      <dgm:t>
        <a:bodyPr/>
        <a:lstStyle/>
        <a:p>
          <a:endParaRPr lang="en-US"/>
        </a:p>
      </dgm:t>
    </dgm:pt>
    <dgm:pt modelId="{A00D0BAB-5C04-41F8-BB90-3E4E1A88BD78}">
      <dgm:prSet phldrT="[Text]"/>
      <dgm:spPr/>
      <dgm:t>
        <a:bodyPr/>
        <a:lstStyle/>
        <a:p>
          <a:r>
            <a:rPr lang="en-US" b="1" dirty="0" smtClean="0"/>
            <a:t>Boss Level</a:t>
          </a:r>
          <a:r>
            <a:rPr lang="en-US" dirty="0" smtClean="0"/>
            <a:t>: Student completes synthesis project (article, thesis, multimedia project, </a:t>
          </a:r>
          <a:r>
            <a:rPr lang="en-US" dirty="0" err="1" smtClean="0"/>
            <a:t>etc</a:t>
          </a:r>
          <a:r>
            <a:rPr lang="en-US" dirty="0" smtClean="0"/>
            <a:t>) with appropriate references to prior works and identifies methods for tracking impact (</a:t>
          </a:r>
          <a:r>
            <a:rPr lang="en-US" dirty="0" err="1" smtClean="0"/>
            <a:t>WoS</a:t>
          </a:r>
          <a:r>
            <a:rPr lang="en-US" dirty="0" smtClean="0"/>
            <a:t>, </a:t>
          </a:r>
          <a:r>
            <a:rPr lang="en-US" dirty="0" err="1" smtClean="0"/>
            <a:t>impactstory</a:t>
          </a:r>
          <a:r>
            <a:rPr lang="en-US" dirty="0" smtClean="0"/>
            <a:t>, </a:t>
          </a:r>
          <a:r>
            <a:rPr lang="en-US" dirty="0" err="1" smtClean="0"/>
            <a:t>etc</a:t>
          </a:r>
          <a:r>
            <a:rPr lang="en-US" dirty="0" smtClean="0"/>
            <a:t>)</a:t>
          </a:r>
          <a:endParaRPr lang="en-US" dirty="0"/>
        </a:p>
      </dgm:t>
    </dgm:pt>
    <dgm:pt modelId="{8780F345-69F3-419F-8CE2-A9530BA67155}" type="parTrans" cxnId="{4D51EA3A-956C-4105-9B4D-DFEBF3EE8C6D}">
      <dgm:prSet/>
      <dgm:spPr/>
      <dgm:t>
        <a:bodyPr/>
        <a:lstStyle/>
        <a:p>
          <a:endParaRPr lang="en-US"/>
        </a:p>
      </dgm:t>
    </dgm:pt>
    <dgm:pt modelId="{07B40A79-A7EA-42E9-BDFE-DDDC544DF1C4}" type="sibTrans" cxnId="{4D51EA3A-956C-4105-9B4D-DFEBF3EE8C6D}">
      <dgm:prSet/>
      <dgm:spPr/>
      <dgm:t>
        <a:bodyPr/>
        <a:lstStyle/>
        <a:p>
          <a:endParaRPr lang="en-US"/>
        </a:p>
      </dgm:t>
    </dgm:pt>
    <dgm:pt modelId="{2BA8BA42-68B9-4C14-90E0-90624C367DC8}" type="pres">
      <dgm:prSet presAssocID="{C5AA29F6-3EC3-4DE8-99CD-BF377F3D2357}" presName="Name0" presStyleCnt="0">
        <dgm:presLayoutVars>
          <dgm:dir/>
          <dgm:animLvl val="lvl"/>
          <dgm:resizeHandles val="exact"/>
        </dgm:presLayoutVars>
      </dgm:prSet>
      <dgm:spPr/>
      <dgm:t>
        <a:bodyPr/>
        <a:lstStyle/>
        <a:p>
          <a:endParaRPr lang="en-US"/>
        </a:p>
      </dgm:t>
    </dgm:pt>
    <dgm:pt modelId="{0C9ED58A-58CD-4E66-A258-435596F69345}" type="pres">
      <dgm:prSet presAssocID="{C5AA29F6-3EC3-4DE8-99CD-BF377F3D2357}" presName="tSp" presStyleCnt="0"/>
      <dgm:spPr/>
    </dgm:pt>
    <dgm:pt modelId="{BC539CA1-6325-4D22-BBF4-77AFA92D1F7E}" type="pres">
      <dgm:prSet presAssocID="{C5AA29F6-3EC3-4DE8-99CD-BF377F3D2357}" presName="bSp" presStyleCnt="0"/>
      <dgm:spPr/>
    </dgm:pt>
    <dgm:pt modelId="{C2FBD541-26B9-4143-B21E-B6A367741658}" type="pres">
      <dgm:prSet presAssocID="{C5AA29F6-3EC3-4DE8-99CD-BF377F3D2357}" presName="process" presStyleCnt="0"/>
      <dgm:spPr/>
    </dgm:pt>
    <dgm:pt modelId="{9F6BED86-3EE9-4516-A253-9AD3292FA4BC}" type="pres">
      <dgm:prSet presAssocID="{28C35961-5BE9-4F2C-ADF8-EB0EB4E29F73}" presName="composite1" presStyleCnt="0"/>
      <dgm:spPr/>
    </dgm:pt>
    <dgm:pt modelId="{43ADE1D5-C07E-4FB5-A172-C16577C6B5CE}" type="pres">
      <dgm:prSet presAssocID="{28C35961-5BE9-4F2C-ADF8-EB0EB4E29F73}" presName="dummyNode1" presStyleLbl="node1" presStyleIdx="0" presStyleCnt="3"/>
      <dgm:spPr/>
    </dgm:pt>
    <dgm:pt modelId="{7922D2C4-F618-4C32-BA1C-5A7EC160A225}" type="pres">
      <dgm:prSet presAssocID="{28C35961-5BE9-4F2C-ADF8-EB0EB4E29F73}" presName="childNode1" presStyleLbl="bgAcc1" presStyleIdx="0" presStyleCnt="3" custScaleY="182081">
        <dgm:presLayoutVars>
          <dgm:bulletEnabled val="1"/>
        </dgm:presLayoutVars>
      </dgm:prSet>
      <dgm:spPr/>
      <dgm:t>
        <a:bodyPr/>
        <a:lstStyle/>
        <a:p>
          <a:endParaRPr lang="en-US"/>
        </a:p>
      </dgm:t>
    </dgm:pt>
    <dgm:pt modelId="{ED1598C3-6504-41FF-AD54-4168233594DA}" type="pres">
      <dgm:prSet presAssocID="{28C35961-5BE9-4F2C-ADF8-EB0EB4E29F73}" presName="childNode1tx" presStyleLbl="bgAcc1" presStyleIdx="0" presStyleCnt="3">
        <dgm:presLayoutVars>
          <dgm:bulletEnabled val="1"/>
        </dgm:presLayoutVars>
      </dgm:prSet>
      <dgm:spPr/>
      <dgm:t>
        <a:bodyPr/>
        <a:lstStyle/>
        <a:p>
          <a:endParaRPr lang="en-US"/>
        </a:p>
      </dgm:t>
    </dgm:pt>
    <dgm:pt modelId="{D013AA24-C6FF-495F-952A-00FCEA37C61E}" type="pres">
      <dgm:prSet presAssocID="{28C35961-5BE9-4F2C-ADF8-EB0EB4E29F73}" presName="parentNode1" presStyleLbl="node1" presStyleIdx="0" presStyleCnt="3">
        <dgm:presLayoutVars>
          <dgm:chMax val="1"/>
          <dgm:bulletEnabled val="1"/>
        </dgm:presLayoutVars>
      </dgm:prSet>
      <dgm:spPr/>
      <dgm:t>
        <a:bodyPr/>
        <a:lstStyle/>
        <a:p>
          <a:endParaRPr lang="en-US"/>
        </a:p>
      </dgm:t>
    </dgm:pt>
    <dgm:pt modelId="{54F44E87-C13E-495C-BE8B-21C6593ADB77}" type="pres">
      <dgm:prSet presAssocID="{28C35961-5BE9-4F2C-ADF8-EB0EB4E29F73}" presName="connSite1" presStyleCnt="0"/>
      <dgm:spPr/>
    </dgm:pt>
    <dgm:pt modelId="{3D7249C1-C023-4A82-91AC-C7C1CA284C40}" type="pres">
      <dgm:prSet presAssocID="{CB32CBB0-6F2A-49DC-A795-BF7D0DC5A898}" presName="Name9" presStyleLbl="sibTrans2D1" presStyleIdx="0" presStyleCnt="2"/>
      <dgm:spPr/>
      <dgm:t>
        <a:bodyPr/>
        <a:lstStyle/>
        <a:p>
          <a:endParaRPr lang="en-US"/>
        </a:p>
      </dgm:t>
    </dgm:pt>
    <dgm:pt modelId="{4A888BEB-31EA-4ECB-B337-E9D446318E00}" type="pres">
      <dgm:prSet presAssocID="{7B92FA69-F9EA-4525-BEDC-E7533CFAA0A2}" presName="composite2" presStyleCnt="0"/>
      <dgm:spPr/>
    </dgm:pt>
    <dgm:pt modelId="{6B1D50C9-A9E1-49D6-B4B6-E298E2242C88}" type="pres">
      <dgm:prSet presAssocID="{7B92FA69-F9EA-4525-BEDC-E7533CFAA0A2}" presName="dummyNode2" presStyleLbl="node1" presStyleIdx="0" presStyleCnt="3"/>
      <dgm:spPr/>
    </dgm:pt>
    <dgm:pt modelId="{AED505F8-1EA4-4672-BA06-3FBD9A4F39A4}" type="pres">
      <dgm:prSet presAssocID="{7B92FA69-F9EA-4525-BEDC-E7533CFAA0A2}" presName="childNode2" presStyleLbl="bgAcc1" presStyleIdx="1" presStyleCnt="3" custScaleY="201841">
        <dgm:presLayoutVars>
          <dgm:bulletEnabled val="1"/>
        </dgm:presLayoutVars>
      </dgm:prSet>
      <dgm:spPr/>
      <dgm:t>
        <a:bodyPr/>
        <a:lstStyle/>
        <a:p>
          <a:endParaRPr lang="en-US"/>
        </a:p>
      </dgm:t>
    </dgm:pt>
    <dgm:pt modelId="{25FF57E7-9495-4F55-A3D8-642767832940}" type="pres">
      <dgm:prSet presAssocID="{7B92FA69-F9EA-4525-BEDC-E7533CFAA0A2}" presName="childNode2tx" presStyleLbl="bgAcc1" presStyleIdx="1" presStyleCnt="3">
        <dgm:presLayoutVars>
          <dgm:bulletEnabled val="1"/>
        </dgm:presLayoutVars>
      </dgm:prSet>
      <dgm:spPr/>
      <dgm:t>
        <a:bodyPr/>
        <a:lstStyle/>
        <a:p>
          <a:endParaRPr lang="en-US"/>
        </a:p>
      </dgm:t>
    </dgm:pt>
    <dgm:pt modelId="{3BC27922-19BA-481B-903A-8241D09B1D95}" type="pres">
      <dgm:prSet presAssocID="{7B92FA69-F9EA-4525-BEDC-E7533CFAA0A2}" presName="parentNode2" presStyleLbl="node1" presStyleIdx="1" presStyleCnt="3" custLinFactNeighborX="-2842" custLinFactNeighborY="-57182">
        <dgm:presLayoutVars>
          <dgm:chMax val="0"/>
          <dgm:bulletEnabled val="1"/>
        </dgm:presLayoutVars>
      </dgm:prSet>
      <dgm:spPr/>
      <dgm:t>
        <a:bodyPr/>
        <a:lstStyle/>
        <a:p>
          <a:endParaRPr lang="en-US"/>
        </a:p>
      </dgm:t>
    </dgm:pt>
    <dgm:pt modelId="{B7C04DA9-6C1F-4C7E-92D1-AC879FCE6837}" type="pres">
      <dgm:prSet presAssocID="{7B92FA69-F9EA-4525-BEDC-E7533CFAA0A2}" presName="connSite2" presStyleCnt="0"/>
      <dgm:spPr/>
    </dgm:pt>
    <dgm:pt modelId="{7C9D97C6-818F-4926-AE9C-BBEEE8A35B85}" type="pres">
      <dgm:prSet presAssocID="{92A1F97B-2EAB-4E75-AB04-F9240E3FB213}" presName="Name18" presStyleLbl="sibTrans2D1" presStyleIdx="1" presStyleCnt="2"/>
      <dgm:spPr/>
      <dgm:t>
        <a:bodyPr/>
        <a:lstStyle/>
        <a:p>
          <a:endParaRPr lang="en-US"/>
        </a:p>
      </dgm:t>
    </dgm:pt>
    <dgm:pt modelId="{0F532E3B-E0FD-41A4-B0DC-E2902FC470F8}" type="pres">
      <dgm:prSet presAssocID="{BFBFEA4B-170A-41BC-9CA2-4A07A4F7E10F}" presName="composite1" presStyleCnt="0"/>
      <dgm:spPr/>
    </dgm:pt>
    <dgm:pt modelId="{47EA29B8-5048-472B-A78A-CFDBCF2E535F}" type="pres">
      <dgm:prSet presAssocID="{BFBFEA4B-170A-41BC-9CA2-4A07A4F7E10F}" presName="dummyNode1" presStyleLbl="node1" presStyleIdx="1" presStyleCnt="3"/>
      <dgm:spPr/>
    </dgm:pt>
    <dgm:pt modelId="{FD68B41B-B5F2-4840-A9F6-09B984D6FBC3}" type="pres">
      <dgm:prSet presAssocID="{BFBFEA4B-170A-41BC-9CA2-4A07A4F7E10F}" presName="childNode1" presStyleLbl="bgAcc1" presStyleIdx="2" presStyleCnt="3" custScaleY="200675">
        <dgm:presLayoutVars>
          <dgm:bulletEnabled val="1"/>
        </dgm:presLayoutVars>
      </dgm:prSet>
      <dgm:spPr/>
      <dgm:t>
        <a:bodyPr/>
        <a:lstStyle/>
        <a:p>
          <a:endParaRPr lang="en-US"/>
        </a:p>
      </dgm:t>
    </dgm:pt>
    <dgm:pt modelId="{15CF248C-5A86-4F69-9D1F-6F87BADDEB54}" type="pres">
      <dgm:prSet presAssocID="{BFBFEA4B-170A-41BC-9CA2-4A07A4F7E10F}" presName="childNode1tx" presStyleLbl="bgAcc1" presStyleIdx="2" presStyleCnt="3">
        <dgm:presLayoutVars>
          <dgm:bulletEnabled val="1"/>
        </dgm:presLayoutVars>
      </dgm:prSet>
      <dgm:spPr/>
      <dgm:t>
        <a:bodyPr/>
        <a:lstStyle/>
        <a:p>
          <a:endParaRPr lang="en-US"/>
        </a:p>
      </dgm:t>
    </dgm:pt>
    <dgm:pt modelId="{26C59B25-1878-4599-B1E0-42F9629CBFC2}" type="pres">
      <dgm:prSet presAssocID="{BFBFEA4B-170A-41BC-9CA2-4A07A4F7E10F}" presName="parentNode1" presStyleLbl="node1" presStyleIdx="2" presStyleCnt="3" custLinFactNeighborX="812" custLinFactNeighborY="23485">
        <dgm:presLayoutVars>
          <dgm:chMax val="1"/>
          <dgm:bulletEnabled val="1"/>
        </dgm:presLayoutVars>
      </dgm:prSet>
      <dgm:spPr/>
      <dgm:t>
        <a:bodyPr/>
        <a:lstStyle/>
        <a:p>
          <a:endParaRPr lang="en-US"/>
        </a:p>
      </dgm:t>
    </dgm:pt>
    <dgm:pt modelId="{F9F6F65B-C46A-4B9C-8522-C47BAAEEE6A9}" type="pres">
      <dgm:prSet presAssocID="{BFBFEA4B-170A-41BC-9CA2-4A07A4F7E10F}" presName="connSite1" presStyleCnt="0"/>
      <dgm:spPr/>
    </dgm:pt>
  </dgm:ptLst>
  <dgm:cxnLst>
    <dgm:cxn modelId="{62668926-9FB2-4F12-8572-4CC58DE4AB98}" type="presOf" srcId="{34199971-795B-4315-A29E-2B479209CBB9}" destId="{15CF248C-5A86-4F69-9D1F-6F87BADDEB54}" srcOrd="1" destOrd="2" presId="urn:microsoft.com/office/officeart/2005/8/layout/hProcess4"/>
    <dgm:cxn modelId="{1C32D53F-D970-4C67-8DD0-C21FE13579A4}" type="presOf" srcId="{01FCAB64-DF09-4250-BA45-9BC060C140C3}" destId="{25FF57E7-9495-4F55-A3D8-642767832940}" srcOrd="1" destOrd="0" presId="urn:microsoft.com/office/officeart/2005/8/layout/hProcess4"/>
    <dgm:cxn modelId="{767D0050-692A-46F4-9556-11D190620805}" type="presOf" srcId="{15E2872A-64D4-455C-8C15-72FFDE2632E1}" destId="{15CF248C-5A86-4F69-9D1F-6F87BADDEB54}" srcOrd="1" destOrd="3" presId="urn:microsoft.com/office/officeart/2005/8/layout/hProcess4"/>
    <dgm:cxn modelId="{6808C0D7-CBBD-4B6B-80DA-C100A9C96466}" srcId="{BFBFEA4B-170A-41BC-9CA2-4A07A4F7E10F}" destId="{EA2228CD-3D26-400D-9A76-B01A1C61FA2D}" srcOrd="1" destOrd="0" parTransId="{F4131ADA-C40B-4917-978B-B59C173694F0}" sibTransId="{CDC0F480-180E-4A49-ADF4-FB858C31A800}"/>
    <dgm:cxn modelId="{6641B531-8392-4D01-A0E8-290534796B7C}" type="presOf" srcId="{01FCAB64-DF09-4250-BA45-9BC060C140C3}" destId="{AED505F8-1EA4-4672-BA06-3FBD9A4F39A4}" srcOrd="0" destOrd="0" presId="urn:microsoft.com/office/officeart/2005/8/layout/hProcess4"/>
    <dgm:cxn modelId="{47FE255E-8B4E-4941-AC9E-89A749248AF6}" type="presOf" srcId="{ED875877-18CE-4C1E-88BC-8212710B11A9}" destId="{7922D2C4-F618-4C32-BA1C-5A7EC160A225}" srcOrd="0" destOrd="0" presId="urn:microsoft.com/office/officeart/2005/8/layout/hProcess4"/>
    <dgm:cxn modelId="{4B430EE7-A0BD-4117-A924-4EB91E9C3DA1}" type="presOf" srcId="{34199971-795B-4315-A29E-2B479209CBB9}" destId="{FD68B41B-B5F2-4840-A9F6-09B984D6FBC3}" srcOrd="0" destOrd="2" presId="urn:microsoft.com/office/officeart/2005/8/layout/hProcess4"/>
    <dgm:cxn modelId="{69A234BC-8640-48E2-AA43-72282849D281}" type="presOf" srcId="{EA2228CD-3D26-400D-9A76-B01A1C61FA2D}" destId="{15CF248C-5A86-4F69-9D1F-6F87BADDEB54}" srcOrd="1" destOrd="1" presId="urn:microsoft.com/office/officeart/2005/8/layout/hProcess4"/>
    <dgm:cxn modelId="{FA1CDC8D-AC28-4448-9228-23C2CF65745B}" srcId="{7B92FA69-F9EA-4525-BEDC-E7533CFAA0A2}" destId="{727306CF-4105-497B-B683-EF7C1019FBDB}" srcOrd="2" destOrd="0" parTransId="{6CB9A66B-211D-479E-91E3-240F4F0324D2}" sibTransId="{0BBB0A5B-03FE-42F0-B81B-56A83F481D66}"/>
    <dgm:cxn modelId="{905FAF0A-4C32-4B42-86C5-6C7B72FADFE6}" type="presOf" srcId="{82FF9BBD-2E9C-41E9-8116-AF97B26C7710}" destId="{7922D2C4-F618-4C32-BA1C-5A7EC160A225}" srcOrd="0" destOrd="1" presId="urn:microsoft.com/office/officeart/2005/8/layout/hProcess4"/>
    <dgm:cxn modelId="{D2A5090B-5C58-492C-BDC2-67EB3972398C}" type="presOf" srcId="{EA2228CD-3D26-400D-9A76-B01A1C61FA2D}" destId="{FD68B41B-B5F2-4840-A9F6-09B984D6FBC3}" srcOrd="0" destOrd="1" presId="urn:microsoft.com/office/officeart/2005/8/layout/hProcess4"/>
    <dgm:cxn modelId="{D803A57A-DC03-4676-8814-5FC1D480162A}" type="presOf" srcId="{CB32CBB0-6F2A-49DC-A795-BF7D0DC5A898}" destId="{3D7249C1-C023-4A82-91AC-C7C1CA284C40}" srcOrd="0" destOrd="0" presId="urn:microsoft.com/office/officeart/2005/8/layout/hProcess4"/>
    <dgm:cxn modelId="{89B06E7C-42C3-4ABE-9221-D1029901B196}" srcId="{28C35961-5BE9-4F2C-ADF8-EB0EB4E29F73}" destId="{E227FFDB-84D7-4012-B577-ECA6BF56FD04}" srcOrd="3" destOrd="0" parTransId="{76FD0CCA-3B9E-47BF-8F3F-2EE3361F83C4}" sibTransId="{F56CD713-6DD3-4E76-A845-5BD02EEDA64D}"/>
    <dgm:cxn modelId="{D7B8D04F-5E3F-49F9-8C17-8A8EB113FA41}" type="presOf" srcId="{15E2872A-64D4-455C-8C15-72FFDE2632E1}" destId="{FD68B41B-B5F2-4840-A9F6-09B984D6FBC3}" srcOrd="0" destOrd="3" presId="urn:microsoft.com/office/officeart/2005/8/layout/hProcess4"/>
    <dgm:cxn modelId="{3250DA82-CAFD-441A-88E2-F9657C6B1CC6}" type="presOf" srcId="{E227FFDB-84D7-4012-B577-ECA6BF56FD04}" destId="{7922D2C4-F618-4C32-BA1C-5A7EC160A225}" srcOrd="0" destOrd="3" presId="urn:microsoft.com/office/officeart/2005/8/layout/hProcess4"/>
    <dgm:cxn modelId="{C8D96206-C5CD-4C72-A204-ECEF2082071D}" type="presOf" srcId="{28C35961-5BE9-4F2C-ADF8-EB0EB4E29F73}" destId="{D013AA24-C6FF-495F-952A-00FCEA37C61E}" srcOrd="0" destOrd="0" presId="urn:microsoft.com/office/officeart/2005/8/layout/hProcess4"/>
    <dgm:cxn modelId="{2309F1C7-04A2-4046-A25C-EC7D7E1752B2}" type="presOf" srcId="{727306CF-4105-497B-B683-EF7C1019FBDB}" destId="{25FF57E7-9495-4F55-A3D8-642767832940}" srcOrd="1" destOrd="2" presId="urn:microsoft.com/office/officeart/2005/8/layout/hProcess4"/>
    <dgm:cxn modelId="{26F10B13-7450-4BBA-92A7-5D26812704AB}" type="presOf" srcId="{727306CF-4105-497B-B683-EF7C1019FBDB}" destId="{AED505F8-1EA4-4672-BA06-3FBD9A4F39A4}" srcOrd="0" destOrd="2" presId="urn:microsoft.com/office/officeart/2005/8/layout/hProcess4"/>
    <dgm:cxn modelId="{7A64B243-03D0-43E1-8206-7A89627BCB3F}" srcId="{BFBFEA4B-170A-41BC-9CA2-4A07A4F7E10F}" destId="{ADE44493-3919-4192-8A42-71A9745BFDD3}" srcOrd="0" destOrd="0" parTransId="{D6FE8838-5627-4960-B65F-E7D2A7BE36EF}" sibTransId="{76648E4A-5F9B-4D98-B40C-B15BA4C3A17E}"/>
    <dgm:cxn modelId="{E17B3659-7DC0-4F37-BD54-203B478E1F98}" type="presOf" srcId="{AA104E77-9337-4248-A558-46524114F416}" destId="{25FF57E7-9495-4F55-A3D8-642767832940}" srcOrd="1" destOrd="1" presId="urn:microsoft.com/office/officeart/2005/8/layout/hProcess4"/>
    <dgm:cxn modelId="{A54131B3-C332-4D9D-AF13-0471981AD9D7}" srcId="{C5AA29F6-3EC3-4DE8-99CD-BF377F3D2357}" destId="{7B92FA69-F9EA-4525-BEDC-E7533CFAA0A2}" srcOrd="1" destOrd="0" parTransId="{2BA1460F-ACA3-4116-A20F-26FF5D4F144C}" sibTransId="{92A1F97B-2EAB-4E75-AB04-F9240E3FB213}"/>
    <dgm:cxn modelId="{834C2F76-812E-4C26-8647-9A09CB9EEA07}" type="presOf" srcId="{BFBFEA4B-170A-41BC-9CA2-4A07A4F7E10F}" destId="{26C59B25-1878-4599-B1E0-42F9629CBFC2}" srcOrd="0" destOrd="0" presId="urn:microsoft.com/office/officeart/2005/8/layout/hProcess4"/>
    <dgm:cxn modelId="{C0E6EDAF-D2FF-49C1-9518-3F746F43972B}" type="presOf" srcId="{AA104E77-9337-4248-A558-46524114F416}" destId="{AED505F8-1EA4-4672-BA06-3FBD9A4F39A4}" srcOrd="0" destOrd="1" presId="urn:microsoft.com/office/officeart/2005/8/layout/hProcess4"/>
    <dgm:cxn modelId="{6298A3F1-627F-474B-9A79-9E91ABF4E003}" type="presOf" srcId="{92A1F97B-2EAB-4E75-AB04-F9240E3FB213}" destId="{7C9D97C6-818F-4926-AE9C-BBEEE8A35B85}" srcOrd="0" destOrd="0" presId="urn:microsoft.com/office/officeart/2005/8/layout/hProcess4"/>
    <dgm:cxn modelId="{4D51EA3A-956C-4105-9B4D-DFEBF3EE8C6D}" srcId="{7B92FA69-F9EA-4525-BEDC-E7533CFAA0A2}" destId="{A00D0BAB-5C04-41F8-BB90-3E4E1A88BD78}" srcOrd="3" destOrd="0" parTransId="{8780F345-69F3-419F-8CE2-A9530BA67155}" sibTransId="{07B40A79-A7EA-42E9-BDFE-DDDC544DF1C4}"/>
    <dgm:cxn modelId="{475BA875-EDAA-4D92-9FEE-88C850EC74B4}" srcId="{BFBFEA4B-170A-41BC-9CA2-4A07A4F7E10F}" destId="{15E2872A-64D4-455C-8C15-72FFDE2632E1}" srcOrd="3" destOrd="0" parTransId="{495029AD-F9A9-42A9-8635-7F64F2ADED6F}" sibTransId="{A20CEEEF-540C-4584-A808-83C42E4A52FD}"/>
    <dgm:cxn modelId="{6041F4AD-14F9-4D0B-B0D3-E6F2EE593EDB}" type="presOf" srcId="{ADE44493-3919-4192-8A42-71A9745BFDD3}" destId="{15CF248C-5A86-4F69-9D1F-6F87BADDEB54}" srcOrd="1" destOrd="0" presId="urn:microsoft.com/office/officeart/2005/8/layout/hProcess4"/>
    <dgm:cxn modelId="{222873CC-51A7-4F13-833A-3BDA788682B6}" type="presOf" srcId="{E227FFDB-84D7-4012-B577-ECA6BF56FD04}" destId="{ED1598C3-6504-41FF-AD54-4168233594DA}" srcOrd="1" destOrd="3" presId="urn:microsoft.com/office/officeart/2005/8/layout/hProcess4"/>
    <dgm:cxn modelId="{9E41E143-D7DA-49D5-AD46-53310C69EC72}" srcId="{28C35961-5BE9-4F2C-ADF8-EB0EB4E29F73}" destId="{68CC8C9E-3F02-4C35-A38F-BF5E7339B9AB}" srcOrd="2" destOrd="0" parTransId="{3DB0AEF7-F331-4548-BCD5-01788BE5FDFB}" sibTransId="{62D4E982-E678-4E9B-B8F0-C800E06F6D35}"/>
    <dgm:cxn modelId="{01EE0247-34A8-469C-B9DC-DD04E66FF911}" srcId="{7B92FA69-F9EA-4525-BEDC-E7533CFAA0A2}" destId="{AA104E77-9337-4248-A558-46524114F416}" srcOrd="1" destOrd="0" parTransId="{493454EB-4982-4381-966E-4BB5C92A4ADB}" sibTransId="{3A024346-22A9-437F-8E80-4FCE7254864A}"/>
    <dgm:cxn modelId="{794A4477-A7EA-432C-95DF-A6E5C068956A}" type="presOf" srcId="{A00D0BAB-5C04-41F8-BB90-3E4E1A88BD78}" destId="{AED505F8-1EA4-4672-BA06-3FBD9A4F39A4}" srcOrd="0" destOrd="3" presId="urn:microsoft.com/office/officeart/2005/8/layout/hProcess4"/>
    <dgm:cxn modelId="{360A6C0A-9E98-41D0-93AB-C18B6C3C8D82}" type="presOf" srcId="{68CC8C9E-3F02-4C35-A38F-BF5E7339B9AB}" destId="{7922D2C4-F618-4C32-BA1C-5A7EC160A225}" srcOrd="0" destOrd="2" presId="urn:microsoft.com/office/officeart/2005/8/layout/hProcess4"/>
    <dgm:cxn modelId="{F5BB804E-02B4-42A4-A4A5-6F16CF702A55}" srcId="{28C35961-5BE9-4F2C-ADF8-EB0EB4E29F73}" destId="{ED875877-18CE-4C1E-88BC-8212710B11A9}" srcOrd="0" destOrd="0" parTransId="{4F6EEA00-F2A7-4F9A-9F37-D0EC5CC1DBFC}" sibTransId="{1E65C8F4-AE89-4F32-A3AA-74B0166CB7BC}"/>
    <dgm:cxn modelId="{F2096721-B4A9-4748-916C-B601F2A5D766}" srcId="{C5AA29F6-3EC3-4DE8-99CD-BF377F3D2357}" destId="{BFBFEA4B-170A-41BC-9CA2-4A07A4F7E10F}" srcOrd="2" destOrd="0" parTransId="{7A3B8BFA-4F1B-4A0E-B804-CA3B75A49360}" sibTransId="{1B91CFD3-667F-49B3-8227-65CB7F0D705D}"/>
    <dgm:cxn modelId="{66D98A0A-AA6E-492F-8F18-74F0F39938B7}" type="presOf" srcId="{C5AA29F6-3EC3-4DE8-99CD-BF377F3D2357}" destId="{2BA8BA42-68B9-4C14-90E0-90624C367DC8}" srcOrd="0" destOrd="0" presId="urn:microsoft.com/office/officeart/2005/8/layout/hProcess4"/>
    <dgm:cxn modelId="{2C476383-4A3E-41CE-9BC1-407C361AA19B}" srcId="{7B92FA69-F9EA-4525-BEDC-E7533CFAA0A2}" destId="{01FCAB64-DF09-4250-BA45-9BC060C140C3}" srcOrd="0" destOrd="0" parTransId="{74BD490D-6422-4224-B794-E6F55F1C4340}" sibTransId="{0D0DBAB0-CD6B-43E3-BD75-25673D0AD64E}"/>
    <dgm:cxn modelId="{4B4B98BD-522F-463E-8687-145FCAD492F8}" type="presOf" srcId="{ADE44493-3919-4192-8A42-71A9745BFDD3}" destId="{FD68B41B-B5F2-4840-A9F6-09B984D6FBC3}" srcOrd="0" destOrd="0" presId="urn:microsoft.com/office/officeart/2005/8/layout/hProcess4"/>
    <dgm:cxn modelId="{B82756A1-C611-47B9-B146-DEF7A7CDA71C}" type="presOf" srcId="{68CC8C9E-3F02-4C35-A38F-BF5E7339B9AB}" destId="{ED1598C3-6504-41FF-AD54-4168233594DA}" srcOrd="1" destOrd="2" presId="urn:microsoft.com/office/officeart/2005/8/layout/hProcess4"/>
    <dgm:cxn modelId="{5E2FD33E-8A22-4F77-BFA9-63AA21AFDB6E}" srcId="{28C35961-5BE9-4F2C-ADF8-EB0EB4E29F73}" destId="{82FF9BBD-2E9C-41E9-8116-AF97B26C7710}" srcOrd="1" destOrd="0" parTransId="{5F1E1CF9-C012-4BD0-9003-4C95F1EF104D}" sibTransId="{6423E9F1-14E4-457B-8600-EA0ADC0A8BF5}"/>
    <dgm:cxn modelId="{F2CDB049-B222-467A-AF61-5622316A7AF8}" type="presOf" srcId="{7B92FA69-F9EA-4525-BEDC-E7533CFAA0A2}" destId="{3BC27922-19BA-481B-903A-8241D09B1D95}" srcOrd="0" destOrd="0" presId="urn:microsoft.com/office/officeart/2005/8/layout/hProcess4"/>
    <dgm:cxn modelId="{6588B6C6-3ABF-457F-ADDB-2863F27894C2}" type="presOf" srcId="{82FF9BBD-2E9C-41E9-8116-AF97B26C7710}" destId="{ED1598C3-6504-41FF-AD54-4168233594DA}" srcOrd="1" destOrd="1" presId="urn:microsoft.com/office/officeart/2005/8/layout/hProcess4"/>
    <dgm:cxn modelId="{1AD7B2CB-087C-4BCC-ABD6-9A586EA2AAC3}" srcId="{C5AA29F6-3EC3-4DE8-99CD-BF377F3D2357}" destId="{28C35961-5BE9-4F2C-ADF8-EB0EB4E29F73}" srcOrd="0" destOrd="0" parTransId="{3F3950AA-75D6-4C9B-8BA0-2E8D97B0D966}" sibTransId="{CB32CBB0-6F2A-49DC-A795-BF7D0DC5A898}"/>
    <dgm:cxn modelId="{DA0847A6-1946-4C44-B79E-05D3FA0B9C48}" type="presOf" srcId="{A00D0BAB-5C04-41F8-BB90-3E4E1A88BD78}" destId="{25FF57E7-9495-4F55-A3D8-642767832940}" srcOrd="1" destOrd="3" presId="urn:microsoft.com/office/officeart/2005/8/layout/hProcess4"/>
    <dgm:cxn modelId="{0CCCA6BA-728A-496F-96B5-D5B903A0C699}" type="presOf" srcId="{ED875877-18CE-4C1E-88BC-8212710B11A9}" destId="{ED1598C3-6504-41FF-AD54-4168233594DA}" srcOrd="1" destOrd="0" presId="urn:microsoft.com/office/officeart/2005/8/layout/hProcess4"/>
    <dgm:cxn modelId="{44D45CCA-53BF-4C2B-B495-9954290E5493}" srcId="{BFBFEA4B-170A-41BC-9CA2-4A07A4F7E10F}" destId="{34199971-795B-4315-A29E-2B479209CBB9}" srcOrd="2" destOrd="0" parTransId="{04F06142-8D46-45A8-861B-731870938C8A}" sibTransId="{9CC4E5AD-B716-4B87-AF6C-F77B613BE1D9}"/>
    <dgm:cxn modelId="{BAC0735E-6E9A-4E18-B43F-242F3EDD0EE3}" type="presParOf" srcId="{2BA8BA42-68B9-4C14-90E0-90624C367DC8}" destId="{0C9ED58A-58CD-4E66-A258-435596F69345}" srcOrd="0" destOrd="0" presId="urn:microsoft.com/office/officeart/2005/8/layout/hProcess4"/>
    <dgm:cxn modelId="{576AA1B6-5DE8-47B4-93F9-08E1BB81146D}" type="presParOf" srcId="{2BA8BA42-68B9-4C14-90E0-90624C367DC8}" destId="{BC539CA1-6325-4D22-BBF4-77AFA92D1F7E}" srcOrd="1" destOrd="0" presId="urn:microsoft.com/office/officeart/2005/8/layout/hProcess4"/>
    <dgm:cxn modelId="{E5662A51-EF5A-4E30-9007-E1CD2C840A4A}" type="presParOf" srcId="{2BA8BA42-68B9-4C14-90E0-90624C367DC8}" destId="{C2FBD541-26B9-4143-B21E-B6A367741658}" srcOrd="2" destOrd="0" presId="urn:microsoft.com/office/officeart/2005/8/layout/hProcess4"/>
    <dgm:cxn modelId="{4644EB00-7902-47A3-9B9D-214B811761B2}" type="presParOf" srcId="{C2FBD541-26B9-4143-B21E-B6A367741658}" destId="{9F6BED86-3EE9-4516-A253-9AD3292FA4BC}" srcOrd="0" destOrd="0" presId="urn:microsoft.com/office/officeart/2005/8/layout/hProcess4"/>
    <dgm:cxn modelId="{EF3EE873-1156-4FE6-8F52-2710C67DEB5F}" type="presParOf" srcId="{9F6BED86-3EE9-4516-A253-9AD3292FA4BC}" destId="{43ADE1D5-C07E-4FB5-A172-C16577C6B5CE}" srcOrd="0" destOrd="0" presId="urn:microsoft.com/office/officeart/2005/8/layout/hProcess4"/>
    <dgm:cxn modelId="{BB040F99-938A-4B1B-AD54-7FD2C96820B7}" type="presParOf" srcId="{9F6BED86-3EE9-4516-A253-9AD3292FA4BC}" destId="{7922D2C4-F618-4C32-BA1C-5A7EC160A225}" srcOrd="1" destOrd="0" presId="urn:microsoft.com/office/officeart/2005/8/layout/hProcess4"/>
    <dgm:cxn modelId="{6D5782F5-BA27-404F-A709-A9195BA6A478}" type="presParOf" srcId="{9F6BED86-3EE9-4516-A253-9AD3292FA4BC}" destId="{ED1598C3-6504-41FF-AD54-4168233594DA}" srcOrd="2" destOrd="0" presId="urn:microsoft.com/office/officeart/2005/8/layout/hProcess4"/>
    <dgm:cxn modelId="{64354910-0DEB-4BBA-B420-9A2A0D7AA0E6}" type="presParOf" srcId="{9F6BED86-3EE9-4516-A253-9AD3292FA4BC}" destId="{D013AA24-C6FF-495F-952A-00FCEA37C61E}" srcOrd="3" destOrd="0" presId="urn:microsoft.com/office/officeart/2005/8/layout/hProcess4"/>
    <dgm:cxn modelId="{1A3BF8AF-62DC-4391-A660-5E2CBD6067BF}" type="presParOf" srcId="{9F6BED86-3EE9-4516-A253-9AD3292FA4BC}" destId="{54F44E87-C13E-495C-BE8B-21C6593ADB77}" srcOrd="4" destOrd="0" presId="urn:microsoft.com/office/officeart/2005/8/layout/hProcess4"/>
    <dgm:cxn modelId="{E2DE2B29-7AAC-4895-955B-89A6CB1921D5}" type="presParOf" srcId="{C2FBD541-26B9-4143-B21E-B6A367741658}" destId="{3D7249C1-C023-4A82-91AC-C7C1CA284C40}" srcOrd="1" destOrd="0" presId="urn:microsoft.com/office/officeart/2005/8/layout/hProcess4"/>
    <dgm:cxn modelId="{7EC49971-8984-426E-AF54-A376759E631C}" type="presParOf" srcId="{C2FBD541-26B9-4143-B21E-B6A367741658}" destId="{4A888BEB-31EA-4ECB-B337-E9D446318E00}" srcOrd="2" destOrd="0" presId="urn:microsoft.com/office/officeart/2005/8/layout/hProcess4"/>
    <dgm:cxn modelId="{22FF835B-1C1C-4733-8A78-1794DE5A5BA4}" type="presParOf" srcId="{4A888BEB-31EA-4ECB-B337-E9D446318E00}" destId="{6B1D50C9-A9E1-49D6-B4B6-E298E2242C88}" srcOrd="0" destOrd="0" presId="urn:microsoft.com/office/officeart/2005/8/layout/hProcess4"/>
    <dgm:cxn modelId="{CB42EBB9-ED15-40A4-8998-2D94D9A774FB}" type="presParOf" srcId="{4A888BEB-31EA-4ECB-B337-E9D446318E00}" destId="{AED505F8-1EA4-4672-BA06-3FBD9A4F39A4}" srcOrd="1" destOrd="0" presId="urn:microsoft.com/office/officeart/2005/8/layout/hProcess4"/>
    <dgm:cxn modelId="{9D83F558-7899-4122-9D78-183E06D5FF2C}" type="presParOf" srcId="{4A888BEB-31EA-4ECB-B337-E9D446318E00}" destId="{25FF57E7-9495-4F55-A3D8-642767832940}" srcOrd="2" destOrd="0" presId="urn:microsoft.com/office/officeart/2005/8/layout/hProcess4"/>
    <dgm:cxn modelId="{B524B168-7556-437C-8C9C-4175BFBCD41A}" type="presParOf" srcId="{4A888BEB-31EA-4ECB-B337-E9D446318E00}" destId="{3BC27922-19BA-481B-903A-8241D09B1D95}" srcOrd="3" destOrd="0" presId="urn:microsoft.com/office/officeart/2005/8/layout/hProcess4"/>
    <dgm:cxn modelId="{C6998F9A-4738-44F6-8C51-8A73EBA73948}" type="presParOf" srcId="{4A888BEB-31EA-4ECB-B337-E9D446318E00}" destId="{B7C04DA9-6C1F-4C7E-92D1-AC879FCE6837}" srcOrd="4" destOrd="0" presId="urn:microsoft.com/office/officeart/2005/8/layout/hProcess4"/>
    <dgm:cxn modelId="{06F76AC2-AE1C-4C3E-8D4C-3F9409EC2A09}" type="presParOf" srcId="{C2FBD541-26B9-4143-B21E-B6A367741658}" destId="{7C9D97C6-818F-4926-AE9C-BBEEE8A35B85}" srcOrd="3" destOrd="0" presId="urn:microsoft.com/office/officeart/2005/8/layout/hProcess4"/>
    <dgm:cxn modelId="{0B10A913-36BE-4CBA-9A6C-BD444A72819B}" type="presParOf" srcId="{C2FBD541-26B9-4143-B21E-B6A367741658}" destId="{0F532E3B-E0FD-41A4-B0DC-E2902FC470F8}" srcOrd="4" destOrd="0" presId="urn:microsoft.com/office/officeart/2005/8/layout/hProcess4"/>
    <dgm:cxn modelId="{990CDA4F-13F5-4B96-8260-3D8EE725576C}" type="presParOf" srcId="{0F532E3B-E0FD-41A4-B0DC-E2902FC470F8}" destId="{47EA29B8-5048-472B-A78A-CFDBCF2E535F}" srcOrd="0" destOrd="0" presId="urn:microsoft.com/office/officeart/2005/8/layout/hProcess4"/>
    <dgm:cxn modelId="{6064E112-48CF-44C6-B51D-06464B1992E9}" type="presParOf" srcId="{0F532E3B-E0FD-41A4-B0DC-E2902FC470F8}" destId="{FD68B41B-B5F2-4840-A9F6-09B984D6FBC3}" srcOrd="1" destOrd="0" presId="urn:microsoft.com/office/officeart/2005/8/layout/hProcess4"/>
    <dgm:cxn modelId="{1B16C086-617B-49DE-AE3B-E8466F40E0A8}" type="presParOf" srcId="{0F532E3B-E0FD-41A4-B0DC-E2902FC470F8}" destId="{15CF248C-5A86-4F69-9D1F-6F87BADDEB54}" srcOrd="2" destOrd="0" presId="urn:microsoft.com/office/officeart/2005/8/layout/hProcess4"/>
    <dgm:cxn modelId="{AC65B6A3-BA28-48D2-AB4F-0D6BF4016724}" type="presParOf" srcId="{0F532E3B-E0FD-41A4-B0DC-E2902FC470F8}" destId="{26C59B25-1878-4599-B1E0-42F9629CBFC2}" srcOrd="3" destOrd="0" presId="urn:microsoft.com/office/officeart/2005/8/layout/hProcess4"/>
    <dgm:cxn modelId="{3DE89F39-70CC-4BBA-AADD-42B9C707E1B2}" type="presParOf" srcId="{0F532E3B-E0FD-41A4-B0DC-E2902FC470F8}" destId="{F9F6F65B-C46A-4B9C-8522-C47BAAEEE6A9}"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945A29-F05A-4179-8584-FAAB967BE1A2}" type="doc">
      <dgm:prSet loTypeId="urn:microsoft.com/office/officeart/2011/layout/ConvergingText" loCatId="process" qsTypeId="urn:microsoft.com/office/officeart/2005/8/quickstyle/simple1" qsCatId="simple" csTypeId="urn:microsoft.com/office/officeart/2005/8/colors/accent1_2" csCatId="accent1" phldr="1"/>
      <dgm:spPr/>
      <dgm:t>
        <a:bodyPr/>
        <a:lstStyle/>
        <a:p>
          <a:endParaRPr lang="en-US"/>
        </a:p>
      </dgm:t>
    </dgm:pt>
    <dgm:pt modelId="{32BABA86-B0CA-4F8F-9ABB-7D537C5316E3}">
      <dgm:prSet phldrT="[Text]"/>
      <dgm:spPr/>
      <dgm:t>
        <a:bodyPr/>
        <a:lstStyle/>
        <a:p>
          <a:r>
            <a:rPr lang="en-US" dirty="0" smtClean="0"/>
            <a:t>Biological Sciences</a:t>
          </a:r>
          <a:endParaRPr lang="en-US" dirty="0"/>
        </a:p>
      </dgm:t>
    </dgm:pt>
    <dgm:pt modelId="{BE1664C5-FDA8-4C27-81CC-D5C55E77B9C5}" type="parTrans" cxnId="{C861CD5E-7A87-444B-BE0D-92059F7568AC}">
      <dgm:prSet/>
      <dgm:spPr/>
      <dgm:t>
        <a:bodyPr/>
        <a:lstStyle/>
        <a:p>
          <a:endParaRPr lang="en-US"/>
        </a:p>
      </dgm:t>
    </dgm:pt>
    <dgm:pt modelId="{AC38719E-13BD-4F81-AF17-96CFC5F6CE28}" type="sibTrans" cxnId="{C861CD5E-7A87-444B-BE0D-92059F7568AC}">
      <dgm:prSet/>
      <dgm:spPr/>
      <dgm:t>
        <a:bodyPr/>
        <a:lstStyle/>
        <a:p>
          <a:endParaRPr lang="en-US"/>
        </a:p>
      </dgm:t>
    </dgm:pt>
    <dgm:pt modelId="{D24A9BA7-63E4-411B-9202-AFE4372ECBD0}">
      <dgm:prSet phldrT="[Text]"/>
      <dgm:spPr/>
      <dgm:t>
        <a:bodyPr/>
        <a:lstStyle/>
        <a:p>
          <a:r>
            <a:rPr lang="en-US" dirty="0" err="1" smtClean="0"/>
            <a:t>BioG</a:t>
          </a:r>
          <a:r>
            <a:rPr lang="en-US" dirty="0" smtClean="0"/>
            <a:t> 1500</a:t>
          </a:r>
          <a:endParaRPr lang="en-US" dirty="0"/>
        </a:p>
      </dgm:t>
    </dgm:pt>
    <dgm:pt modelId="{E58327CD-429C-419E-86DC-78E57A801947}" type="parTrans" cxnId="{1E4600D0-8083-461C-8441-A6F79DD4A25F}">
      <dgm:prSet/>
      <dgm:spPr/>
      <dgm:t>
        <a:bodyPr/>
        <a:lstStyle/>
        <a:p>
          <a:endParaRPr lang="en-US"/>
        </a:p>
      </dgm:t>
    </dgm:pt>
    <dgm:pt modelId="{845FC3E0-B9C2-48E2-9B2E-BD7FCB35CED1}" type="sibTrans" cxnId="{1E4600D0-8083-461C-8441-A6F79DD4A25F}">
      <dgm:prSet/>
      <dgm:spPr/>
      <dgm:t>
        <a:bodyPr/>
        <a:lstStyle/>
        <a:p>
          <a:endParaRPr lang="en-US"/>
        </a:p>
      </dgm:t>
    </dgm:pt>
    <dgm:pt modelId="{8962EB56-EF74-499B-B69A-281A5F3460FA}">
      <dgm:prSet phldrT="[Text]"/>
      <dgm:spPr/>
      <dgm:t>
        <a:bodyPr/>
        <a:lstStyle/>
        <a:p>
          <a:r>
            <a:rPr lang="en-US" dirty="0" err="1" smtClean="0"/>
            <a:t>BioEE</a:t>
          </a:r>
          <a:r>
            <a:rPr lang="en-US" dirty="0" smtClean="0"/>
            <a:t> 1780 </a:t>
          </a:r>
          <a:endParaRPr lang="en-US" dirty="0"/>
        </a:p>
      </dgm:t>
    </dgm:pt>
    <dgm:pt modelId="{D2597E11-67DA-4387-A737-B904216B3054}" type="parTrans" cxnId="{28EE6C2C-C8EB-432D-A3DB-4F3D1F0272A5}">
      <dgm:prSet/>
      <dgm:spPr/>
      <dgm:t>
        <a:bodyPr/>
        <a:lstStyle/>
        <a:p>
          <a:endParaRPr lang="en-US"/>
        </a:p>
      </dgm:t>
    </dgm:pt>
    <dgm:pt modelId="{5B5F34C3-3396-40B6-AE61-3458D61D00F6}" type="sibTrans" cxnId="{28EE6C2C-C8EB-432D-A3DB-4F3D1F0272A5}">
      <dgm:prSet/>
      <dgm:spPr/>
      <dgm:t>
        <a:bodyPr/>
        <a:lstStyle/>
        <a:p>
          <a:endParaRPr lang="en-US"/>
        </a:p>
      </dgm:t>
    </dgm:pt>
    <dgm:pt modelId="{6726E590-FD04-4764-B997-D9A2AC3ACD12}">
      <dgm:prSet phldrT="[Text]"/>
      <dgm:spPr/>
      <dgm:t>
        <a:bodyPr/>
        <a:lstStyle/>
        <a:p>
          <a:r>
            <a:rPr lang="en-US" dirty="0" err="1" smtClean="0"/>
            <a:t>BioMG</a:t>
          </a:r>
          <a:r>
            <a:rPr lang="en-US" dirty="0" smtClean="0"/>
            <a:t> 2800/2801</a:t>
          </a:r>
          <a:endParaRPr lang="en-US" dirty="0"/>
        </a:p>
      </dgm:t>
    </dgm:pt>
    <dgm:pt modelId="{C06FEBC2-12BA-4FFD-966C-863787F83F56}" type="parTrans" cxnId="{E3FA23ED-52AC-4FA3-93E3-BB8A43FE8076}">
      <dgm:prSet/>
      <dgm:spPr/>
      <dgm:t>
        <a:bodyPr/>
        <a:lstStyle/>
        <a:p>
          <a:endParaRPr lang="en-US"/>
        </a:p>
      </dgm:t>
    </dgm:pt>
    <dgm:pt modelId="{E1D376F4-AA5C-4135-A9D3-6AE2FC7DF7CC}" type="sibTrans" cxnId="{E3FA23ED-52AC-4FA3-93E3-BB8A43FE8076}">
      <dgm:prSet/>
      <dgm:spPr/>
      <dgm:t>
        <a:bodyPr/>
        <a:lstStyle/>
        <a:p>
          <a:endParaRPr lang="en-US"/>
        </a:p>
      </dgm:t>
    </dgm:pt>
    <dgm:pt modelId="{6D3CA4DC-CDAE-4ABE-B87C-E11C42A45E6A}" type="pres">
      <dgm:prSet presAssocID="{B5945A29-F05A-4179-8584-FAAB967BE1A2}" presName="Name0" presStyleCnt="0">
        <dgm:presLayoutVars>
          <dgm:chMax/>
          <dgm:chPref val="1"/>
          <dgm:dir/>
          <dgm:animOne val="branch"/>
          <dgm:animLvl val="lvl"/>
          <dgm:resizeHandles/>
        </dgm:presLayoutVars>
      </dgm:prSet>
      <dgm:spPr/>
      <dgm:t>
        <a:bodyPr/>
        <a:lstStyle/>
        <a:p>
          <a:endParaRPr lang="en-US"/>
        </a:p>
      </dgm:t>
    </dgm:pt>
    <dgm:pt modelId="{DA1D5198-2091-4DE1-9753-422F3FFEBAD0}" type="pres">
      <dgm:prSet presAssocID="{32BABA86-B0CA-4F8F-9ABB-7D537C5316E3}" presName="composite" presStyleCnt="0"/>
      <dgm:spPr/>
    </dgm:pt>
    <dgm:pt modelId="{05DDCB63-4AE6-42AC-B587-411EAD38A734}" type="pres">
      <dgm:prSet presAssocID="{32BABA86-B0CA-4F8F-9ABB-7D537C5316E3}" presName="ParentAccent1" presStyleLbl="alignNode1" presStyleIdx="0" presStyleCnt="34"/>
      <dgm:spPr/>
    </dgm:pt>
    <dgm:pt modelId="{B16B43B3-361E-4B7A-9044-C1E1DD1E0E2C}" type="pres">
      <dgm:prSet presAssocID="{32BABA86-B0CA-4F8F-9ABB-7D537C5316E3}" presName="ParentAccent2" presStyleLbl="alignNode1" presStyleIdx="1" presStyleCnt="34"/>
      <dgm:spPr/>
    </dgm:pt>
    <dgm:pt modelId="{822BF4B1-86F6-4941-8E8E-C45E234E947B}" type="pres">
      <dgm:prSet presAssocID="{32BABA86-B0CA-4F8F-9ABB-7D537C5316E3}" presName="ParentAccent3" presStyleLbl="alignNode1" presStyleIdx="2" presStyleCnt="34"/>
      <dgm:spPr/>
    </dgm:pt>
    <dgm:pt modelId="{EAC1A704-6E54-494A-A091-DFB83DB9F63A}" type="pres">
      <dgm:prSet presAssocID="{32BABA86-B0CA-4F8F-9ABB-7D537C5316E3}" presName="ParentAccent4" presStyleLbl="alignNode1" presStyleIdx="3" presStyleCnt="34"/>
      <dgm:spPr/>
    </dgm:pt>
    <dgm:pt modelId="{D4BA8F85-F2C6-4E08-8D60-06666ED5F23D}" type="pres">
      <dgm:prSet presAssocID="{32BABA86-B0CA-4F8F-9ABB-7D537C5316E3}" presName="ParentAccent5" presStyleLbl="alignNode1" presStyleIdx="4" presStyleCnt="34"/>
      <dgm:spPr/>
    </dgm:pt>
    <dgm:pt modelId="{F04587FA-1398-49EB-8D93-AFF4BDDE7863}" type="pres">
      <dgm:prSet presAssocID="{32BABA86-B0CA-4F8F-9ABB-7D537C5316E3}" presName="ParentAccent6" presStyleLbl="alignNode1" presStyleIdx="5" presStyleCnt="34"/>
      <dgm:spPr/>
    </dgm:pt>
    <dgm:pt modelId="{97C9E299-B7E9-441D-B030-020005B90A90}" type="pres">
      <dgm:prSet presAssocID="{32BABA86-B0CA-4F8F-9ABB-7D537C5316E3}" presName="ParentAccent7" presStyleLbl="alignNode1" presStyleIdx="6" presStyleCnt="34"/>
      <dgm:spPr/>
    </dgm:pt>
    <dgm:pt modelId="{84477CEC-E17C-4E0F-ABCA-8E4433CA0FA9}" type="pres">
      <dgm:prSet presAssocID="{32BABA86-B0CA-4F8F-9ABB-7D537C5316E3}" presName="ParentAccent8" presStyleLbl="alignNode1" presStyleIdx="7" presStyleCnt="34"/>
      <dgm:spPr/>
    </dgm:pt>
    <dgm:pt modelId="{D1BEC2DB-EFB5-4480-B743-96173820B3BF}" type="pres">
      <dgm:prSet presAssocID="{32BABA86-B0CA-4F8F-9ABB-7D537C5316E3}" presName="ParentAccent9" presStyleLbl="alignNode1" presStyleIdx="8" presStyleCnt="34"/>
      <dgm:spPr/>
    </dgm:pt>
    <dgm:pt modelId="{830F951B-A57F-4EB4-9C35-4D2DC8CAB79F}" type="pres">
      <dgm:prSet presAssocID="{32BABA86-B0CA-4F8F-9ABB-7D537C5316E3}" presName="ParentAccent10" presStyleLbl="alignNode1" presStyleIdx="9" presStyleCnt="34"/>
      <dgm:spPr/>
    </dgm:pt>
    <dgm:pt modelId="{24964BAE-3770-481C-9A03-9901F9420FED}" type="pres">
      <dgm:prSet presAssocID="{32BABA86-B0CA-4F8F-9ABB-7D537C5316E3}" presName="Parent" presStyleLbl="alignNode1" presStyleIdx="10" presStyleCnt="34">
        <dgm:presLayoutVars>
          <dgm:chMax val="5"/>
          <dgm:chPref val="3"/>
          <dgm:bulletEnabled val="1"/>
        </dgm:presLayoutVars>
      </dgm:prSet>
      <dgm:spPr/>
      <dgm:t>
        <a:bodyPr/>
        <a:lstStyle/>
        <a:p>
          <a:endParaRPr lang="en-US"/>
        </a:p>
      </dgm:t>
    </dgm:pt>
    <dgm:pt modelId="{13E2D484-8F20-4CD0-940F-4D290B814C7F}" type="pres">
      <dgm:prSet presAssocID="{D24A9BA7-63E4-411B-9202-AFE4372ECBD0}" presName="Child1Accent1" presStyleLbl="alignNode1" presStyleIdx="11" presStyleCnt="34"/>
      <dgm:spPr/>
    </dgm:pt>
    <dgm:pt modelId="{FE360E58-25A8-43F6-9830-F84A5254F272}" type="pres">
      <dgm:prSet presAssocID="{D24A9BA7-63E4-411B-9202-AFE4372ECBD0}" presName="Child1Accent2" presStyleLbl="alignNode1" presStyleIdx="12" presStyleCnt="34"/>
      <dgm:spPr/>
    </dgm:pt>
    <dgm:pt modelId="{80E2B381-17E2-4392-B966-F39AB3C1D7BE}" type="pres">
      <dgm:prSet presAssocID="{D24A9BA7-63E4-411B-9202-AFE4372ECBD0}" presName="Child1Accent3" presStyleLbl="alignNode1" presStyleIdx="13" presStyleCnt="34"/>
      <dgm:spPr/>
    </dgm:pt>
    <dgm:pt modelId="{27CD21EA-BC8C-4577-9939-C0DD051FB825}" type="pres">
      <dgm:prSet presAssocID="{D24A9BA7-63E4-411B-9202-AFE4372ECBD0}" presName="Child1Accent4" presStyleLbl="alignNode1" presStyleIdx="14" presStyleCnt="34"/>
      <dgm:spPr/>
    </dgm:pt>
    <dgm:pt modelId="{26EE7058-ED0F-4879-B9C5-DFBF98EFCFC3}" type="pres">
      <dgm:prSet presAssocID="{D24A9BA7-63E4-411B-9202-AFE4372ECBD0}" presName="Child1Accent5" presStyleLbl="alignNode1" presStyleIdx="15" presStyleCnt="34"/>
      <dgm:spPr/>
    </dgm:pt>
    <dgm:pt modelId="{8056A50E-5499-430C-A671-1D9CA6CB3547}" type="pres">
      <dgm:prSet presAssocID="{D24A9BA7-63E4-411B-9202-AFE4372ECBD0}" presName="Child1Accent6" presStyleLbl="alignNode1" presStyleIdx="16" presStyleCnt="34"/>
      <dgm:spPr/>
    </dgm:pt>
    <dgm:pt modelId="{D3AB5B35-2A2F-4C2D-BEF1-2C1277CCA902}" type="pres">
      <dgm:prSet presAssocID="{D24A9BA7-63E4-411B-9202-AFE4372ECBD0}" presName="Child1Accent7" presStyleLbl="alignNode1" presStyleIdx="17" presStyleCnt="34"/>
      <dgm:spPr/>
    </dgm:pt>
    <dgm:pt modelId="{F14C35A9-D747-4FC4-8F22-C9ECCFBB8B6C}" type="pres">
      <dgm:prSet presAssocID="{D24A9BA7-63E4-411B-9202-AFE4372ECBD0}" presName="Child1Accent8" presStyleLbl="alignNode1" presStyleIdx="18" presStyleCnt="34"/>
      <dgm:spPr/>
    </dgm:pt>
    <dgm:pt modelId="{8EE2A81B-5F45-4A68-A56E-795C878D975D}" type="pres">
      <dgm:prSet presAssocID="{D24A9BA7-63E4-411B-9202-AFE4372ECBD0}" presName="Child1Accent9" presStyleLbl="alignNode1" presStyleIdx="19" presStyleCnt="34"/>
      <dgm:spPr/>
    </dgm:pt>
    <dgm:pt modelId="{E6977E34-6039-4E07-AD6B-F9022027C1D3}" type="pres">
      <dgm:prSet presAssocID="{D24A9BA7-63E4-411B-9202-AFE4372ECBD0}" presName="Child1" presStyleLbl="revTx" presStyleIdx="0" presStyleCnt="3">
        <dgm:presLayoutVars>
          <dgm:chMax/>
          <dgm:chPref val="0"/>
          <dgm:bulletEnabled val="1"/>
        </dgm:presLayoutVars>
      </dgm:prSet>
      <dgm:spPr/>
      <dgm:t>
        <a:bodyPr/>
        <a:lstStyle/>
        <a:p>
          <a:endParaRPr lang="en-US"/>
        </a:p>
      </dgm:t>
    </dgm:pt>
    <dgm:pt modelId="{451DB6E0-6DF4-4EEB-B986-949509EB46D4}" type="pres">
      <dgm:prSet presAssocID="{8962EB56-EF74-499B-B69A-281A5F3460FA}" presName="Child2Accent1" presStyleLbl="alignNode1" presStyleIdx="20" presStyleCnt="34"/>
      <dgm:spPr/>
    </dgm:pt>
    <dgm:pt modelId="{7DB6795B-76F5-4FC7-858C-3CB12F92F8AE}" type="pres">
      <dgm:prSet presAssocID="{8962EB56-EF74-499B-B69A-281A5F3460FA}" presName="Child2Accent2" presStyleLbl="alignNode1" presStyleIdx="21" presStyleCnt="34"/>
      <dgm:spPr/>
    </dgm:pt>
    <dgm:pt modelId="{260A4F17-642F-42B7-B691-A6DA52AB3A86}" type="pres">
      <dgm:prSet presAssocID="{8962EB56-EF74-499B-B69A-281A5F3460FA}" presName="Child2Accent3" presStyleLbl="alignNode1" presStyleIdx="22" presStyleCnt="34"/>
      <dgm:spPr/>
    </dgm:pt>
    <dgm:pt modelId="{E8432165-ECEE-4A2C-978B-1A90EFFA6826}" type="pres">
      <dgm:prSet presAssocID="{8962EB56-EF74-499B-B69A-281A5F3460FA}" presName="Child2Accent4" presStyleLbl="alignNode1" presStyleIdx="23" presStyleCnt="34"/>
      <dgm:spPr/>
    </dgm:pt>
    <dgm:pt modelId="{BBFAF745-A804-406A-A4DF-29FA12188A02}" type="pres">
      <dgm:prSet presAssocID="{8962EB56-EF74-499B-B69A-281A5F3460FA}" presName="Child2Accent5" presStyleLbl="alignNode1" presStyleIdx="24" presStyleCnt="34"/>
      <dgm:spPr/>
    </dgm:pt>
    <dgm:pt modelId="{BF8CBD93-E769-4538-8AA2-3900B3A1908D}" type="pres">
      <dgm:prSet presAssocID="{8962EB56-EF74-499B-B69A-281A5F3460FA}" presName="Child2Accent6" presStyleLbl="alignNode1" presStyleIdx="25" presStyleCnt="34"/>
      <dgm:spPr/>
    </dgm:pt>
    <dgm:pt modelId="{88A23A25-3730-4F40-B689-A483485BB23C}" type="pres">
      <dgm:prSet presAssocID="{8962EB56-EF74-499B-B69A-281A5F3460FA}" presName="Child2Accent7" presStyleLbl="alignNode1" presStyleIdx="26" presStyleCnt="34"/>
      <dgm:spPr/>
    </dgm:pt>
    <dgm:pt modelId="{2E511E4E-390A-4CEF-85C6-CACAAD84553D}" type="pres">
      <dgm:prSet presAssocID="{8962EB56-EF74-499B-B69A-281A5F3460FA}" presName="Child2" presStyleLbl="revTx" presStyleIdx="1" presStyleCnt="3">
        <dgm:presLayoutVars>
          <dgm:chMax/>
          <dgm:chPref val="0"/>
          <dgm:bulletEnabled val="1"/>
        </dgm:presLayoutVars>
      </dgm:prSet>
      <dgm:spPr/>
      <dgm:t>
        <a:bodyPr/>
        <a:lstStyle/>
        <a:p>
          <a:endParaRPr lang="en-US"/>
        </a:p>
      </dgm:t>
    </dgm:pt>
    <dgm:pt modelId="{BC5033A5-2AB9-4A06-81BB-F688E5509D30}" type="pres">
      <dgm:prSet presAssocID="{6726E590-FD04-4764-B997-D9A2AC3ACD12}" presName="Child3Accent1" presStyleLbl="alignNode1" presStyleIdx="27" presStyleCnt="34"/>
      <dgm:spPr/>
    </dgm:pt>
    <dgm:pt modelId="{51496547-2FAF-4868-ADA5-9D3CBB0279EC}" type="pres">
      <dgm:prSet presAssocID="{6726E590-FD04-4764-B997-D9A2AC3ACD12}" presName="Child3Accent2" presStyleLbl="alignNode1" presStyleIdx="28" presStyleCnt="34"/>
      <dgm:spPr/>
    </dgm:pt>
    <dgm:pt modelId="{F4E442C2-0FB3-4152-962B-FEB77E7F3D38}" type="pres">
      <dgm:prSet presAssocID="{6726E590-FD04-4764-B997-D9A2AC3ACD12}" presName="Child3Accent3" presStyleLbl="alignNode1" presStyleIdx="29" presStyleCnt="34"/>
      <dgm:spPr/>
    </dgm:pt>
    <dgm:pt modelId="{AFDADE20-D1F5-4C50-9742-3E72DFC6F9FF}" type="pres">
      <dgm:prSet presAssocID="{6726E590-FD04-4764-B997-D9A2AC3ACD12}" presName="Child3Accent4" presStyleLbl="alignNode1" presStyleIdx="30" presStyleCnt="34"/>
      <dgm:spPr/>
    </dgm:pt>
    <dgm:pt modelId="{34D688FF-4813-4F84-8726-A343353BF8C4}" type="pres">
      <dgm:prSet presAssocID="{6726E590-FD04-4764-B997-D9A2AC3ACD12}" presName="Child3Accent5" presStyleLbl="alignNode1" presStyleIdx="31" presStyleCnt="34"/>
      <dgm:spPr/>
    </dgm:pt>
    <dgm:pt modelId="{DBA9619B-7C2E-4035-B3E7-52DED001F843}" type="pres">
      <dgm:prSet presAssocID="{6726E590-FD04-4764-B997-D9A2AC3ACD12}" presName="Child3Accent6" presStyleLbl="alignNode1" presStyleIdx="32" presStyleCnt="34"/>
      <dgm:spPr/>
    </dgm:pt>
    <dgm:pt modelId="{CAB9A865-D3BD-43BD-A771-2721D64A84E3}" type="pres">
      <dgm:prSet presAssocID="{6726E590-FD04-4764-B997-D9A2AC3ACD12}" presName="Child3Accent7" presStyleLbl="alignNode1" presStyleIdx="33" presStyleCnt="34"/>
      <dgm:spPr/>
    </dgm:pt>
    <dgm:pt modelId="{0514347A-D0DB-4FD5-8A01-D2A4F22F12C1}" type="pres">
      <dgm:prSet presAssocID="{6726E590-FD04-4764-B997-D9A2AC3ACD12}" presName="Child3" presStyleLbl="revTx" presStyleIdx="2" presStyleCnt="3">
        <dgm:presLayoutVars>
          <dgm:chMax/>
          <dgm:chPref val="0"/>
          <dgm:bulletEnabled val="1"/>
        </dgm:presLayoutVars>
      </dgm:prSet>
      <dgm:spPr/>
      <dgm:t>
        <a:bodyPr/>
        <a:lstStyle/>
        <a:p>
          <a:endParaRPr lang="en-US"/>
        </a:p>
      </dgm:t>
    </dgm:pt>
  </dgm:ptLst>
  <dgm:cxnLst>
    <dgm:cxn modelId="{683D4BDF-5E28-4944-AF17-57319289F1E6}" type="presOf" srcId="{6726E590-FD04-4764-B997-D9A2AC3ACD12}" destId="{0514347A-D0DB-4FD5-8A01-D2A4F22F12C1}" srcOrd="0" destOrd="0" presId="urn:microsoft.com/office/officeart/2011/layout/ConvergingText"/>
    <dgm:cxn modelId="{1E4600D0-8083-461C-8441-A6F79DD4A25F}" srcId="{32BABA86-B0CA-4F8F-9ABB-7D537C5316E3}" destId="{D24A9BA7-63E4-411B-9202-AFE4372ECBD0}" srcOrd="0" destOrd="0" parTransId="{E58327CD-429C-419E-86DC-78E57A801947}" sibTransId="{845FC3E0-B9C2-48E2-9B2E-BD7FCB35CED1}"/>
    <dgm:cxn modelId="{E3FA23ED-52AC-4FA3-93E3-BB8A43FE8076}" srcId="{32BABA86-B0CA-4F8F-9ABB-7D537C5316E3}" destId="{6726E590-FD04-4764-B997-D9A2AC3ACD12}" srcOrd="2" destOrd="0" parTransId="{C06FEBC2-12BA-4FFD-966C-863787F83F56}" sibTransId="{E1D376F4-AA5C-4135-A9D3-6AE2FC7DF7CC}"/>
    <dgm:cxn modelId="{BCDA2F1F-6B14-4D6D-ACB5-93CC95CD903C}" type="presOf" srcId="{D24A9BA7-63E4-411B-9202-AFE4372ECBD0}" destId="{E6977E34-6039-4E07-AD6B-F9022027C1D3}" srcOrd="0" destOrd="0" presId="urn:microsoft.com/office/officeart/2011/layout/ConvergingText"/>
    <dgm:cxn modelId="{28EE6C2C-C8EB-432D-A3DB-4F3D1F0272A5}" srcId="{32BABA86-B0CA-4F8F-9ABB-7D537C5316E3}" destId="{8962EB56-EF74-499B-B69A-281A5F3460FA}" srcOrd="1" destOrd="0" parTransId="{D2597E11-67DA-4387-A737-B904216B3054}" sibTransId="{5B5F34C3-3396-40B6-AE61-3458D61D00F6}"/>
    <dgm:cxn modelId="{D8335228-0EFC-4136-B245-35225C8E9F1F}" type="presOf" srcId="{B5945A29-F05A-4179-8584-FAAB967BE1A2}" destId="{6D3CA4DC-CDAE-4ABE-B87C-E11C42A45E6A}" srcOrd="0" destOrd="0" presId="urn:microsoft.com/office/officeart/2011/layout/ConvergingText"/>
    <dgm:cxn modelId="{E8D759A7-31B9-4871-B55C-AFCAA3C45F69}" type="presOf" srcId="{32BABA86-B0CA-4F8F-9ABB-7D537C5316E3}" destId="{24964BAE-3770-481C-9A03-9901F9420FED}" srcOrd="0" destOrd="0" presId="urn:microsoft.com/office/officeart/2011/layout/ConvergingText"/>
    <dgm:cxn modelId="{C861CD5E-7A87-444B-BE0D-92059F7568AC}" srcId="{B5945A29-F05A-4179-8584-FAAB967BE1A2}" destId="{32BABA86-B0CA-4F8F-9ABB-7D537C5316E3}" srcOrd="0" destOrd="0" parTransId="{BE1664C5-FDA8-4C27-81CC-D5C55E77B9C5}" sibTransId="{AC38719E-13BD-4F81-AF17-96CFC5F6CE28}"/>
    <dgm:cxn modelId="{42F8EEF4-234A-4F46-BD37-87917F10C59E}" type="presOf" srcId="{8962EB56-EF74-499B-B69A-281A5F3460FA}" destId="{2E511E4E-390A-4CEF-85C6-CACAAD84553D}" srcOrd="0" destOrd="0" presId="urn:microsoft.com/office/officeart/2011/layout/ConvergingText"/>
    <dgm:cxn modelId="{FF5FABD0-EEBF-4E79-AD50-520CB67F984E}" type="presParOf" srcId="{6D3CA4DC-CDAE-4ABE-B87C-E11C42A45E6A}" destId="{DA1D5198-2091-4DE1-9753-422F3FFEBAD0}" srcOrd="0" destOrd="0" presId="urn:microsoft.com/office/officeart/2011/layout/ConvergingText"/>
    <dgm:cxn modelId="{844235E9-323B-4AE3-9DDE-3EEE4B3AEDC9}" type="presParOf" srcId="{DA1D5198-2091-4DE1-9753-422F3FFEBAD0}" destId="{05DDCB63-4AE6-42AC-B587-411EAD38A734}" srcOrd="0" destOrd="0" presId="urn:microsoft.com/office/officeart/2011/layout/ConvergingText"/>
    <dgm:cxn modelId="{42FB8121-1F8A-4B2B-8FF5-9DF36E1B4258}" type="presParOf" srcId="{DA1D5198-2091-4DE1-9753-422F3FFEBAD0}" destId="{B16B43B3-361E-4B7A-9044-C1E1DD1E0E2C}" srcOrd="1" destOrd="0" presId="urn:microsoft.com/office/officeart/2011/layout/ConvergingText"/>
    <dgm:cxn modelId="{7434E8AB-8ECA-436A-BF7F-5821C1BF21F2}" type="presParOf" srcId="{DA1D5198-2091-4DE1-9753-422F3FFEBAD0}" destId="{822BF4B1-86F6-4941-8E8E-C45E234E947B}" srcOrd="2" destOrd="0" presId="urn:microsoft.com/office/officeart/2011/layout/ConvergingText"/>
    <dgm:cxn modelId="{04AF4EED-7EAE-429D-B07A-3EA27B780078}" type="presParOf" srcId="{DA1D5198-2091-4DE1-9753-422F3FFEBAD0}" destId="{EAC1A704-6E54-494A-A091-DFB83DB9F63A}" srcOrd="3" destOrd="0" presId="urn:microsoft.com/office/officeart/2011/layout/ConvergingText"/>
    <dgm:cxn modelId="{B025A79D-CE0D-4DB4-A415-5637EBEE1847}" type="presParOf" srcId="{DA1D5198-2091-4DE1-9753-422F3FFEBAD0}" destId="{D4BA8F85-F2C6-4E08-8D60-06666ED5F23D}" srcOrd="4" destOrd="0" presId="urn:microsoft.com/office/officeart/2011/layout/ConvergingText"/>
    <dgm:cxn modelId="{A97BA06D-74BB-4433-8CC9-1DE41E82A906}" type="presParOf" srcId="{DA1D5198-2091-4DE1-9753-422F3FFEBAD0}" destId="{F04587FA-1398-49EB-8D93-AFF4BDDE7863}" srcOrd="5" destOrd="0" presId="urn:microsoft.com/office/officeart/2011/layout/ConvergingText"/>
    <dgm:cxn modelId="{ACC30AA3-91A2-45A0-AE80-ACD975906E2E}" type="presParOf" srcId="{DA1D5198-2091-4DE1-9753-422F3FFEBAD0}" destId="{97C9E299-B7E9-441D-B030-020005B90A90}" srcOrd="6" destOrd="0" presId="urn:microsoft.com/office/officeart/2011/layout/ConvergingText"/>
    <dgm:cxn modelId="{792F070E-C0D6-41FD-8C7D-798222F393B7}" type="presParOf" srcId="{DA1D5198-2091-4DE1-9753-422F3FFEBAD0}" destId="{84477CEC-E17C-4E0F-ABCA-8E4433CA0FA9}" srcOrd="7" destOrd="0" presId="urn:microsoft.com/office/officeart/2011/layout/ConvergingText"/>
    <dgm:cxn modelId="{11A7467B-7BD2-4295-955A-63905ED5407B}" type="presParOf" srcId="{DA1D5198-2091-4DE1-9753-422F3FFEBAD0}" destId="{D1BEC2DB-EFB5-4480-B743-96173820B3BF}" srcOrd="8" destOrd="0" presId="urn:microsoft.com/office/officeart/2011/layout/ConvergingText"/>
    <dgm:cxn modelId="{C5591C26-BD74-467A-95E6-D1F1181E70E8}" type="presParOf" srcId="{DA1D5198-2091-4DE1-9753-422F3FFEBAD0}" destId="{830F951B-A57F-4EB4-9C35-4D2DC8CAB79F}" srcOrd="9" destOrd="0" presId="urn:microsoft.com/office/officeart/2011/layout/ConvergingText"/>
    <dgm:cxn modelId="{276368EB-BE73-4E73-82C8-A269C173AFB4}" type="presParOf" srcId="{DA1D5198-2091-4DE1-9753-422F3FFEBAD0}" destId="{24964BAE-3770-481C-9A03-9901F9420FED}" srcOrd="10" destOrd="0" presId="urn:microsoft.com/office/officeart/2011/layout/ConvergingText"/>
    <dgm:cxn modelId="{68DA3042-9FDB-44C8-99E7-B7D929CE2D17}" type="presParOf" srcId="{DA1D5198-2091-4DE1-9753-422F3FFEBAD0}" destId="{13E2D484-8F20-4CD0-940F-4D290B814C7F}" srcOrd="11" destOrd="0" presId="urn:microsoft.com/office/officeart/2011/layout/ConvergingText"/>
    <dgm:cxn modelId="{1889CAE0-5115-4048-A556-2656FB992D76}" type="presParOf" srcId="{DA1D5198-2091-4DE1-9753-422F3FFEBAD0}" destId="{FE360E58-25A8-43F6-9830-F84A5254F272}" srcOrd="12" destOrd="0" presId="urn:microsoft.com/office/officeart/2011/layout/ConvergingText"/>
    <dgm:cxn modelId="{F565B137-D3A1-49C7-B802-C4F0AAA9CCCC}" type="presParOf" srcId="{DA1D5198-2091-4DE1-9753-422F3FFEBAD0}" destId="{80E2B381-17E2-4392-B966-F39AB3C1D7BE}" srcOrd="13" destOrd="0" presId="urn:microsoft.com/office/officeart/2011/layout/ConvergingText"/>
    <dgm:cxn modelId="{5456F8B1-B32C-4EDA-8461-AD2F0A2DE22E}" type="presParOf" srcId="{DA1D5198-2091-4DE1-9753-422F3FFEBAD0}" destId="{27CD21EA-BC8C-4577-9939-C0DD051FB825}" srcOrd="14" destOrd="0" presId="urn:microsoft.com/office/officeart/2011/layout/ConvergingText"/>
    <dgm:cxn modelId="{C8AD3297-478B-4096-BB64-C3B298A477E8}" type="presParOf" srcId="{DA1D5198-2091-4DE1-9753-422F3FFEBAD0}" destId="{26EE7058-ED0F-4879-B9C5-DFBF98EFCFC3}" srcOrd="15" destOrd="0" presId="urn:microsoft.com/office/officeart/2011/layout/ConvergingText"/>
    <dgm:cxn modelId="{36DBB4D7-0888-47BB-A7B8-4F97881EA3DB}" type="presParOf" srcId="{DA1D5198-2091-4DE1-9753-422F3FFEBAD0}" destId="{8056A50E-5499-430C-A671-1D9CA6CB3547}" srcOrd="16" destOrd="0" presId="urn:microsoft.com/office/officeart/2011/layout/ConvergingText"/>
    <dgm:cxn modelId="{CD673B36-5020-4C9F-AD9D-48D10DC1C03E}" type="presParOf" srcId="{DA1D5198-2091-4DE1-9753-422F3FFEBAD0}" destId="{D3AB5B35-2A2F-4C2D-BEF1-2C1277CCA902}" srcOrd="17" destOrd="0" presId="urn:microsoft.com/office/officeart/2011/layout/ConvergingText"/>
    <dgm:cxn modelId="{583BAF5D-2CA4-4382-8BAA-E272D7CEF568}" type="presParOf" srcId="{DA1D5198-2091-4DE1-9753-422F3FFEBAD0}" destId="{F14C35A9-D747-4FC4-8F22-C9ECCFBB8B6C}" srcOrd="18" destOrd="0" presId="urn:microsoft.com/office/officeart/2011/layout/ConvergingText"/>
    <dgm:cxn modelId="{5C59E92E-8283-487F-8E05-1535E12197F4}" type="presParOf" srcId="{DA1D5198-2091-4DE1-9753-422F3FFEBAD0}" destId="{8EE2A81B-5F45-4A68-A56E-795C878D975D}" srcOrd="19" destOrd="0" presId="urn:microsoft.com/office/officeart/2011/layout/ConvergingText"/>
    <dgm:cxn modelId="{0188C9E3-C0B8-42BF-968A-1A25BC59F6CB}" type="presParOf" srcId="{DA1D5198-2091-4DE1-9753-422F3FFEBAD0}" destId="{E6977E34-6039-4E07-AD6B-F9022027C1D3}" srcOrd="20" destOrd="0" presId="urn:microsoft.com/office/officeart/2011/layout/ConvergingText"/>
    <dgm:cxn modelId="{90084E33-372D-4170-A8DB-4E2F2C862230}" type="presParOf" srcId="{DA1D5198-2091-4DE1-9753-422F3FFEBAD0}" destId="{451DB6E0-6DF4-4EEB-B986-949509EB46D4}" srcOrd="21" destOrd="0" presId="urn:microsoft.com/office/officeart/2011/layout/ConvergingText"/>
    <dgm:cxn modelId="{DC0F7A99-41A5-44D5-ADE7-89C05225B52B}" type="presParOf" srcId="{DA1D5198-2091-4DE1-9753-422F3FFEBAD0}" destId="{7DB6795B-76F5-4FC7-858C-3CB12F92F8AE}" srcOrd="22" destOrd="0" presId="urn:microsoft.com/office/officeart/2011/layout/ConvergingText"/>
    <dgm:cxn modelId="{D7DB5CF6-8F96-4A3D-89D2-A7D5E0FD9D0E}" type="presParOf" srcId="{DA1D5198-2091-4DE1-9753-422F3FFEBAD0}" destId="{260A4F17-642F-42B7-B691-A6DA52AB3A86}" srcOrd="23" destOrd="0" presId="urn:microsoft.com/office/officeart/2011/layout/ConvergingText"/>
    <dgm:cxn modelId="{754A8E3C-2BC7-4F6A-9200-C6056CB63565}" type="presParOf" srcId="{DA1D5198-2091-4DE1-9753-422F3FFEBAD0}" destId="{E8432165-ECEE-4A2C-978B-1A90EFFA6826}" srcOrd="24" destOrd="0" presId="urn:microsoft.com/office/officeart/2011/layout/ConvergingText"/>
    <dgm:cxn modelId="{327568D3-9DD2-4ABE-BAFC-7C523770FF6A}" type="presParOf" srcId="{DA1D5198-2091-4DE1-9753-422F3FFEBAD0}" destId="{BBFAF745-A804-406A-A4DF-29FA12188A02}" srcOrd="25" destOrd="0" presId="urn:microsoft.com/office/officeart/2011/layout/ConvergingText"/>
    <dgm:cxn modelId="{01EAD4A5-E4EF-403D-A84E-695DC54DB087}" type="presParOf" srcId="{DA1D5198-2091-4DE1-9753-422F3FFEBAD0}" destId="{BF8CBD93-E769-4538-8AA2-3900B3A1908D}" srcOrd="26" destOrd="0" presId="urn:microsoft.com/office/officeart/2011/layout/ConvergingText"/>
    <dgm:cxn modelId="{FDCEEACF-60B7-4058-ADBD-118B21AB21C0}" type="presParOf" srcId="{DA1D5198-2091-4DE1-9753-422F3FFEBAD0}" destId="{88A23A25-3730-4F40-B689-A483485BB23C}" srcOrd="27" destOrd="0" presId="urn:microsoft.com/office/officeart/2011/layout/ConvergingText"/>
    <dgm:cxn modelId="{78CFC0AD-4157-4EB4-8A5D-4B2C5D776B26}" type="presParOf" srcId="{DA1D5198-2091-4DE1-9753-422F3FFEBAD0}" destId="{2E511E4E-390A-4CEF-85C6-CACAAD84553D}" srcOrd="28" destOrd="0" presId="urn:microsoft.com/office/officeart/2011/layout/ConvergingText"/>
    <dgm:cxn modelId="{FABEBD79-5921-4F05-B13C-EB30E05CC0EC}" type="presParOf" srcId="{DA1D5198-2091-4DE1-9753-422F3FFEBAD0}" destId="{BC5033A5-2AB9-4A06-81BB-F688E5509D30}" srcOrd="29" destOrd="0" presId="urn:microsoft.com/office/officeart/2011/layout/ConvergingText"/>
    <dgm:cxn modelId="{966D79D5-3EAE-486E-970A-39F74346AFF6}" type="presParOf" srcId="{DA1D5198-2091-4DE1-9753-422F3FFEBAD0}" destId="{51496547-2FAF-4868-ADA5-9D3CBB0279EC}" srcOrd="30" destOrd="0" presId="urn:microsoft.com/office/officeart/2011/layout/ConvergingText"/>
    <dgm:cxn modelId="{5F660A3E-83DE-4415-8030-42E4DAE14E10}" type="presParOf" srcId="{DA1D5198-2091-4DE1-9753-422F3FFEBAD0}" destId="{F4E442C2-0FB3-4152-962B-FEB77E7F3D38}" srcOrd="31" destOrd="0" presId="urn:microsoft.com/office/officeart/2011/layout/ConvergingText"/>
    <dgm:cxn modelId="{612CB1E6-C5E7-4F2F-B8B3-8233E2BDD9D3}" type="presParOf" srcId="{DA1D5198-2091-4DE1-9753-422F3FFEBAD0}" destId="{AFDADE20-D1F5-4C50-9742-3E72DFC6F9FF}" srcOrd="32" destOrd="0" presId="urn:microsoft.com/office/officeart/2011/layout/ConvergingText"/>
    <dgm:cxn modelId="{EE277ED3-9171-4FBC-B3B5-8CC50C960EC6}" type="presParOf" srcId="{DA1D5198-2091-4DE1-9753-422F3FFEBAD0}" destId="{34D688FF-4813-4F84-8726-A343353BF8C4}" srcOrd="33" destOrd="0" presId="urn:microsoft.com/office/officeart/2011/layout/ConvergingText"/>
    <dgm:cxn modelId="{7FB1E40A-C734-4CE1-8535-921AD35EF51D}" type="presParOf" srcId="{DA1D5198-2091-4DE1-9753-422F3FFEBAD0}" destId="{DBA9619B-7C2E-4035-B3E7-52DED001F843}" srcOrd="34" destOrd="0" presId="urn:microsoft.com/office/officeart/2011/layout/ConvergingText"/>
    <dgm:cxn modelId="{3502CB8B-362B-4BF8-B5EA-BDF8AD116156}" type="presParOf" srcId="{DA1D5198-2091-4DE1-9753-422F3FFEBAD0}" destId="{CAB9A865-D3BD-43BD-A771-2721D64A84E3}" srcOrd="35" destOrd="0" presId="urn:microsoft.com/office/officeart/2011/layout/ConvergingText"/>
    <dgm:cxn modelId="{9E2B74EF-3F18-4890-A23C-2F761985D903}" type="presParOf" srcId="{DA1D5198-2091-4DE1-9753-422F3FFEBAD0}" destId="{0514347A-D0DB-4FD5-8A01-D2A4F22F12C1}" srcOrd="36" destOrd="0" presId="urn:microsoft.com/office/officeart/2011/layout/Converging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6C0814-A182-47F1-97AF-F02E4B59C133}" type="datetimeFigureOut">
              <a:rPr lang="en-US" smtClean="0"/>
              <a:t>5/29/2014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F57659-E8B9-4C93-8816-690CFE2C9947}" type="slidenum">
              <a:rPr lang="en-US" smtClean="0"/>
              <a:t>‹#›</a:t>
            </a:fld>
            <a:endParaRPr lang="en-US"/>
          </a:p>
        </p:txBody>
      </p:sp>
    </p:spTree>
    <p:extLst>
      <p:ext uri="{BB962C8B-B14F-4D97-AF65-F5344CB8AC3E}">
        <p14:creationId xmlns:p14="http://schemas.microsoft.com/office/powerpoint/2010/main" val="592106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Kelee’s</a:t>
            </a:r>
            <a:r>
              <a:rPr lang="en-US" dirty="0" smtClean="0"/>
              <a:t> scout story</a:t>
            </a:r>
          </a:p>
          <a:p>
            <a:r>
              <a:rPr lang="en-US" dirty="0" smtClean="0"/>
              <a:t>Old style physical badges certifying</a:t>
            </a:r>
            <a:r>
              <a:rPr lang="en-US" baseline="0" dirty="0" smtClean="0"/>
              <a:t> gaining knowledge, skills, abilities/competencies</a:t>
            </a:r>
          </a:p>
          <a:p>
            <a:r>
              <a:rPr lang="en-US" baseline="0" dirty="0" smtClean="0"/>
              <a:t>Badges for 21</a:t>
            </a:r>
            <a:r>
              <a:rPr lang="en-US" baseline="30000" dirty="0" smtClean="0"/>
              <a:t>st</a:t>
            </a:r>
            <a:r>
              <a:rPr lang="en-US" baseline="0" dirty="0" smtClean="0"/>
              <a:t> century</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3</a:t>
            </a:fld>
            <a:endParaRPr lang="en-US"/>
          </a:p>
        </p:txBody>
      </p:sp>
    </p:spTree>
    <p:extLst>
      <p:ext uri="{BB962C8B-B14F-4D97-AF65-F5344CB8AC3E}">
        <p14:creationId xmlns:p14="http://schemas.microsoft.com/office/powerpoint/2010/main" val="2506954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Lots of interest in digital badges from</a:t>
            </a:r>
            <a:r>
              <a:rPr lang="en-US" baseline="0" dirty="0" smtClean="0"/>
              <a:t> foundations</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14</a:t>
            </a:fld>
            <a:endParaRPr lang="en-US"/>
          </a:p>
        </p:txBody>
      </p:sp>
    </p:spTree>
    <p:extLst>
      <p:ext uri="{BB962C8B-B14F-4D97-AF65-F5344CB8AC3E}">
        <p14:creationId xmlns:p14="http://schemas.microsoft.com/office/powerpoint/2010/main" val="3276415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Associations (esp. youth associations) &amp; Universities,</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15</a:t>
            </a:fld>
            <a:endParaRPr lang="en-US"/>
          </a:p>
        </p:txBody>
      </p:sp>
    </p:spTree>
    <p:extLst>
      <p:ext uri="{BB962C8B-B14F-4D97-AF65-F5344CB8AC3E}">
        <p14:creationId xmlns:p14="http://schemas.microsoft.com/office/powerpoint/2010/main" val="2773815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Leaderboard feature to encourage achievement/competition, gaming aspect</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16</a:t>
            </a:fld>
            <a:endParaRPr lang="en-US"/>
          </a:p>
        </p:txBody>
      </p:sp>
    </p:spTree>
    <p:extLst>
      <p:ext uri="{BB962C8B-B14F-4D97-AF65-F5344CB8AC3E}">
        <p14:creationId xmlns:p14="http://schemas.microsoft.com/office/powerpoint/2010/main" val="3014316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mobile apps</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17</a:t>
            </a:fld>
            <a:endParaRPr lang="en-US"/>
          </a:p>
        </p:txBody>
      </p:sp>
    </p:spTree>
    <p:extLst>
      <p:ext uri="{BB962C8B-B14F-4D97-AF65-F5344CB8AC3E}">
        <p14:creationId xmlns:p14="http://schemas.microsoft.com/office/powerpoint/2010/main" val="1308699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whole majors including badges (UC Davis Sustainable</a:t>
            </a:r>
            <a:r>
              <a:rPr lang="en-US" baseline="0" dirty="0" smtClean="0"/>
              <a:t> Agriculture &amp; Food </a:t>
            </a:r>
            <a:r>
              <a:rPr lang="en-US" baseline="0" dirty="0" err="1" smtClean="0"/>
              <a:t>Sysytems</a:t>
            </a:r>
            <a:r>
              <a:rPr lang="en-US" baseline="0" dirty="0" smtClean="0"/>
              <a:t> which is part of DML competition)</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18</a:t>
            </a:fld>
            <a:endParaRPr lang="en-US"/>
          </a:p>
        </p:txBody>
      </p:sp>
    </p:spTree>
    <p:extLst>
      <p:ext uri="{BB962C8B-B14F-4D97-AF65-F5344CB8AC3E}">
        <p14:creationId xmlns:p14="http://schemas.microsoft.com/office/powerpoint/2010/main" val="3335851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Design</a:t>
            </a:r>
            <a:r>
              <a:rPr lang="en-US" baseline="0" dirty="0" smtClean="0"/>
              <a:t> template</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19</a:t>
            </a:fld>
            <a:endParaRPr lang="en-US"/>
          </a:p>
        </p:txBody>
      </p:sp>
    </p:spTree>
    <p:extLst>
      <p:ext uri="{BB962C8B-B14F-4D97-AF65-F5344CB8AC3E}">
        <p14:creationId xmlns:p14="http://schemas.microsoft.com/office/powerpoint/2010/main" val="2296684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Canton Public Library summer reading badge program &amp; Chicago PL </a:t>
            </a:r>
            <a:r>
              <a:rPr lang="en-US" dirty="0" err="1" smtClean="0"/>
              <a:t>YouMedia’s</a:t>
            </a:r>
            <a:r>
              <a:rPr lang="en-US" dirty="0" smtClean="0"/>
              <a:t> workshops</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20</a:t>
            </a:fld>
            <a:endParaRPr lang="en-US"/>
          </a:p>
        </p:txBody>
      </p:sp>
    </p:spTree>
    <p:extLst>
      <p:ext uri="{BB962C8B-B14F-4D97-AF65-F5344CB8AC3E}">
        <p14:creationId xmlns:p14="http://schemas.microsoft.com/office/powerpoint/2010/main" val="826205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YALSA’s professional development badges for Competencies for Serving Youth in Libraries funded by DML competition</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21</a:t>
            </a:fld>
            <a:endParaRPr lang="en-US"/>
          </a:p>
        </p:txBody>
      </p:sp>
    </p:spTree>
    <p:extLst>
      <p:ext uri="{BB962C8B-B14F-4D97-AF65-F5344CB8AC3E}">
        <p14:creationId xmlns:p14="http://schemas.microsoft.com/office/powerpoint/2010/main" val="2221130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 of </a:t>
            </a:r>
            <a:r>
              <a:rPr lang="en-US" dirty="0" err="1" smtClean="0"/>
              <a:t>Huddersfield’s</a:t>
            </a:r>
            <a:r>
              <a:rPr lang="en-US" dirty="0" smtClean="0"/>
              <a:t> </a:t>
            </a:r>
            <a:r>
              <a:rPr lang="en-US" dirty="0" err="1" smtClean="0"/>
              <a:t>Lemontree</a:t>
            </a:r>
            <a:r>
              <a:rPr lang="en-US" dirty="0" smtClean="0"/>
              <a:t> proprietary</a:t>
            </a:r>
            <a:r>
              <a:rPr lang="en-US" baseline="0" dirty="0" smtClean="0"/>
              <a:t> game</a:t>
            </a:r>
            <a:r>
              <a:rPr lang="en-US" dirty="0" smtClean="0"/>
              <a:t> for library</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22</a:t>
            </a:fld>
            <a:endParaRPr lang="en-US"/>
          </a:p>
        </p:txBody>
      </p:sp>
    </p:spTree>
    <p:extLst>
      <p:ext uri="{BB962C8B-B14F-4D97-AF65-F5344CB8AC3E}">
        <p14:creationId xmlns:p14="http://schemas.microsoft.com/office/powerpoint/2010/main" val="1192472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 of Arizona using Purdue’s Passport platform</a:t>
            </a:r>
            <a:r>
              <a:rPr lang="en-US" baseline="0" dirty="0" smtClean="0"/>
              <a:t> for information literacy</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23</a:t>
            </a:fld>
            <a:endParaRPr lang="en-US"/>
          </a:p>
        </p:txBody>
      </p:sp>
    </p:spTree>
    <p:extLst>
      <p:ext uri="{BB962C8B-B14F-4D97-AF65-F5344CB8AC3E}">
        <p14:creationId xmlns:p14="http://schemas.microsoft.com/office/powerpoint/2010/main" val="2043699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Educause</a:t>
            </a:r>
            <a:r>
              <a:rPr lang="en-US" sz="1200" kern="1200" dirty="0" smtClean="0">
                <a:solidFill>
                  <a:schemeClr val="tx1"/>
                </a:solidFill>
                <a:effectLst/>
                <a:latin typeface="+mn-lt"/>
                <a:ea typeface="+mn-ea"/>
                <a:cs typeface="+mn-cs"/>
              </a:rPr>
              <a:t> Learning Initiative, “Badges are digital tokens that appear as icons or logos on a web page or other online venue. Awarded by institutions, organizations, groups, or individuals, badges signify accomplishments such as completion of a project, mastery of a skill, or marks of experience.” (2012, 1).</a:t>
            </a:r>
            <a:endParaRPr lang="en-US" dirty="0" smtClean="0"/>
          </a:p>
          <a:p>
            <a:endParaRPr lang="en-US" dirty="0" smtClean="0"/>
          </a:p>
          <a:p>
            <a:r>
              <a:rPr lang="en-US" dirty="0" smtClean="0"/>
              <a:t>People complete activities</a:t>
            </a:r>
            <a:r>
              <a:rPr lang="en-US" baseline="0" dirty="0" smtClean="0"/>
              <a:t> through informal or formal channels (classes, workshops, club meetings, online courses or learning modules, </a:t>
            </a:r>
            <a:r>
              <a:rPr lang="en-US" baseline="0" dirty="0" err="1" smtClean="0"/>
              <a:t>etc</a:t>
            </a:r>
            <a:r>
              <a:rPr lang="en-US" baseline="0" dirty="0" smtClean="0"/>
              <a:t>) and can gain badge that certifies or validates skills, accomplishments, knowledge according to criteria set forth by badge issuing authority. Digital badges can be collected displayed on webpages, blogs, online portfolios, </a:t>
            </a:r>
            <a:r>
              <a:rPr lang="en-US" baseline="0" dirty="0" err="1" smtClean="0"/>
              <a:t>etc</a:t>
            </a:r>
            <a:r>
              <a:rPr lang="en-US" baseline="0" dirty="0" smtClean="0"/>
              <a:t> and stored in online repositories; therefore they are a kind of portable resumes of skills that are more granular and “</a:t>
            </a:r>
            <a:r>
              <a:rPr lang="en-US" baseline="0" dirty="0" err="1" smtClean="0"/>
              <a:t>validateble</a:t>
            </a:r>
            <a:r>
              <a:rPr lang="en-US" baseline="0" dirty="0" smtClean="0"/>
              <a:t>” than ordinary resumes or CVs</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5</a:t>
            </a:fld>
            <a:endParaRPr lang="en-US"/>
          </a:p>
        </p:txBody>
      </p:sp>
    </p:spTree>
    <p:extLst>
      <p:ext uri="{BB962C8B-B14F-4D97-AF65-F5344CB8AC3E}">
        <p14:creationId xmlns:p14="http://schemas.microsoft.com/office/powerpoint/2010/main" val="1278028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Great for distributed</a:t>
            </a:r>
            <a:r>
              <a:rPr lang="en-US" baseline="0" dirty="0" smtClean="0"/>
              <a:t> programs since can follow your own path through content but people can see </a:t>
            </a:r>
            <a:r>
              <a:rPr lang="en-US" baseline="0" smtClean="0"/>
              <a:t>which outcomes you’ve completed</a:t>
            </a:r>
            <a:endParaRPr lang="en-US"/>
          </a:p>
        </p:txBody>
      </p:sp>
      <p:sp>
        <p:nvSpPr>
          <p:cNvPr id="4" name="Slide Number Placeholder 3"/>
          <p:cNvSpPr>
            <a:spLocks noGrp="1"/>
          </p:cNvSpPr>
          <p:nvPr>
            <p:ph type="sldNum" sz="quarter" idx="10"/>
          </p:nvPr>
        </p:nvSpPr>
        <p:spPr/>
        <p:txBody>
          <a:bodyPr/>
          <a:lstStyle/>
          <a:p>
            <a:fld id="{33F57659-E8B9-4C93-8816-690CFE2C9947}" type="slidenum">
              <a:rPr lang="en-US" smtClean="0"/>
              <a:t>28</a:t>
            </a:fld>
            <a:endParaRPr lang="en-US"/>
          </a:p>
        </p:txBody>
      </p:sp>
    </p:spTree>
    <p:extLst>
      <p:ext uri="{BB962C8B-B14F-4D97-AF65-F5344CB8AC3E}">
        <p14:creationId xmlns:p14="http://schemas.microsoft.com/office/powerpoint/2010/main" val="845893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positive and negative effects (increase</a:t>
            </a:r>
            <a:r>
              <a:rPr lang="en-US" baseline="0" dirty="0" smtClean="0"/>
              <a:t> in interest and decrease in counterproductive motivational goals; decrease in mastery). Differences in levels of prior knowledge and high v. low performers and also in type of badge (e.g. low performers more motivated to outperform others on participatory badges only) Skill (mastery) badges perhaps more intrinsically motivating. </a:t>
            </a:r>
          </a:p>
          <a:p>
            <a:r>
              <a:rPr lang="en-US" baseline="0" dirty="0" smtClean="0"/>
              <a:t>Consider design elements (e.g. more mastery badges than participation and explicit instruction on how to earn badges and what their results are may help increase outcomes)</a:t>
            </a:r>
          </a:p>
          <a:p>
            <a:endParaRPr lang="en-US" baseline="0" dirty="0" smtClean="0"/>
          </a:p>
          <a:p>
            <a:r>
              <a:rPr lang="en-US" baseline="0" dirty="0" smtClean="0"/>
              <a:t>-</a:t>
            </a:r>
            <a:r>
              <a:rPr lang="en-US" baseline="0" dirty="0" err="1" smtClean="0"/>
              <a:t>Abramovich</a:t>
            </a:r>
            <a:r>
              <a:rPr lang="en-US" baseline="0" dirty="0" smtClean="0"/>
              <a:t>, 2013</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29</a:t>
            </a:fld>
            <a:endParaRPr lang="en-US"/>
          </a:p>
        </p:txBody>
      </p:sp>
    </p:spTree>
    <p:extLst>
      <p:ext uri="{BB962C8B-B14F-4D97-AF65-F5344CB8AC3E}">
        <p14:creationId xmlns:p14="http://schemas.microsoft.com/office/powerpoint/2010/main" val="743751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kinds of badges (from badg.us</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6</a:t>
            </a:fld>
            <a:endParaRPr lang="en-US"/>
          </a:p>
        </p:txBody>
      </p:sp>
    </p:spTree>
    <p:extLst>
      <p:ext uri="{BB962C8B-B14F-4D97-AF65-F5344CB8AC3E}">
        <p14:creationId xmlns:p14="http://schemas.microsoft.com/office/powerpoint/2010/main" val="3869126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badges? Transcripts and grades don’t tell whole story in terms of skills and outcomes. Resumes and CV don’t illustrate and</a:t>
            </a:r>
            <a:r>
              <a:rPr lang="en-US" baseline="0" dirty="0" smtClean="0"/>
              <a:t> are self reports. Badges can and could motivate and encourage students to see connection between outcomes across curriculum or program of study</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7</a:t>
            </a:fld>
            <a:endParaRPr lang="en-US"/>
          </a:p>
        </p:txBody>
      </p:sp>
    </p:spTree>
    <p:extLst>
      <p:ext uri="{BB962C8B-B14F-4D97-AF65-F5344CB8AC3E}">
        <p14:creationId xmlns:p14="http://schemas.microsoft.com/office/powerpoint/2010/main" val="4168161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simple “hey I did a thing” to full assignments with learning outcomes (which are</a:t>
            </a:r>
            <a:r>
              <a:rPr lang="en-US" baseline="0" dirty="0" smtClean="0"/>
              <a:t> digitally attached to badge)</a:t>
            </a:r>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9</a:t>
            </a:fld>
            <a:endParaRPr lang="en-US"/>
          </a:p>
        </p:txBody>
      </p:sp>
    </p:spTree>
    <p:extLst>
      <p:ext uri="{BB962C8B-B14F-4D97-AF65-F5344CB8AC3E}">
        <p14:creationId xmlns:p14="http://schemas.microsoft.com/office/powerpoint/2010/main" val="3413607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Various badge creation programs, from simple images to open, standards-based creation platforms (either standalone or integrated into </a:t>
            </a:r>
            <a:r>
              <a:rPr lang="en-US" dirty="0" err="1" smtClean="0"/>
              <a:t>CMSes</a:t>
            </a:r>
            <a:r>
              <a:rPr lang="en-US" dirty="0" smtClean="0"/>
              <a:t>, blogs, </a:t>
            </a:r>
            <a:r>
              <a:rPr lang="en-US" dirty="0" err="1" smtClean="0"/>
              <a:t>etc</a:t>
            </a:r>
            <a:r>
              <a:rPr lang="en-US" dirty="0" smtClean="0"/>
              <a:t>)</a:t>
            </a:r>
          </a:p>
          <a:p>
            <a:endParaRPr lang="en-US" dirty="0" smtClean="0"/>
          </a:p>
          <a:p>
            <a:r>
              <a:rPr lang="en-US" dirty="0" smtClean="0"/>
              <a:t>From Mozilla Open Badges wiki: https://wiki.mozilla.org/Badges </a:t>
            </a:r>
          </a:p>
          <a:p>
            <a:endParaRPr lang="en-US" dirty="0" smtClean="0"/>
          </a:p>
          <a:p>
            <a:r>
              <a:rPr lang="en-US" sz="1200" b="0" i="0" kern="1200" dirty="0" smtClean="0">
                <a:solidFill>
                  <a:schemeClr val="tx1"/>
                </a:solidFill>
                <a:effectLst/>
                <a:latin typeface="+mn-lt"/>
                <a:ea typeface="+mn-ea"/>
                <a:cs typeface="+mn-cs"/>
              </a:rPr>
              <a:t>Digital Badges vs Open Badges</a:t>
            </a:r>
          </a:p>
          <a:p>
            <a:r>
              <a:rPr lang="en-US" sz="1200" b="0" i="0" kern="1200" dirty="0" smtClean="0">
                <a:solidFill>
                  <a:schemeClr val="tx1"/>
                </a:solidFill>
                <a:effectLst/>
                <a:latin typeface="+mn-lt"/>
                <a:ea typeface="+mn-ea"/>
                <a:cs typeface="+mn-cs"/>
              </a:rPr>
              <a:t>A digital badge is an online representation of a skill you’ve earned. Open Badges take that concept one step further, and allows you to verify your skills, interests and achievements through credible organizations and attaches that information to the badge image file, hard-coding the metadata for future access and review. Because the system is based on an open standard, earners can combine multiple badges from different issuers to tell the complete story of their achievements — both online and off. Badges can be displayed wherever earners want them on the web, and share them for employment, education or lifelong learning.</a:t>
            </a:r>
          </a:p>
          <a:p>
            <a:r>
              <a:rPr lang="en-US" sz="1200" b="1" i="0" kern="1200" dirty="0" smtClean="0">
                <a:solidFill>
                  <a:schemeClr val="tx1"/>
                </a:solidFill>
                <a:effectLst/>
                <a:latin typeface="+mn-lt"/>
                <a:ea typeface="+mn-ea"/>
                <a:cs typeface="+mn-cs"/>
              </a:rPr>
              <a:t>Open Badges are:</a:t>
            </a:r>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Free and open:</a:t>
            </a:r>
            <a:r>
              <a:rPr lang="en-US" sz="1200" b="0" i="0" kern="1200" dirty="0" smtClean="0">
                <a:solidFill>
                  <a:schemeClr val="tx1"/>
                </a:solidFill>
                <a:effectLst/>
                <a:latin typeface="+mn-lt"/>
                <a:ea typeface="+mn-ea"/>
                <a:cs typeface="+mn-cs"/>
              </a:rPr>
              <a:t> Mozilla Open Badges is not proprietary. It’s free software and an open technical standard any organization can use to create, issue and verify digital badges.</a:t>
            </a:r>
          </a:p>
          <a:p>
            <a:r>
              <a:rPr lang="en-US" sz="1200" b="1" i="0" kern="1200" dirty="0" smtClean="0">
                <a:solidFill>
                  <a:schemeClr val="tx1"/>
                </a:solidFill>
                <a:effectLst/>
                <a:latin typeface="+mn-lt"/>
                <a:ea typeface="+mn-ea"/>
                <a:cs typeface="+mn-cs"/>
              </a:rPr>
              <a:t>Transferable:</a:t>
            </a:r>
            <a:r>
              <a:rPr lang="en-US" sz="1200" b="0" i="0" kern="1200" dirty="0" smtClean="0">
                <a:solidFill>
                  <a:schemeClr val="tx1"/>
                </a:solidFill>
                <a:effectLst/>
                <a:latin typeface="+mn-lt"/>
                <a:ea typeface="+mn-ea"/>
                <a:cs typeface="+mn-cs"/>
              </a:rPr>
              <a:t> Collect badges from multiple sources, online and off, into a single backpack. Then display your skills and achievements on social networking profiles, job sites, websites and more.</a:t>
            </a:r>
          </a:p>
          <a:p>
            <a:r>
              <a:rPr lang="en-US" sz="1200" b="1" i="0" kern="1200" dirty="0" smtClean="0">
                <a:solidFill>
                  <a:schemeClr val="tx1"/>
                </a:solidFill>
                <a:effectLst/>
                <a:latin typeface="+mn-lt"/>
                <a:ea typeface="+mn-ea"/>
                <a:cs typeface="+mn-cs"/>
              </a:rPr>
              <a:t>Stackable:</a:t>
            </a:r>
            <a:r>
              <a:rPr lang="en-US" sz="1200" b="0" i="0" kern="1200" dirty="0" smtClean="0">
                <a:solidFill>
                  <a:schemeClr val="tx1"/>
                </a:solidFill>
                <a:effectLst/>
                <a:latin typeface="+mn-lt"/>
                <a:ea typeface="+mn-ea"/>
                <a:cs typeface="+mn-cs"/>
              </a:rPr>
              <a:t> Whether they’re issued by one organization or many, badges can build upon each other and be stacked to tell the full story of your skills and achievements.</a:t>
            </a:r>
          </a:p>
          <a:p>
            <a:r>
              <a:rPr lang="en-US" sz="1200" b="1" i="0" kern="1200" dirty="0" smtClean="0">
                <a:solidFill>
                  <a:schemeClr val="tx1"/>
                </a:solidFill>
                <a:effectLst/>
                <a:latin typeface="+mn-lt"/>
                <a:ea typeface="+mn-ea"/>
                <a:cs typeface="+mn-cs"/>
              </a:rPr>
              <a:t>Evidence-based:</a:t>
            </a:r>
            <a:r>
              <a:rPr lang="en-US" sz="1200" b="0" i="0" kern="1200" dirty="0" smtClean="0">
                <a:solidFill>
                  <a:schemeClr val="tx1"/>
                </a:solidFill>
                <a:effectLst/>
                <a:latin typeface="+mn-lt"/>
                <a:ea typeface="+mn-ea"/>
                <a:cs typeface="+mn-cs"/>
              </a:rPr>
              <a:t> Open Badges are information-rich. Each badge has important metadata which is hard-coded into the badge image file itself that links back to the issuer, criteria and verifying evidence.</a:t>
            </a:r>
          </a:p>
          <a:p>
            <a:r>
              <a:rPr lang="en-US" sz="1200" b="1" i="0" kern="1200" dirty="0" smtClean="0">
                <a:solidFill>
                  <a:schemeClr val="tx1"/>
                </a:solidFill>
                <a:effectLst/>
                <a:latin typeface="+mn-lt"/>
                <a:ea typeface="+mn-ea"/>
                <a:cs typeface="+mn-cs"/>
              </a:rPr>
              <a:t>Open Badges make it easy to:</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Get recognition for the things you learn;</a:t>
            </a:r>
          </a:p>
          <a:p>
            <a:r>
              <a:rPr lang="en-US" sz="1200" b="0" i="0" kern="1200" dirty="0" smtClean="0">
                <a:solidFill>
                  <a:schemeClr val="tx1"/>
                </a:solidFill>
                <a:effectLst/>
                <a:latin typeface="+mn-lt"/>
                <a:ea typeface="+mn-ea"/>
                <a:cs typeface="+mn-cs"/>
              </a:rPr>
              <a:t>Give recognition for the things you teach;</a:t>
            </a:r>
          </a:p>
          <a:p>
            <a:r>
              <a:rPr lang="en-US" sz="1200" b="0" i="0" kern="1200" dirty="0" smtClean="0">
                <a:solidFill>
                  <a:schemeClr val="tx1"/>
                </a:solidFill>
                <a:effectLst/>
                <a:latin typeface="+mn-lt"/>
                <a:ea typeface="+mn-ea"/>
                <a:cs typeface="+mn-cs"/>
              </a:rPr>
              <a:t>Verify skills; and</a:t>
            </a:r>
          </a:p>
          <a:p>
            <a:r>
              <a:rPr lang="en-US" sz="1200" b="0" i="0" kern="1200" dirty="0" smtClean="0">
                <a:solidFill>
                  <a:schemeClr val="tx1"/>
                </a:solidFill>
                <a:effectLst/>
                <a:latin typeface="+mn-lt"/>
                <a:ea typeface="+mn-ea"/>
                <a:cs typeface="+mn-cs"/>
              </a:rPr>
              <a:t>Display your verified badges across the web.</a:t>
            </a:r>
          </a:p>
          <a:p>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10</a:t>
            </a:fld>
            <a:endParaRPr lang="en-US"/>
          </a:p>
        </p:txBody>
      </p:sp>
    </p:spTree>
    <p:extLst>
      <p:ext uri="{BB962C8B-B14F-4D97-AF65-F5344CB8AC3E}">
        <p14:creationId xmlns:p14="http://schemas.microsoft.com/office/powerpoint/2010/main" val="3522575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Simple creation</a:t>
            </a:r>
          </a:p>
          <a:p>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11</a:t>
            </a:fld>
            <a:endParaRPr lang="en-US"/>
          </a:p>
        </p:txBody>
      </p:sp>
    </p:spTree>
    <p:extLst>
      <p:ext uri="{BB962C8B-B14F-4D97-AF65-F5344CB8AC3E}">
        <p14:creationId xmlns:p14="http://schemas.microsoft.com/office/powerpoint/2010/main" val="978203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Badge for individual skill or assignment or </a:t>
            </a:r>
            <a:r>
              <a:rPr lang="en-US" dirty="0" smtClean="0"/>
              <a:t>Badge for completion of whole program</a:t>
            </a:r>
          </a:p>
          <a:p>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12</a:t>
            </a:fld>
            <a:endParaRPr lang="en-US"/>
          </a:p>
        </p:txBody>
      </p:sp>
    </p:spTree>
    <p:extLst>
      <p:ext uri="{BB962C8B-B14F-4D97-AF65-F5344CB8AC3E}">
        <p14:creationId xmlns:p14="http://schemas.microsoft.com/office/powerpoint/2010/main" val="3539618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collect badges all in profile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what if badges from several different services? Open standards-based Mozilla Backpack. Can upload badges from different providers (that</a:t>
            </a:r>
            <a:r>
              <a:rPr lang="en-US" baseline="0" dirty="0" smtClean="0"/>
              <a:t> are Open Badge) in one place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3F57659-E8B9-4C93-8816-690CFE2C9947}" type="slidenum">
              <a:rPr lang="en-US" smtClean="0"/>
              <a:t>13</a:t>
            </a:fld>
            <a:endParaRPr lang="en-US"/>
          </a:p>
        </p:txBody>
      </p:sp>
    </p:spTree>
    <p:extLst>
      <p:ext uri="{BB962C8B-B14F-4D97-AF65-F5344CB8AC3E}">
        <p14:creationId xmlns:p14="http://schemas.microsoft.com/office/powerpoint/2010/main" val="4061830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323684A-C7A1-46F6-877F-D266807F7511}"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086C0-98F6-407D-9F54-A125A79B9538}"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799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23684A-C7A1-46F6-877F-D266807F7511}"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086C0-98F6-407D-9F54-A125A79B9538}" type="slidenum">
              <a:rPr lang="en-US" smtClean="0"/>
              <a:t>‹#›</a:t>
            </a:fld>
            <a:endParaRPr lang="en-US"/>
          </a:p>
        </p:txBody>
      </p:sp>
    </p:spTree>
    <p:extLst>
      <p:ext uri="{BB962C8B-B14F-4D97-AF65-F5344CB8AC3E}">
        <p14:creationId xmlns:p14="http://schemas.microsoft.com/office/powerpoint/2010/main" val="933816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23684A-C7A1-46F6-877F-D266807F7511}"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086C0-98F6-407D-9F54-A125A79B9538}"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3325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23684A-C7A1-46F6-877F-D266807F7511}"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086C0-98F6-407D-9F54-A125A79B9538}" type="slidenum">
              <a:rPr lang="en-US" smtClean="0"/>
              <a:t>‹#›</a:t>
            </a:fld>
            <a:endParaRPr lang="en-US"/>
          </a:p>
        </p:txBody>
      </p:sp>
    </p:spTree>
    <p:extLst>
      <p:ext uri="{BB962C8B-B14F-4D97-AF65-F5344CB8AC3E}">
        <p14:creationId xmlns:p14="http://schemas.microsoft.com/office/powerpoint/2010/main" val="2311014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23684A-C7A1-46F6-877F-D266807F7511}" type="datetimeFigureOut">
              <a:rPr lang="en-US" smtClean="0"/>
              <a:t>5/29/2014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086C0-98F6-407D-9F54-A125A79B9538}"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77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23684A-C7A1-46F6-877F-D266807F7511}"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086C0-98F6-407D-9F54-A125A79B9538}" type="slidenum">
              <a:rPr lang="en-US" smtClean="0"/>
              <a:t>‹#›</a:t>
            </a:fld>
            <a:endParaRPr lang="en-US"/>
          </a:p>
        </p:txBody>
      </p:sp>
    </p:spTree>
    <p:extLst>
      <p:ext uri="{BB962C8B-B14F-4D97-AF65-F5344CB8AC3E}">
        <p14:creationId xmlns:p14="http://schemas.microsoft.com/office/powerpoint/2010/main" val="2909916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23684A-C7A1-46F6-877F-D266807F7511}" type="datetimeFigureOut">
              <a:rPr lang="en-US" smtClean="0"/>
              <a:t>5/29/2014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A086C0-98F6-407D-9F54-A125A79B9538}" type="slidenum">
              <a:rPr lang="en-US" smtClean="0"/>
              <a:t>‹#›</a:t>
            </a:fld>
            <a:endParaRPr lang="en-US"/>
          </a:p>
        </p:txBody>
      </p:sp>
    </p:spTree>
    <p:extLst>
      <p:ext uri="{BB962C8B-B14F-4D97-AF65-F5344CB8AC3E}">
        <p14:creationId xmlns:p14="http://schemas.microsoft.com/office/powerpoint/2010/main" val="401203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23684A-C7A1-46F6-877F-D266807F7511}" type="datetimeFigureOut">
              <a:rPr lang="en-US" smtClean="0"/>
              <a:t>5/29/2014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A086C0-98F6-407D-9F54-A125A79B9538}" type="slidenum">
              <a:rPr lang="en-US" smtClean="0"/>
              <a:t>‹#›</a:t>
            </a:fld>
            <a:endParaRPr lang="en-US"/>
          </a:p>
        </p:txBody>
      </p:sp>
    </p:spTree>
    <p:extLst>
      <p:ext uri="{BB962C8B-B14F-4D97-AF65-F5344CB8AC3E}">
        <p14:creationId xmlns:p14="http://schemas.microsoft.com/office/powerpoint/2010/main" val="887053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23684A-C7A1-46F6-877F-D266807F7511}" type="datetimeFigureOut">
              <a:rPr lang="en-US" smtClean="0"/>
              <a:t>5/29/2014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A086C0-98F6-407D-9F54-A125A79B9538}" type="slidenum">
              <a:rPr lang="en-US" smtClean="0"/>
              <a:t>‹#›</a:t>
            </a:fld>
            <a:endParaRPr lang="en-US"/>
          </a:p>
        </p:txBody>
      </p:sp>
    </p:spTree>
    <p:extLst>
      <p:ext uri="{BB962C8B-B14F-4D97-AF65-F5344CB8AC3E}">
        <p14:creationId xmlns:p14="http://schemas.microsoft.com/office/powerpoint/2010/main" val="1255539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23684A-C7A1-46F6-877F-D266807F7511}"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086C0-98F6-407D-9F54-A125A79B9538}" type="slidenum">
              <a:rPr lang="en-US" smtClean="0"/>
              <a:t>‹#›</a:t>
            </a:fld>
            <a:endParaRPr lang="en-US"/>
          </a:p>
        </p:txBody>
      </p:sp>
    </p:spTree>
    <p:extLst>
      <p:ext uri="{BB962C8B-B14F-4D97-AF65-F5344CB8AC3E}">
        <p14:creationId xmlns:p14="http://schemas.microsoft.com/office/powerpoint/2010/main" val="363121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23684A-C7A1-46F6-877F-D266807F7511}" type="datetimeFigureOut">
              <a:rPr lang="en-US" smtClean="0"/>
              <a:t>5/29/2014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086C0-98F6-407D-9F54-A125A79B9538}"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6332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323684A-C7A1-46F6-877F-D266807F7511}" type="datetimeFigureOut">
              <a:rPr lang="en-US" smtClean="0"/>
              <a:t>5/29/2014</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4A086C0-98F6-407D-9F54-A125A79B9538}"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6883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hyperlink" Target="http://badg.us/en-U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hyperlink" Target="http://www.macfound.org/programs/digital-badges/" TargetMode="External"/><Relationship Id="rId5" Type="http://schemas.openxmlformats.org/officeDocument/2006/relationships/hyperlink" Target="http://www.hastac.org/dml-competitions/2012" TargetMode="Externa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www.hastac.org/dml-badges/Preparing-Librarians-Meet-Needs-of-21st-Century-Teens" TargetMode="External"/><Relationship Id="rId5" Type="http://schemas.openxmlformats.org/officeDocument/2006/relationships/hyperlink" Target="http://news.badges.illinois.edu/" TargetMode="Externa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tltc.shu.edu/badges/index.php" TargetMode="External"/><Relationship Id="rId5" Type="http://schemas.openxmlformats.org/officeDocument/2006/relationships/hyperlink" Target="http://tltc.shu.edu/badges/leaders.php" TargetMode="Externa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hyperlink" Target="http://www.itap.purdue.edu/studio/passport/" TargetMode="Externa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www.hastac.org/competitions/winners/safs-learner-driven-badges-project"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asi.ucdavis.edu/sf/images/badges-viewexperience.jpg/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youmediabadges.org/workshop-badges/nano-badges/" TargetMode="External"/><Relationship Id="rId5" Type="http://schemas.openxmlformats.org/officeDocument/2006/relationships/image" Target="../media/image38.png"/><Relationship Id="rId4" Type="http://schemas.openxmlformats.org/officeDocument/2006/relationships/hyperlink" Target="https://www.cantonpl.org/page/connect-your-summer-2014"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www.reconnectlearning.org/wp-content/uploads/2014/01/YALSA_case_study_final.pdf"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library.hud.ac.uk/lemontree/"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acrl.ala.org/techconnect/?p=2676"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hyperlink" Target="http://www.ala.org/acrl/publications/keeping_up_with/digital_badges" TargetMode="External"/><Relationship Id="rId2" Type="http://schemas.openxmlformats.org/officeDocument/2006/relationships/hyperlink" Target="http://net.educause.edu/ir/library/pdf/eli7085.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klp92@cornell.edu" TargetMode="External"/><Relationship Id="rId2" Type="http://schemas.openxmlformats.org/officeDocument/2006/relationships/hyperlink" Target="mailto:ca92@cornell.ed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youtu.be/_051cGs6n8w"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net.educause.edu/ir/library/pdf/eli7085.pdf"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http://ncpeapublications.blogspot.com/2012/10/the-future-is-now-unpacking-digital.html" TargetMode="External"/><Relationship Id="rId5" Type="http://schemas.openxmlformats.org/officeDocument/2006/relationships/image" Target="../media/image8.png"/><Relationship Id="rId4" Type="http://schemas.openxmlformats.org/officeDocument/2006/relationships/hyperlink" Target="http://commons.wikimedia.org/wiki/File:Openbadges.pn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dontwasteyourtime.co.uk/mooc/openbadgesmooc-fundamentals/"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s://credly.com/recipients/18823"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hyperlink" Target="https://credly.com/recipients/15046" TargetMode="Externa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Badges for Information Literacy assessment</a:t>
            </a:r>
            <a:endParaRPr lang="en-US" dirty="0"/>
          </a:p>
        </p:txBody>
      </p:sp>
      <p:sp>
        <p:nvSpPr>
          <p:cNvPr id="3" name="Subtitle 2"/>
          <p:cNvSpPr>
            <a:spLocks noGrp="1"/>
          </p:cNvSpPr>
          <p:nvPr>
            <p:ph type="subTitle" idx="1"/>
          </p:nvPr>
        </p:nvSpPr>
        <p:spPr/>
        <p:txBody>
          <a:bodyPr/>
          <a:lstStyle/>
          <a:p>
            <a:r>
              <a:rPr lang="en-US" dirty="0" smtClean="0"/>
              <a:t>Camille Andrews</a:t>
            </a:r>
          </a:p>
          <a:p>
            <a:r>
              <a:rPr lang="en-US" dirty="0" smtClean="0"/>
              <a:t>Kelee Pacion</a:t>
            </a:r>
            <a:endParaRPr lang="en-US" dirty="0"/>
          </a:p>
        </p:txBody>
      </p:sp>
    </p:spTree>
    <p:extLst>
      <p:ext uri="{BB962C8B-B14F-4D97-AF65-F5344CB8AC3E}">
        <p14:creationId xmlns:p14="http://schemas.microsoft.com/office/powerpoint/2010/main" val="3841920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554" y="711529"/>
            <a:ext cx="2924583" cy="177189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4197" y="716194"/>
            <a:ext cx="4448198" cy="849086"/>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8667" y="2562313"/>
            <a:ext cx="2905530" cy="1352739"/>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3690" y="4408321"/>
            <a:ext cx="10058400" cy="2309976"/>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06782" y="3042169"/>
            <a:ext cx="1638529" cy="676369"/>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82044" y="3177482"/>
            <a:ext cx="2000529" cy="590632"/>
          </a:xfrm>
          <a:prstGeom prst="rect">
            <a:avLst/>
          </a:prstGeom>
        </p:spPr>
      </p:pic>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04775" y="915413"/>
            <a:ext cx="2305372" cy="809738"/>
          </a:xfrm>
          <a:prstGeom prst="rect">
            <a:avLst/>
          </a:prstGeom>
        </p:spPr>
      </p:pic>
    </p:spTree>
    <p:extLst>
      <p:ext uri="{BB962C8B-B14F-4D97-AF65-F5344CB8AC3E}">
        <p14:creationId xmlns:p14="http://schemas.microsoft.com/office/powerpoint/2010/main" val="2772569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274628" cy="3229360"/>
          </a:xfrm>
          <a:prstGeom prst="rect">
            <a:avLst/>
          </a:prstGeom>
        </p:spPr>
      </p:pic>
      <p:sp>
        <p:nvSpPr>
          <p:cNvPr id="5" name="TextBox 4"/>
          <p:cNvSpPr txBox="1"/>
          <p:nvPr/>
        </p:nvSpPr>
        <p:spPr>
          <a:xfrm>
            <a:off x="1819469" y="606490"/>
            <a:ext cx="2817845" cy="369332"/>
          </a:xfrm>
          <a:prstGeom prst="rect">
            <a:avLst/>
          </a:prstGeom>
          <a:noFill/>
        </p:spPr>
        <p:txBody>
          <a:bodyPr wrap="square" rtlCol="0">
            <a:spAutoFit/>
          </a:bodyPr>
          <a:lstStyle/>
          <a:p>
            <a:r>
              <a:rPr lang="en-US" dirty="0" smtClean="0">
                <a:hlinkClick r:id="rId4"/>
              </a:rPr>
              <a:t>http://badg.us/en-US/</a:t>
            </a:r>
            <a:r>
              <a:rPr lang="en-US" dirty="0" smtClean="0"/>
              <a:t> </a:t>
            </a:r>
            <a:endParaRPr lang="en-US"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25618" y="2889346"/>
            <a:ext cx="7066382" cy="3968654"/>
          </a:xfrm>
          <a:prstGeom prst="rect">
            <a:avLst/>
          </a:prstGeom>
        </p:spPr>
      </p:pic>
    </p:spTree>
    <p:extLst>
      <p:ext uri="{BB962C8B-B14F-4D97-AF65-F5344CB8AC3E}">
        <p14:creationId xmlns:p14="http://schemas.microsoft.com/office/powerpoint/2010/main" val="982466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002343" cy="685800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29333"/>
          <a:stretch/>
        </p:blipFill>
        <p:spPr>
          <a:xfrm>
            <a:off x="4558519" y="815581"/>
            <a:ext cx="7108428" cy="5226838"/>
          </a:xfrm>
          <a:prstGeom prst="rect">
            <a:avLst/>
          </a:prstGeom>
        </p:spPr>
      </p:pic>
    </p:spTree>
    <p:extLst>
      <p:ext uri="{BB962C8B-B14F-4D97-AF65-F5344CB8AC3E}">
        <p14:creationId xmlns:p14="http://schemas.microsoft.com/office/powerpoint/2010/main" val="10225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845044" cy="382758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4432" y="2895958"/>
            <a:ext cx="6817568" cy="3962042"/>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525" y="3957195"/>
            <a:ext cx="3885382" cy="2771192"/>
          </a:xfrm>
          <a:prstGeom prst="rect">
            <a:avLst/>
          </a:prstGeom>
        </p:spPr>
      </p:pic>
    </p:spTree>
    <p:extLst>
      <p:ext uri="{BB962C8B-B14F-4D97-AF65-F5344CB8AC3E}">
        <p14:creationId xmlns:p14="http://schemas.microsoft.com/office/powerpoint/2010/main" val="16153487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7109" y="0"/>
            <a:ext cx="8134891" cy="6858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31724"/>
            <a:ext cx="6535062" cy="781159"/>
          </a:xfrm>
          <a:prstGeom prst="rect">
            <a:avLst/>
          </a:prstGeom>
        </p:spPr>
      </p:pic>
      <p:sp>
        <p:nvSpPr>
          <p:cNvPr id="5" name="TextBox 4"/>
          <p:cNvSpPr txBox="1"/>
          <p:nvPr/>
        </p:nvSpPr>
        <p:spPr>
          <a:xfrm>
            <a:off x="186612" y="4114800"/>
            <a:ext cx="3713584" cy="646331"/>
          </a:xfrm>
          <a:prstGeom prst="rect">
            <a:avLst/>
          </a:prstGeom>
          <a:noFill/>
        </p:spPr>
        <p:txBody>
          <a:bodyPr wrap="square" rtlCol="0">
            <a:spAutoFit/>
          </a:bodyPr>
          <a:lstStyle/>
          <a:p>
            <a:r>
              <a:rPr lang="en-US" dirty="0" smtClean="0">
                <a:hlinkClick r:id="rId5"/>
              </a:rPr>
              <a:t>http://www.hastac.org/dml-competitions/2012</a:t>
            </a:r>
            <a:r>
              <a:rPr lang="en-US" dirty="0" smtClean="0"/>
              <a:t> </a:t>
            </a:r>
            <a:endParaRPr lang="en-US" dirty="0"/>
          </a:p>
        </p:txBody>
      </p:sp>
      <p:sp>
        <p:nvSpPr>
          <p:cNvPr id="6" name="TextBox 5"/>
          <p:cNvSpPr txBox="1"/>
          <p:nvPr/>
        </p:nvSpPr>
        <p:spPr>
          <a:xfrm>
            <a:off x="6092890" y="2733869"/>
            <a:ext cx="5719665" cy="369332"/>
          </a:xfrm>
          <a:prstGeom prst="rect">
            <a:avLst/>
          </a:prstGeom>
          <a:noFill/>
        </p:spPr>
        <p:txBody>
          <a:bodyPr wrap="square" rtlCol="0">
            <a:spAutoFit/>
          </a:bodyPr>
          <a:lstStyle/>
          <a:p>
            <a:r>
              <a:rPr lang="en-US" dirty="0" smtClean="0">
                <a:hlinkClick r:id="rId6"/>
              </a:rPr>
              <a:t>http://www.macfound.org/programs/digital-badges/</a:t>
            </a:r>
            <a:r>
              <a:rPr lang="en-US" dirty="0" smtClean="0"/>
              <a:t> </a:t>
            </a:r>
            <a:endParaRPr lang="en-US" dirty="0"/>
          </a:p>
        </p:txBody>
      </p:sp>
    </p:spTree>
    <p:extLst>
      <p:ext uri="{BB962C8B-B14F-4D97-AF65-F5344CB8AC3E}">
        <p14:creationId xmlns:p14="http://schemas.microsoft.com/office/powerpoint/2010/main" val="3182924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084372" cy="6858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0688" y="0"/>
            <a:ext cx="5621312" cy="6858000"/>
          </a:xfrm>
          <a:prstGeom prst="rect">
            <a:avLst/>
          </a:prstGeom>
        </p:spPr>
      </p:pic>
      <p:sp>
        <p:nvSpPr>
          <p:cNvPr id="4" name="TextBox 3"/>
          <p:cNvSpPr txBox="1"/>
          <p:nvPr/>
        </p:nvSpPr>
        <p:spPr>
          <a:xfrm>
            <a:off x="1119674" y="746449"/>
            <a:ext cx="3209731" cy="369332"/>
          </a:xfrm>
          <a:prstGeom prst="rect">
            <a:avLst/>
          </a:prstGeom>
          <a:noFill/>
        </p:spPr>
        <p:txBody>
          <a:bodyPr wrap="square" rtlCol="0">
            <a:spAutoFit/>
          </a:bodyPr>
          <a:lstStyle/>
          <a:p>
            <a:r>
              <a:rPr lang="en-US" dirty="0" smtClean="0">
                <a:hlinkClick r:id="rId5"/>
              </a:rPr>
              <a:t>http://news.badges.illinois.edu/</a:t>
            </a:r>
            <a:r>
              <a:rPr lang="en-US" dirty="0" smtClean="0"/>
              <a:t> </a:t>
            </a:r>
            <a:endParaRPr lang="en-US" dirty="0"/>
          </a:p>
        </p:txBody>
      </p:sp>
      <p:sp>
        <p:nvSpPr>
          <p:cNvPr id="5" name="TextBox 4"/>
          <p:cNvSpPr txBox="1"/>
          <p:nvPr/>
        </p:nvSpPr>
        <p:spPr>
          <a:xfrm>
            <a:off x="7156580" y="6211669"/>
            <a:ext cx="5483290" cy="646331"/>
          </a:xfrm>
          <a:prstGeom prst="rect">
            <a:avLst/>
          </a:prstGeom>
          <a:noFill/>
        </p:spPr>
        <p:txBody>
          <a:bodyPr wrap="square" rtlCol="0">
            <a:spAutoFit/>
          </a:bodyPr>
          <a:lstStyle/>
          <a:p>
            <a:r>
              <a:rPr lang="en-US" dirty="0" smtClean="0">
                <a:hlinkClick r:id="rId6"/>
              </a:rPr>
              <a:t>http://www.hastac.org/dml-badges/Preparing-Librarians-Meet-Needs-of-21st-Century-Teens</a:t>
            </a:r>
            <a:r>
              <a:rPr lang="en-US" dirty="0" smtClean="0"/>
              <a:t> </a:t>
            </a:r>
            <a:endParaRPr lang="en-US" dirty="0"/>
          </a:p>
        </p:txBody>
      </p:sp>
    </p:spTree>
    <p:extLst>
      <p:ext uri="{BB962C8B-B14F-4D97-AF65-F5344CB8AC3E}">
        <p14:creationId xmlns:p14="http://schemas.microsoft.com/office/powerpoint/2010/main" val="1906159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2795"/>
            <a:ext cx="10058400" cy="536618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1580" y="0"/>
            <a:ext cx="5501606" cy="6259840"/>
          </a:xfrm>
          <a:prstGeom prst="rect">
            <a:avLst/>
          </a:prstGeom>
        </p:spPr>
      </p:pic>
      <p:sp>
        <p:nvSpPr>
          <p:cNvPr id="4" name="TextBox 3"/>
          <p:cNvSpPr txBox="1"/>
          <p:nvPr/>
        </p:nvSpPr>
        <p:spPr>
          <a:xfrm>
            <a:off x="6951306" y="6438122"/>
            <a:ext cx="4049486" cy="369332"/>
          </a:xfrm>
          <a:prstGeom prst="rect">
            <a:avLst/>
          </a:prstGeom>
          <a:noFill/>
        </p:spPr>
        <p:txBody>
          <a:bodyPr wrap="square" rtlCol="0">
            <a:spAutoFit/>
          </a:bodyPr>
          <a:lstStyle/>
          <a:p>
            <a:r>
              <a:rPr lang="en-US" dirty="0" smtClean="0">
                <a:hlinkClick r:id="rId5"/>
              </a:rPr>
              <a:t>http://tltc.shu.edu/badges/leaders.php</a:t>
            </a:r>
            <a:r>
              <a:rPr lang="en-US" dirty="0" smtClean="0"/>
              <a:t> </a:t>
            </a:r>
            <a:endParaRPr lang="en-US" dirty="0"/>
          </a:p>
        </p:txBody>
      </p:sp>
      <p:sp>
        <p:nvSpPr>
          <p:cNvPr id="5" name="TextBox 4"/>
          <p:cNvSpPr txBox="1"/>
          <p:nvPr/>
        </p:nvSpPr>
        <p:spPr>
          <a:xfrm>
            <a:off x="251927" y="6259840"/>
            <a:ext cx="5029200" cy="369332"/>
          </a:xfrm>
          <a:prstGeom prst="rect">
            <a:avLst/>
          </a:prstGeom>
          <a:noFill/>
        </p:spPr>
        <p:txBody>
          <a:bodyPr wrap="square" rtlCol="0">
            <a:spAutoFit/>
          </a:bodyPr>
          <a:lstStyle/>
          <a:p>
            <a:r>
              <a:rPr lang="en-US" dirty="0" smtClean="0">
                <a:hlinkClick r:id="rId6"/>
              </a:rPr>
              <a:t>http://tltc.shu.edu/badges/index.php</a:t>
            </a:r>
            <a:r>
              <a:rPr lang="en-US" dirty="0" smtClean="0"/>
              <a:t> </a:t>
            </a:r>
            <a:endParaRPr lang="en-US" dirty="0"/>
          </a:p>
        </p:txBody>
      </p:sp>
    </p:spTree>
    <p:extLst>
      <p:ext uri="{BB962C8B-B14F-4D97-AF65-F5344CB8AC3E}">
        <p14:creationId xmlns:p14="http://schemas.microsoft.com/office/powerpoint/2010/main" val="14426516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617" y="0"/>
            <a:ext cx="7571232" cy="68580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7414" y="1820747"/>
            <a:ext cx="4734586" cy="3962953"/>
          </a:xfrm>
          <a:prstGeom prst="rect">
            <a:avLst/>
          </a:prstGeom>
        </p:spPr>
      </p:pic>
      <p:sp>
        <p:nvSpPr>
          <p:cNvPr id="4" name="TextBox 3"/>
          <p:cNvSpPr txBox="1"/>
          <p:nvPr/>
        </p:nvSpPr>
        <p:spPr>
          <a:xfrm>
            <a:off x="7457414" y="6419461"/>
            <a:ext cx="4504431" cy="369332"/>
          </a:xfrm>
          <a:prstGeom prst="rect">
            <a:avLst/>
          </a:prstGeom>
          <a:noFill/>
        </p:spPr>
        <p:txBody>
          <a:bodyPr wrap="square" rtlCol="0">
            <a:spAutoFit/>
          </a:bodyPr>
          <a:lstStyle/>
          <a:p>
            <a:r>
              <a:rPr lang="en-US" dirty="0" smtClean="0">
                <a:hlinkClick r:id="rId5"/>
              </a:rPr>
              <a:t>http://www.itap.purdue.edu/studio/passport/</a:t>
            </a:r>
            <a:r>
              <a:rPr lang="en-US" dirty="0" smtClean="0"/>
              <a:t> </a:t>
            </a:r>
            <a:endParaRPr lang="en-US" dirty="0"/>
          </a:p>
        </p:txBody>
      </p:sp>
    </p:spTree>
    <p:extLst>
      <p:ext uri="{BB962C8B-B14F-4D97-AF65-F5344CB8AC3E}">
        <p14:creationId xmlns:p14="http://schemas.microsoft.com/office/powerpoint/2010/main" val="7102610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5035" y="0"/>
            <a:ext cx="7681929" cy="6858000"/>
          </a:xfrm>
          <a:prstGeom prst="rect">
            <a:avLst/>
          </a:prstGeom>
        </p:spPr>
      </p:pic>
      <p:sp>
        <p:nvSpPr>
          <p:cNvPr id="3" name="TextBox 2"/>
          <p:cNvSpPr txBox="1"/>
          <p:nvPr/>
        </p:nvSpPr>
        <p:spPr>
          <a:xfrm>
            <a:off x="270588" y="6391469"/>
            <a:ext cx="7921690" cy="369332"/>
          </a:xfrm>
          <a:prstGeom prst="rect">
            <a:avLst/>
          </a:prstGeom>
          <a:noFill/>
        </p:spPr>
        <p:txBody>
          <a:bodyPr wrap="square" rtlCol="0">
            <a:spAutoFit/>
          </a:bodyPr>
          <a:lstStyle/>
          <a:p>
            <a:r>
              <a:rPr lang="en-US" dirty="0" smtClean="0">
                <a:hlinkClick r:id="rId4"/>
              </a:rPr>
              <a:t>http://www.hastac.org/competitions/winners/safs-learner-driven-badges-project</a:t>
            </a:r>
            <a:r>
              <a:rPr lang="en-US" dirty="0" smtClean="0"/>
              <a:t> </a:t>
            </a:r>
            <a:endParaRPr lang="en-US" dirty="0"/>
          </a:p>
        </p:txBody>
      </p:sp>
    </p:spTree>
    <p:extLst>
      <p:ext uri="{BB962C8B-B14F-4D97-AF65-F5344CB8AC3E}">
        <p14:creationId xmlns:p14="http://schemas.microsoft.com/office/powerpoint/2010/main" val="1239963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452" y="0"/>
            <a:ext cx="10058400" cy="6624399"/>
          </a:xfrm>
          <a:prstGeom prst="rect">
            <a:avLst/>
          </a:prstGeom>
        </p:spPr>
      </p:pic>
      <p:sp>
        <p:nvSpPr>
          <p:cNvPr id="3" name="TextBox 2"/>
          <p:cNvSpPr txBox="1"/>
          <p:nvPr/>
        </p:nvSpPr>
        <p:spPr>
          <a:xfrm>
            <a:off x="1091682" y="6255067"/>
            <a:ext cx="6531428" cy="369332"/>
          </a:xfrm>
          <a:prstGeom prst="rect">
            <a:avLst/>
          </a:prstGeom>
          <a:noFill/>
        </p:spPr>
        <p:txBody>
          <a:bodyPr wrap="square" rtlCol="0">
            <a:spAutoFit/>
          </a:bodyPr>
          <a:lstStyle/>
          <a:p>
            <a:r>
              <a:rPr lang="en-US" dirty="0" smtClean="0">
                <a:hlinkClick r:id="rId4"/>
              </a:rPr>
              <a:t>http://asi.ucdavis.edu/sf/images/badges-viewexperience.jpg/view</a:t>
            </a:r>
            <a:r>
              <a:rPr lang="en-US" dirty="0" smtClean="0"/>
              <a:t> </a:t>
            </a:r>
            <a:endParaRPr lang="en-US" dirty="0"/>
          </a:p>
        </p:txBody>
      </p:sp>
    </p:spTree>
    <p:extLst>
      <p:ext uri="{BB962C8B-B14F-4D97-AF65-F5344CB8AC3E}">
        <p14:creationId xmlns:p14="http://schemas.microsoft.com/office/powerpoint/2010/main" val="16263780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a:t>describe digital </a:t>
            </a:r>
            <a:r>
              <a:rPr lang="en-US" dirty="0" smtClean="0"/>
              <a:t>badges </a:t>
            </a:r>
          </a:p>
          <a:p>
            <a:r>
              <a:rPr lang="en-US" dirty="0" smtClean="0"/>
              <a:t>outline </a:t>
            </a:r>
            <a:r>
              <a:rPr lang="en-US" dirty="0"/>
              <a:t>some recent initiatives (particularly concerning libraries and information literacy</a:t>
            </a:r>
            <a:r>
              <a:rPr lang="en-US" dirty="0" smtClean="0"/>
              <a:t>)</a:t>
            </a:r>
          </a:p>
          <a:p>
            <a:r>
              <a:rPr lang="en-US" dirty="0" smtClean="0"/>
              <a:t>discuss </a:t>
            </a:r>
            <a:r>
              <a:rPr lang="en-US" dirty="0"/>
              <a:t>what a digital badge program for information literacy might look like using a potential information literacy class on </a:t>
            </a:r>
            <a:r>
              <a:rPr lang="en-US" dirty="0" smtClean="0"/>
              <a:t>Wikipedia and embedded assessment for biological sciences</a:t>
            </a:r>
            <a:endParaRPr lang="en-US" dirty="0"/>
          </a:p>
        </p:txBody>
      </p:sp>
    </p:spTree>
    <p:extLst>
      <p:ext uri="{BB962C8B-B14F-4D97-AF65-F5344CB8AC3E}">
        <p14:creationId xmlns:p14="http://schemas.microsoft.com/office/powerpoint/2010/main" val="18538621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672450" cy="5115806"/>
          </a:xfrm>
          <a:prstGeom prst="rect">
            <a:avLst/>
          </a:prstGeom>
        </p:spPr>
      </p:pic>
      <p:sp>
        <p:nvSpPr>
          <p:cNvPr id="3" name="TextBox 2"/>
          <p:cNvSpPr txBox="1"/>
          <p:nvPr/>
        </p:nvSpPr>
        <p:spPr>
          <a:xfrm>
            <a:off x="195943" y="6211669"/>
            <a:ext cx="4460033" cy="646331"/>
          </a:xfrm>
          <a:prstGeom prst="rect">
            <a:avLst/>
          </a:prstGeom>
          <a:noFill/>
        </p:spPr>
        <p:txBody>
          <a:bodyPr wrap="square" rtlCol="0">
            <a:spAutoFit/>
          </a:bodyPr>
          <a:lstStyle/>
          <a:p>
            <a:r>
              <a:rPr lang="en-US" dirty="0" smtClean="0">
                <a:hlinkClick r:id="rId4"/>
              </a:rPr>
              <a:t>https://www.cantonpl.org/page/connect-your-summer-2014</a:t>
            </a:r>
            <a:r>
              <a:rPr lang="en-US" dirty="0" smtClean="0"/>
              <a:t> </a:t>
            </a:r>
            <a:endParaRPr lang="en-US"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6794" y="2219610"/>
            <a:ext cx="5415206" cy="4638390"/>
          </a:xfrm>
          <a:prstGeom prst="rect">
            <a:avLst/>
          </a:prstGeom>
        </p:spPr>
      </p:pic>
      <p:sp>
        <p:nvSpPr>
          <p:cNvPr id="5" name="TextBox 4"/>
          <p:cNvSpPr txBox="1"/>
          <p:nvPr/>
        </p:nvSpPr>
        <p:spPr>
          <a:xfrm>
            <a:off x="6672450" y="1296280"/>
            <a:ext cx="5327780" cy="923330"/>
          </a:xfrm>
          <a:prstGeom prst="rect">
            <a:avLst/>
          </a:prstGeom>
          <a:noFill/>
        </p:spPr>
        <p:txBody>
          <a:bodyPr wrap="square" rtlCol="0">
            <a:spAutoFit/>
          </a:bodyPr>
          <a:lstStyle/>
          <a:p>
            <a:r>
              <a:rPr lang="en-US" dirty="0" smtClean="0"/>
              <a:t>Chicago PL &amp; </a:t>
            </a:r>
            <a:r>
              <a:rPr lang="en-US" dirty="0" err="1" smtClean="0"/>
              <a:t>YouMedia</a:t>
            </a:r>
            <a:r>
              <a:rPr lang="en-US" dirty="0" smtClean="0"/>
              <a:t> </a:t>
            </a:r>
            <a:r>
              <a:rPr lang="en-US" dirty="0" err="1" smtClean="0"/>
              <a:t>Nanowrimo</a:t>
            </a:r>
            <a:r>
              <a:rPr lang="en-US" dirty="0"/>
              <a:t> badges: </a:t>
            </a:r>
            <a:r>
              <a:rPr lang="en-US" dirty="0">
                <a:hlinkClick r:id="rId6"/>
              </a:rPr>
              <a:t>http://youmediabadges.org/workshop-badges/nano-badges</a:t>
            </a:r>
            <a:r>
              <a:rPr lang="en-US" dirty="0" smtClean="0">
                <a:hlinkClick r:id="rId6"/>
              </a:rPr>
              <a:t>/</a:t>
            </a:r>
            <a:r>
              <a:rPr lang="en-US" dirty="0" smtClean="0"/>
              <a:t> </a:t>
            </a:r>
            <a:endParaRPr lang="en-US" dirty="0"/>
          </a:p>
        </p:txBody>
      </p:sp>
    </p:spTree>
    <p:extLst>
      <p:ext uri="{BB962C8B-B14F-4D97-AF65-F5344CB8AC3E}">
        <p14:creationId xmlns:p14="http://schemas.microsoft.com/office/powerpoint/2010/main" val="24297483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5454" y="-520"/>
            <a:ext cx="8441092" cy="6859040"/>
          </a:xfrm>
          <a:prstGeom prst="rect">
            <a:avLst/>
          </a:prstGeom>
        </p:spPr>
      </p:pic>
      <p:sp>
        <p:nvSpPr>
          <p:cNvPr id="3" name="TextBox 2"/>
          <p:cNvSpPr txBox="1"/>
          <p:nvPr/>
        </p:nvSpPr>
        <p:spPr>
          <a:xfrm>
            <a:off x="3013788" y="167951"/>
            <a:ext cx="9060024" cy="369332"/>
          </a:xfrm>
          <a:prstGeom prst="rect">
            <a:avLst/>
          </a:prstGeom>
          <a:noFill/>
        </p:spPr>
        <p:txBody>
          <a:bodyPr wrap="square" rtlCol="0">
            <a:spAutoFit/>
          </a:bodyPr>
          <a:lstStyle/>
          <a:p>
            <a:r>
              <a:rPr lang="en-US" dirty="0" smtClean="0">
                <a:hlinkClick r:id="rId4"/>
              </a:rPr>
              <a:t>http://www.reconnectlearning.org/wp-content/uploads/2014/01/YALSA_case_study_final.pdf</a:t>
            </a:r>
            <a:r>
              <a:rPr lang="en-US" dirty="0" smtClean="0"/>
              <a:t> </a:t>
            </a:r>
            <a:endParaRPr lang="en-US" dirty="0"/>
          </a:p>
        </p:txBody>
      </p:sp>
    </p:spTree>
    <p:extLst>
      <p:ext uri="{BB962C8B-B14F-4D97-AF65-F5344CB8AC3E}">
        <p14:creationId xmlns:p14="http://schemas.microsoft.com/office/powerpoint/2010/main" val="34742925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4977" y="0"/>
            <a:ext cx="7882046" cy="6858000"/>
          </a:xfrm>
          <a:prstGeom prst="rect">
            <a:avLst/>
          </a:prstGeom>
        </p:spPr>
      </p:pic>
      <p:sp>
        <p:nvSpPr>
          <p:cNvPr id="3" name="TextBox 2"/>
          <p:cNvSpPr txBox="1"/>
          <p:nvPr/>
        </p:nvSpPr>
        <p:spPr>
          <a:xfrm>
            <a:off x="4164563" y="5159829"/>
            <a:ext cx="3862874" cy="382555"/>
          </a:xfrm>
          <a:prstGeom prst="rect">
            <a:avLst/>
          </a:prstGeom>
          <a:noFill/>
        </p:spPr>
        <p:txBody>
          <a:bodyPr wrap="square" rtlCol="0">
            <a:spAutoFit/>
          </a:bodyPr>
          <a:lstStyle/>
          <a:p>
            <a:r>
              <a:rPr lang="en-US" dirty="0" smtClean="0">
                <a:hlinkClick r:id="rId4"/>
              </a:rPr>
              <a:t>https://library.hud.ac.uk/lemontree/</a:t>
            </a:r>
            <a:r>
              <a:rPr lang="en-US" dirty="0" smtClean="0"/>
              <a:t> </a:t>
            </a:r>
            <a:endParaRPr lang="en-US" dirty="0"/>
          </a:p>
        </p:txBody>
      </p:sp>
    </p:spTree>
    <p:extLst>
      <p:ext uri="{BB962C8B-B14F-4D97-AF65-F5344CB8AC3E}">
        <p14:creationId xmlns:p14="http://schemas.microsoft.com/office/powerpoint/2010/main" val="14998546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1" y="205274"/>
            <a:ext cx="12203682" cy="6447452"/>
          </a:xfrm>
          <a:prstGeom prst="rect">
            <a:avLst/>
          </a:prstGeom>
        </p:spPr>
      </p:pic>
      <p:sp>
        <p:nvSpPr>
          <p:cNvPr id="3" name="TextBox 2"/>
          <p:cNvSpPr txBox="1"/>
          <p:nvPr/>
        </p:nvSpPr>
        <p:spPr>
          <a:xfrm>
            <a:off x="7875037" y="6468060"/>
            <a:ext cx="4478694" cy="369332"/>
          </a:xfrm>
          <a:prstGeom prst="rect">
            <a:avLst/>
          </a:prstGeom>
          <a:noFill/>
        </p:spPr>
        <p:txBody>
          <a:bodyPr wrap="square" rtlCol="0">
            <a:spAutoFit/>
          </a:bodyPr>
          <a:lstStyle/>
          <a:p>
            <a:r>
              <a:rPr lang="en-US" dirty="0" smtClean="0">
                <a:hlinkClick r:id="rId4"/>
              </a:rPr>
              <a:t>http://acrl.ala.org/techconnect/?p=2676</a:t>
            </a:r>
            <a:r>
              <a:rPr lang="en-US" dirty="0" smtClean="0"/>
              <a:t> </a:t>
            </a:r>
            <a:endParaRPr lang="en-US" dirty="0"/>
          </a:p>
        </p:txBody>
      </p:sp>
    </p:spTree>
    <p:extLst>
      <p:ext uri="{BB962C8B-B14F-4D97-AF65-F5344CB8AC3E}">
        <p14:creationId xmlns:p14="http://schemas.microsoft.com/office/powerpoint/2010/main" val="41387105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in a Proposed Wikipedia Course</a:t>
            </a:r>
            <a:endParaRPr lang="en-US" dirty="0"/>
          </a:p>
        </p:txBody>
      </p:sp>
      <p:sp>
        <p:nvSpPr>
          <p:cNvPr id="3" name="Content Placeholder 2"/>
          <p:cNvSpPr>
            <a:spLocks noGrp="1"/>
          </p:cNvSpPr>
          <p:nvPr>
            <p:ph idx="1"/>
          </p:nvPr>
        </p:nvSpPr>
        <p:spPr/>
        <p:txBody>
          <a:bodyPr/>
          <a:lstStyle/>
          <a:p>
            <a:r>
              <a:rPr lang="en-US" dirty="0" smtClean="0"/>
              <a:t>Known and newsworthy</a:t>
            </a:r>
          </a:p>
          <a:p>
            <a:r>
              <a:rPr lang="en-US" dirty="0" smtClean="0"/>
              <a:t>Changing platform</a:t>
            </a:r>
          </a:p>
          <a:p>
            <a:r>
              <a:rPr lang="en-US" dirty="0" smtClean="0"/>
              <a:t>Working within the system</a:t>
            </a:r>
          </a:p>
          <a:p>
            <a:r>
              <a:rPr lang="en-US" dirty="0" smtClean="0"/>
              <a:t>Applying Information Literacy Concepts</a:t>
            </a:r>
          </a:p>
          <a:p>
            <a:r>
              <a:rPr lang="en-US" dirty="0" err="1" smtClean="0"/>
              <a:t>Barnstars</a:t>
            </a:r>
            <a:endParaRPr lang="en-US" dirty="0" smtClean="0"/>
          </a:p>
        </p:txBody>
      </p:sp>
    </p:spTree>
    <p:extLst>
      <p:ext uri="{BB962C8B-B14F-4D97-AF65-F5344CB8AC3E}">
        <p14:creationId xmlns:p14="http://schemas.microsoft.com/office/powerpoint/2010/main" val="8460378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1817" y="4197531"/>
            <a:ext cx="5364480" cy="1477328"/>
          </a:xfrm>
          <a:prstGeom prst="rect">
            <a:avLst/>
          </a:prstGeom>
          <a:noFill/>
        </p:spPr>
        <p:txBody>
          <a:bodyPr wrap="square" rtlCol="0">
            <a:spAutoFit/>
          </a:bodyPr>
          <a:lstStyle/>
          <a:p>
            <a:pPr algn="r"/>
            <a:r>
              <a:rPr lang="en-US" dirty="0" smtClean="0"/>
              <a:t>Part of Copyright cleanup project on Wikipedia</a:t>
            </a:r>
          </a:p>
          <a:p>
            <a:pPr algn="r"/>
            <a:r>
              <a:rPr lang="en-US" dirty="0" smtClean="0"/>
              <a:t>Designed to address issues of any type of</a:t>
            </a:r>
          </a:p>
          <a:p>
            <a:pPr algn="r"/>
            <a:r>
              <a:rPr lang="en-US" dirty="0" smtClean="0"/>
              <a:t>Copyright concern</a:t>
            </a:r>
          </a:p>
          <a:p>
            <a:pPr algn="r"/>
            <a:endParaRPr lang="en-US" dirty="0"/>
          </a:p>
          <a:p>
            <a:pPr algn="r"/>
            <a:endParaRPr lang="en-US" dirty="0"/>
          </a:p>
        </p:txBody>
      </p:sp>
      <p:sp>
        <p:nvSpPr>
          <p:cNvPr id="2" name="Title 1"/>
          <p:cNvSpPr>
            <a:spLocks noGrp="1"/>
          </p:cNvSpPr>
          <p:nvPr>
            <p:ph type="title"/>
          </p:nvPr>
        </p:nvSpPr>
        <p:spPr/>
        <p:txBody>
          <a:bodyPr/>
          <a:lstStyle/>
          <a:p>
            <a:r>
              <a:rPr lang="en-US" dirty="0" smtClean="0"/>
              <a:t>Question Driven	</a:t>
            </a:r>
            <a:endParaRPr lang="en-US" dirty="0"/>
          </a:p>
        </p:txBody>
      </p:sp>
      <p:sp>
        <p:nvSpPr>
          <p:cNvPr id="3" name="Content Placeholder 2"/>
          <p:cNvSpPr>
            <a:spLocks noGrp="1"/>
          </p:cNvSpPr>
          <p:nvPr>
            <p:ph idx="1"/>
          </p:nvPr>
        </p:nvSpPr>
        <p:spPr/>
        <p:txBody>
          <a:bodyPr/>
          <a:lstStyle/>
          <a:p>
            <a:r>
              <a:rPr lang="en-US" dirty="0" smtClean="0"/>
              <a:t>What will we measure?</a:t>
            </a:r>
          </a:p>
          <a:p>
            <a:r>
              <a:rPr lang="en-US" dirty="0" smtClean="0"/>
              <a:t>How will we measure it?</a:t>
            </a:r>
          </a:p>
          <a:p>
            <a:r>
              <a:rPr lang="en-US" dirty="0" smtClean="0"/>
              <a:t>Where do get the questions to use in assessment (badge system)?</a:t>
            </a:r>
          </a:p>
          <a:p>
            <a:pPr marL="0" indent="0">
              <a:buNone/>
            </a:pPr>
            <a:endParaRPr lang="en-US" dirty="0"/>
          </a:p>
        </p:txBody>
      </p:sp>
      <p:pic>
        <p:nvPicPr>
          <p:cNvPr id="1028" name="Picture 4" descr="Copyright Barnstar Hir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432" y="4483757"/>
            <a:ext cx="952500" cy="904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219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 Threshold Concept</a:t>
            </a:r>
            <a:endParaRPr lang="en-US" dirty="0"/>
          </a:p>
        </p:txBody>
      </p:sp>
      <p:sp>
        <p:nvSpPr>
          <p:cNvPr id="3" name="Content Placeholder 2"/>
          <p:cNvSpPr>
            <a:spLocks noGrp="1"/>
          </p:cNvSpPr>
          <p:nvPr>
            <p:ph idx="1"/>
          </p:nvPr>
        </p:nvSpPr>
        <p:spPr/>
        <p:txBody>
          <a:bodyPr/>
          <a:lstStyle/>
          <a:p>
            <a:r>
              <a:rPr lang="en-US" dirty="0" err="1" smtClean="0"/>
              <a:t>Barnstar</a:t>
            </a:r>
            <a:r>
              <a:rPr lang="en-US" dirty="0" smtClean="0"/>
              <a:t> </a:t>
            </a:r>
            <a:r>
              <a:rPr lang="en-US" dirty="0"/>
              <a:t>1- finding and evaluating credible </a:t>
            </a:r>
            <a:r>
              <a:rPr lang="en-US" dirty="0" smtClean="0"/>
              <a:t>sources</a:t>
            </a:r>
          </a:p>
          <a:p>
            <a:r>
              <a:rPr lang="en-US" dirty="0" err="1" smtClean="0"/>
              <a:t>Barnstar</a:t>
            </a:r>
            <a:r>
              <a:rPr lang="en-US" dirty="0" smtClean="0"/>
              <a:t> 2- </a:t>
            </a:r>
            <a:r>
              <a:rPr lang="en-US" dirty="0"/>
              <a:t>synthesizing sources to write or document </a:t>
            </a:r>
            <a:r>
              <a:rPr lang="en-US" dirty="0" smtClean="0"/>
              <a:t>knowledge</a:t>
            </a:r>
          </a:p>
          <a:p>
            <a:r>
              <a:rPr lang="en-US" dirty="0" err="1" smtClean="0"/>
              <a:t>Barnstar</a:t>
            </a:r>
            <a:r>
              <a:rPr lang="en-US" dirty="0" smtClean="0"/>
              <a:t> </a:t>
            </a:r>
            <a:r>
              <a:rPr lang="en-US" dirty="0"/>
              <a:t>3- developing own level of authority- writing a full length article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4216802"/>
            <a:ext cx="1860330" cy="176598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7661" y="4216802"/>
            <a:ext cx="1860331" cy="176598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93470" y="4216802"/>
            <a:ext cx="1860330" cy="1765987"/>
          </a:xfrm>
          <a:prstGeom prst="rect">
            <a:avLst/>
          </a:prstGeom>
        </p:spPr>
      </p:pic>
    </p:spTree>
    <p:extLst>
      <p:ext uri="{BB962C8B-B14F-4D97-AF65-F5344CB8AC3E}">
        <p14:creationId xmlns:p14="http://schemas.microsoft.com/office/powerpoint/2010/main" val="10042420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 &amp; Badges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64890498"/>
              </p:ext>
            </p:extLst>
          </p:nvPr>
        </p:nvGraphicFramePr>
        <p:xfrm>
          <a:off x="1023938" y="1688842"/>
          <a:ext cx="9720262" cy="4619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73999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 &amp; Badges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26629176"/>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8-Point Star 5"/>
          <p:cNvSpPr/>
          <p:nvPr/>
        </p:nvSpPr>
        <p:spPr>
          <a:xfrm>
            <a:off x="438538" y="4303260"/>
            <a:ext cx="550506" cy="502006"/>
          </a:xfrm>
          <a:prstGeom prst="star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8"/>
          <a:stretch>
            <a:fillRect/>
          </a:stretch>
        </p:blipFill>
        <p:spPr>
          <a:xfrm>
            <a:off x="1024128" y="1975999"/>
            <a:ext cx="789444" cy="722965"/>
          </a:xfrm>
          <a:prstGeom prst="rect">
            <a:avLst/>
          </a:prstGeom>
        </p:spPr>
      </p:pic>
      <p:pic>
        <p:nvPicPr>
          <p:cNvPr id="8" name="Picture 7"/>
          <p:cNvPicPr>
            <a:picLocks noChangeAspect="1"/>
          </p:cNvPicPr>
          <p:nvPr/>
        </p:nvPicPr>
        <p:blipFill>
          <a:blip r:embed="rId8"/>
          <a:stretch>
            <a:fillRect/>
          </a:stretch>
        </p:blipFill>
        <p:spPr>
          <a:xfrm>
            <a:off x="627926" y="3639662"/>
            <a:ext cx="579170" cy="530398"/>
          </a:xfrm>
          <a:prstGeom prst="rect">
            <a:avLst/>
          </a:prstGeom>
        </p:spPr>
      </p:pic>
      <p:pic>
        <p:nvPicPr>
          <p:cNvPr id="9" name="Picture 8"/>
          <p:cNvPicPr>
            <a:picLocks noChangeAspect="1"/>
          </p:cNvPicPr>
          <p:nvPr/>
        </p:nvPicPr>
        <p:blipFill>
          <a:blip r:embed="rId8"/>
          <a:stretch>
            <a:fillRect/>
          </a:stretch>
        </p:blipFill>
        <p:spPr>
          <a:xfrm>
            <a:off x="548615" y="5588636"/>
            <a:ext cx="579170" cy="530398"/>
          </a:xfrm>
          <a:prstGeom prst="rect">
            <a:avLst/>
          </a:prstGeom>
        </p:spPr>
      </p:pic>
      <p:sp>
        <p:nvSpPr>
          <p:cNvPr id="10" name="TextBox 9"/>
          <p:cNvSpPr txBox="1"/>
          <p:nvPr/>
        </p:nvSpPr>
        <p:spPr>
          <a:xfrm>
            <a:off x="1093910" y="2112818"/>
            <a:ext cx="1446245" cy="369332"/>
          </a:xfrm>
          <a:prstGeom prst="rect">
            <a:avLst/>
          </a:prstGeom>
          <a:noFill/>
        </p:spPr>
        <p:txBody>
          <a:bodyPr wrap="square" rtlCol="0">
            <a:spAutoFit/>
          </a:bodyPr>
          <a:lstStyle/>
          <a:p>
            <a:r>
              <a:rPr lang="en-US" dirty="0" smtClean="0"/>
              <a:t>Basic</a:t>
            </a:r>
            <a:endParaRPr lang="en-US" dirty="0"/>
          </a:p>
        </p:txBody>
      </p:sp>
      <p:sp>
        <p:nvSpPr>
          <p:cNvPr id="11" name="TextBox 10"/>
          <p:cNvSpPr txBox="1"/>
          <p:nvPr/>
        </p:nvSpPr>
        <p:spPr>
          <a:xfrm>
            <a:off x="425930" y="3685615"/>
            <a:ext cx="983161" cy="381832"/>
          </a:xfrm>
          <a:prstGeom prst="rect">
            <a:avLst/>
          </a:prstGeom>
          <a:noFill/>
        </p:spPr>
        <p:txBody>
          <a:bodyPr wrap="square" rtlCol="0">
            <a:spAutoFit/>
          </a:bodyPr>
          <a:lstStyle/>
          <a:p>
            <a:r>
              <a:rPr lang="en-US" dirty="0" smtClean="0"/>
              <a:t>Level Up</a:t>
            </a:r>
            <a:endParaRPr lang="en-US" dirty="0"/>
          </a:p>
        </p:txBody>
      </p:sp>
      <p:sp>
        <p:nvSpPr>
          <p:cNvPr id="12" name="TextBox 11"/>
          <p:cNvSpPr txBox="1"/>
          <p:nvPr/>
        </p:nvSpPr>
        <p:spPr>
          <a:xfrm>
            <a:off x="261257" y="4422710"/>
            <a:ext cx="1147834" cy="382556"/>
          </a:xfrm>
          <a:prstGeom prst="rect">
            <a:avLst/>
          </a:prstGeom>
          <a:noFill/>
        </p:spPr>
        <p:txBody>
          <a:bodyPr wrap="square" rtlCol="0">
            <a:spAutoFit/>
          </a:bodyPr>
          <a:lstStyle/>
          <a:p>
            <a:r>
              <a:rPr lang="en-US" dirty="0" smtClean="0"/>
              <a:t>Next Gen</a:t>
            </a:r>
            <a:endParaRPr lang="en-US" dirty="0"/>
          </a:p>
        </p:txBody>
      </p:sp>
      <p:pic>
        <p:nvPicPr>
          <p:cNvPr id="13" name="Picture 12"/>
          <p:cNvPicPr>
            <a:picLocks noChangeAspect="1"/>
          </p:cNvPicPr>
          <p:nvPr/>
        </p:nvPicPr>
        <p:blipFill>
          <a:blip r:embed="rId8"/>
          <a:stretch>
            <a:fillRect/>
          </a:stretch>
        </p:blipFill>
        <p:spPr>
          <a:xfrm>
            <a:off x="10833935" y="3763855"/>
            <a:ext cx="1178010" cy="1078810"/>
          </a:xfrm>
          <a:prstGeom prst="rect">
            <a:avLst/>
          </a:prstGeom>
        </p:spPr>
      </p:pic>
      <p:sp>
        <p:nvSpPr>
          <p:cNvPr id="14" name="TextBox 13"/>
          <p:cNvSpPr txBox="1"/>
          <p:nvPr/>
        </p:nvSpPr>
        <p:spPr>
          <a:xfrm>
            <a:off x="548615" y="5673012"/>
            <a:ext cx="748340" cy="646331"/>
          </a:xfrm>
          <a:prstGeom prst="rect">
            <a:avLst/>
          </a:prstGeom>
          <a:noFill/>
        </p:spPr>
        <p:txBody>
          <a:bodyPr wrap="square" rtlCol="0">
            <a:spAutoFit/>
          </a:bodyPr>
          <a:lstStyle/>
          <a:p>
            <a:r>
              <a:rPr lang="en-US" dirty="0" smtClean="0"/>
              <a:t>Boss Level</a:t>
            </a:r>
            <a:endParaRPr lang="en-US" dirty="0"/>
          </a:p>
        </p:txBody>
      </p:sp>
      <p:sp>
        <p:nvSpPr>
          <p:cNvPr id="15" name="TextBox 14"/>
          <p:cNvSpPr txBox="1"/>
          <p:nvPr/>
        </p:nvSpPr>
        <p:spPr>
          <a:xfrm>
            <a:off x="10986672" y="3980094"/>
            <a:ext cx="1025273" cy="646331"/>
          </a:xfrm>
          <a:prstGeom prst="rect">
            <a:avLst/>
          </a:prstGeom>
          <a:noFill/>
        </p:spPr>
        <p:txBody>
          <a:bodyPr wrap="square" rtlCol="0">
            <a:spAutoFit/>
          </a:bodyPr>
          <a:lstStyle/>
          <a:p>
            <a:r>
              <a:rPr lang="en-US" dirty="0" smtClean="0"/>
              <a:t>IL Certified</a:t>
            </a:r>
            <a:endParaRPr lang="en-US" dirty="0"/>
          </a:p>
        </p:txBody>
      </p:sp>
      <p:sp>
        <p:nvSpPr>
          <p:cNvPr id="3" name="Oval 2"/>
          <p:cNvSpPr/>
          <p:nvPr/>
        </p:nvSpPr>
        <p:spPr>
          <a:xfrm>
            <a:off x="2892491" y="1586205"/>
            <a:ext cx="1017036" cy="8959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892491" y="1761666"/>
            <a:ext cx="1063690" cy="646331"/>
          </a:xfrm>
          <a:prstGeom prst="rect">
            <a:avLst/>
          </a:prstGeom>
          <a:noFill/>
        </p:spPr>
        <p:txBody>
          <a:bodyPr wrap="square" rtlCol="0">
            <a:spAutoFit/>
          </a:bodyPr>
          <a:lstStyle/>
          <a:p>
            <a:r>
              <a:rPr lang="en-US" dirty="0" smtClean="0"/>
              <a:t>Citation workshop</a:t>
            </a:r>
            <a:endParaRPr lang="en-US" dirty="0"/>
          </a:p>
        </p:txBody>
      </p:sp>
    </p:spTree>
    <p:extLst>
      <p:ext uri="{BB962C8B-B14F-4D97-AF65-F5344CB8AC3E}">
        <p14:creationId xmlns:p14="http://schemas.microsoft.com/office/powerpoint/2010/main" val="28635676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Issues &amp; Questions</a:t>
            </a:r>
            <a:endParaRPr lang="en-US" dirty="0"/>
          </a:p>
        </p:txBody>
      </p:sp>
      <p:sp>
        <p:nvSpPr>
          <p:cNvPr id="3" name="Content Placeholder 2"/>
          <p:cNvSpPr>
            <a:spLocks noGrp="1"/>
          </p:cNvSpPr>
          <p:nvPr>
            <p:ph idx="1"/>
          </p:nvPr>
        </p:nvSpPr>
        <p:spPr/>
        <p:txBody>
          <a:bodyPr>
            <a:normAutofit lnSpcReduction="10000"/>
          </a:bodyPr>
          <a:lstStyle/>
          <a:p>
            <a:r>
              <a:rPr lang="en-US" dirty="0" smtClean="0"/>
              <a:t>Improved motivation (intrinsic v. extrinsic)? Improved student learning outcomes and retention?</a:t>
            </a:r>
            <a:endParaRPr lang="en-US" dirty="0"/>
          </a:p>
          <a:p>
            <a:r>
              <a:rPr lang="en-US" dirty="0" smtClean="0"/>
              <a:t>Possibility of “badge </a:t>
            </a:r>
            <a:r>
              <a:rPr lang="en-US" dirty="0"/>
              <a:t>fatigue” if </a:t>
            </a:r>
            <a:r>
              <a:rPr lang="en-US" dirty="0" smtClean="0"/>
              <a:t>overdone? Accuracy of assessment?</a:t>
            </a:r>
            <a:endParaRPr lang="en-US" dirty="0"/>
          </a:p>
          <a:p>
            <a:r>
              <a:rPr lang="en-US" dirty="0" smtClean="0"/>
              <a:t>Basics of learning &amp; assessment: What </a:t>
            </a:r>
            <a:r>
              <a:rPr lang="en-US" dirty="0"/>
              <a:t>will we </a:t>
            </a:r>
            <a:r>
              <a:rPr lang="en-US" dirty="0" smtClean="0"/>
              <a:t>measure and how</a:t>
            </a:r>
            <a:r>
              <a:rPr lang="en-US" dirty="0"/>
              <a:t>? Evidence of </a:t>
            </a:r>
            <a:r>
              <a:rPr lang="en-US" dirty="0" smtClean="0"/>
              <a:t>learning over </a:t>
            </a:r>
            <a:r>
              <a:rPr lang="en-US" dirty="0"/>
              <a:t>time</a:t>
            </a:r>
            <a:r>
              <a:rPr lang="en-US" dirty="0" smtClean="0"/>
              <a:t>? Badge just signifier</a:t>
            </a:r>
          </a:p>
          <a:p>
            <a:r>
              <a:rPr lang="en-US" dirty="0" smtClean="0"/>
              <a:t>Participation v. achievement</a:t>
            </a:r>
          </a:p>
          <a:p>
            <a:r>
              <a:rPr lang="en-US" dirty="0" smtClean="0"/>
              <a:t>Technical and instructional design considerations</a:t>
            </a:r>
          </a:p>
          <a:p>
            <a:pPr lvl="1"/>
            <a:r>
              <a:rPr lang="en-US" dirty="0" smtClean="0"/>
              <a:t>Not too easy (or too hard)</a:t>
            </a:r>
          </a:p>
          <a:p>
            <a:pPr lvl="1"/>
            <a:r>
              <a:rPr lang="en-US" dirty="0" smtClean="0"/>
              <a:t>Implementation (platforms, portability &amp; verification/use over time)</a:t>
            </a:r>
          </a:p>
          <a:p>
            <a:r>
              <a:rPr lang="en-US" dirty="0" smtClean="0"/>
              <a:t>Meaning outside the institution</a:t>
            </a:r>
            <a:endParaRPr lang="en-US" dirty="0"/>
          </a:p>
        </p:txBody>
      </p:sp>
    </p:spTree>
    <p:extLst>
      <p:ext uri="{BB962C8B-B14F-4D97-AF65-F5344CB8AC3E}">
        <p14:creationId xmlns:p14="http://schemas.microsoft.com/office/powerpoint/2010/main" val="29368658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579" y="25424"/>
            <a:ext cx="5380654" cy="6832576"/>
          </a:xfrm>
          <a:prstGeom prst="rect">
            <a:avLst/>
          </a:prstGeom>
        </p:spPr>
      </p:pic>
      <p:sp>
        <p:nvSpPr>
          <p:cNvPr id="3" name="TextBox 2"/>
          <p:cNvSpPr txBox="1"/>
          <p:nvPr/>
        </p:nvSpPr>
        <p:spPr>
          <a:xfrm>
            <a:off x="298579" y="6183677"/>
            <a:ext cx="5679233" cy="584775"/>
          </a:xfrm>
          <a:prstGeom prst="rect">
            <a:avLst/>
          </a:prstGeom>
          <a:noFill/>
        </p:spPr>
        <p:txBody>
          <a:bodyPr wrap="square" rtlCol="0">
            <a:spAutoFit/>
          </a:bodyPr>
          <a:lstStyle/>
          <a:p>
            <a:r>
              <a:rPr lang="en-US" sz="1600" dirty="0" smtClean="0">
                <a:solidFill>
                  <a:schemeClr val="bg1"/>
                </a:solidFill>
              </a:rPr>
              <a:t>Hamilton Spectator-Girl Guides of Canada: https://www.flickr.com/photos/girlguidesofcan/8488348265/ </a:t>
            </a:r>
            <a:endParaRPr lang="en-US" sz="1600" dirty="0">
              <a:solidFill>
                <a:schemeClr val="bg1"/>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1385" y="25424"/>
            <a:ext cx="5143500" cy="6858000"/>
          </a:xfrm>
          <a:prstGeom prst="rect">
            <a:avLst/>
          </a:prstGeom>
        </p:spPr>
      </p:pic>
      <p:sp>
        <p:nvSpPr>
          <p:cNvPr id="5" name="TextBox 4"/>
          <p:cNvSpPr txBox="1"/>
          <p:nvPr/>
        </p:nvSpPr>
        <p:spPr>
          <a:xfrm>
            <a:off x="6789964" y="6014399"/>
            <a:ext cx="4655976" cy="830997"/>
          </a:xfrm>
          <a:prstGeom prst="rect">
            <a:avLst/>
          </a:prstGeom>
          <a:noFill/>
        </p:spPr>
        <p:txBody>
          <a:bodyPr wrap="square" rtlCol="0">
            <a:spAutoFit/>
          </a:bodyPr>
          <a:lstStyle/>
          <a:p>
            <a:r>
              <a:rPr lang="en-US" sz="1600" dirty="0" smtClean="0">
                <a:solidFill>
                  <a:schemeClr val="bg1"/>
                </a:solidFill>
              </a:rPr>
              <a:t>Cory Doctorow-</a:t>
            </a:r>
            <a:r>
              <a:rPr lang="en-US" sz="1600" dirty="0" err="1" smtClean="0">
                <a:solidFill>
                  <a:schemeClr val="bg1"/>
                </a:solidFill>
              </a:rPr>
              <a:t>Nerdbadge</a:t>
            </a:r>
            <a:r>
              <a:rPr lang="en-US" sz="1600" dirty="0" smtClean="0">
                <a:solidFill>
                  <a:schemeClr val="bg1"/>
                </a:solidFill>
              </a:rPr>
              <a:t> Scout!-https://www.flickr.com/photos/doctorow/8081093880/</a:t>
            </a:r>
            <a:endParaRPr lang="en-US" sz="1600" dirty="0">
              <a:solidFill>
                <a:schemeClr val="bg1"/>
              </a:solidFill>
            </a:endParaRPr>
          </a:p>
        </p:txBody>
      </p:sp>
    </p:spTree>
    <p:extLst>
      <p:ext uri="{BB962C8B-B14F-4D97-AF65-F5344CB8AC3E}">
        <p14:creationId xmlns:p14="http://schemas.microsoft.com/office/powerpoint/2010/main" val="641711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US" dirty="0"/>
          </a:p>
        </p:txBody>
      </p:sp>
      <p:sp>
        <p:nvSpPr>
          <p:cNvPr id="3" name="Content Placeholder 2"/>
          <p:cNvSpPr>
            <a:spLocks noGrp="1"/>
          </p:cNvSpPr>
          <p:nvPr>
            <p:ph idx="1"/>
          </p:nvPr>
        </p:nvSpPr>
        <p:spPr/>
        <p:txBody>
          <a:bodyPr/>
          <a:lstStyle/>
          <a:p>
            <a:r>
              <a:rPr lang="en-US" dirty="0"/>
              <a:t>EDUCAUSE </a:t>
            </a:r>
            <a:r>
              <a:rPr lang="en-US" dirty="0" smtClean="0"/>
              <a:t>Learning </a:t>
            </a:r>
            <a:r>
              <a:rPr lang="en-US" dirty="0"/>
              <a:t>Initiative. (2012). </a:t>
            </a:r>
            <a:r>
              <a:rPr lang="en-US" i="1" dirty="0"/>
              <a:t>7 Things To Know About Digital Badges</a:t>
            </a:r>
            <a:r>
              <a:rPr lang="en-US" dirty="0"/>
              <a:t>. Retrieved April 21, 2014 from </a:t>
            </a:r>
            <a:r>
              <a:rPr lang="en-US" u="sng" dirty="0">
                <a:hlinkClick r:id="rId2"/>
              </a:rPr>
              <a:t>http://net.educause.edu/ir/library/pdf/eli7085.pdf</a:t>
            </a:r>
            <a:r>
              <a:rPr lang="en-US" dirty="0"/>
              <a:t> </a:t>
            </a:r>
          </a:p>
          <a:p>
            <a:r>
              <a:rPr lang="en-US" dirty="0" err="1"/>
              <a:t>Pagowsky</a:t>
            </a:r>
            <a:r>
              <a:rPr lang="en-US" dirty="0"/>
              <a:t>, </a:t>
            </a:r>
            <a:r>
              <a:rPr lang="en-US" dirty="0" smtClean="0"/>
              <a:t>N. </a:t>
            </a:r>
            <a:r>
              <a:rPr lang="en-US" dirty="0"/>
              <a:t>(</a:t>
            </a:r>
            <a:r>
              <a:rPr lang="en-US" dirty="0" err="1"/>
              <a:t>n.d</a:t>
            </a:r>
            <a:r>
              <a:rPr lang="en-US" dirty="0" err="1" smtClean="0"/>
              <a:t>.</a:t>
            </a:r>
            <a:r>
              <a:rPr lang="en-US" dirty="0" smtClean="0"/>
              <a:t>). </a:t>
            </a:r>
            <a:r>
              <a:rPr lang="en-US" i="1" dirty="0"/>
              <a:t>Keeping up with Digital Badges for Instruction</a:t>
            </a:r>
            <a:r>
              <a:rPr lang="en-US" dirty="0"/>
              <a:t>. Retrieved April 21, 2014 from </a:t>
            </a:r>
            <a:r>
              <a:rPr lang="en-US" u="sng" dirty="0">
                <a:hlinkClick r:id="rId3"/>
              </a:rPr>
              <a:t>http://www.ala.org/acrl/publications/keeping_up_with/digital_badges</a:t>
            </a:r>
            <a:r>
              <a:rPr lang="en-US" dirty="0"/>
              <a:t>    </a:t>
            </a:r>
            <a:endParaRPr lang="en-US" dirty="0" smtClean="0"/>
          </a:p>
          <a:p>
            <a:r>
              <a:rPr lang="en-US" dirty="0" err="1" smtClean="0"/>
              <a:t>Frederiksen</a:t>
            </a:r>
            <a:r>
              <a:rPr lang="en-US" dirty="0" smtClean="0"/>
              <a:t>, L. </a:t>
            </a:r>
            <a:r>
              <a:rPr lang="en-US" dirty="0"/>
              <a:t>(2013</a:t>
            </a:r>
            <a:r>
              <a:rPr lang="en-US" dirty="0" smtClean="0"/>
              <a:t>). </a:t>
            </a:r>
            <a:r>
              <a:rPr lang="en-US" dirty="0"/>
              <a:t>Digital Badges, </a:t>
            </a:r>
            <a:r>
              <a:rPr lang="en-US" i="1" dirty="0"/>
              <a:t>Public Services Quarterly</a:t>
            </a:r>
            <a:r>
              <a:rPr lang="en-US" dirty="0"/>
              <a:t>, </a:t>
            </a:r>
            <a:r>
              <a:rPr lang="en-US" dirty="0" smtClean="0"/>
              <a:t>9(4): </a:t>
            </a:r>
            <a:r>
              <a:rPr lang="en-US" dirty="0"/>
              <a:t>321-325,</a:t>
            </a:r>
          </a:p>
          <a:p>
            <a:r>
              <a:rPr lang="en-US" dirty="0"/>
              <a:t>DOI: </a:t>
            </a:r>
            <a:r>
              <a:rPr lang="en-US" dirty="0" smtClean="0"/>
              <a:t>10.1080/15228959.2013.842414 </a:t>
            </a:r>
          </a:p>
          <a:p>
            <a:r>
              <a:rPr lang="en-US" dirty="0" err="1"/>
              <a:t>Abramovich</a:t>
            </a:r>
            <a:r>
              <a:rPr lang="en-US" dirty="0"/>
              <a:t>, S., </a:t>
            </a:r>
            <a:r>
              <a:rPr lang="en-US" dirty="0" err="1"/>
              <a:t>Schunn</a:t>
            </a:r>
            <a:r>
              <a:rPr lang="en-US" dirty="0"/>
              <a:t>, C., &amp; Higashi, R. (2013). Are badges useful in education?: It depends upon the type of badge and expertise of learner.</a:t>
            </a:r>
            <a:r>
              <a:rPr lang="en-US" i="1" dirty="0"/>
              <a:t> Educational Technology Research &amp; Development, 61</a:t>
            </a:r>
            <a:r>
              <a:rPr lang="en-US" dirty="0"/>
              <a:t>(2), 217-232. </a:t>
            </a:r>
            <a:r>
              <a:rPr lang="en-US" dirty="0" smtClean="0"/>
              <a:t>doi:10.1007/s11423-013-9289-2  </a:t>
            </a:r>
            <a:endParaRPr lang="en-US" dirty="0"/>
          </a:p>
          <a:p>
            <a:endParaRPr lang="en-US" dirty="0"/>
          </a:p>
          <a:p>
            <a:endParaRPr lang="en-US" dirty="0"/>
          </a:p>
        </p:txBody>
      </p:sp>
    </p:spTree>
    <p:extLst>
      <p:ext uri="{BB962C8B-B14F-4D97-AF65-F5344CB8AC3E}">
        <p14:creationId xmlns:p14="http://schemas.microsoft.com/office/powerpoint/2010/main" val="6709302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sz="5400" dirty="0" smtClean="0"/>
              <a:t>Contact</a:t>
            </a:r>
          </a:p>
          <a:p>
            <a:pPr lvl="1"/>
            <a:r>
              <a:rPr lang="en-US" sz="4400" dirty="0" smtClean="0"/>
              <a:t>Camille Andrews (</a:t>
            </a:r>
            <a:r>
              <a:rPr lang="en-US" sz="4400" dirty="0" smtClean="0">
                <a:hlinkClick r:id="rId2"/>
              </a:rPr>
              <a:t>ca92@cornell.edu</a:t>
            </a:r>
            <a:r>
              <a:rPr lang="en-US" sz="4400" dirty="0" smtClean="0"/>
              <a:t>)</a:t>
            </a:r>
          </a:p>
          <a:p>
            <a:pPr lvl="1"/>
            <a:r>
              <a:rPr lang="en-US" sz="4400" dirty="0" smtClean="0"/>
              <a:t>Kelee Pacion (</a:t>
            </a:r>
            <a:r>
              <a:rPr lang="en-US" sz="4400" dirty="0" smtClean="0">
                <a:hlinkClick r:id="rId3"/>
              </a:rPr>
              <a:t>klp92@cornell.edu</a:t>
            </a:r>
            <a:r>
              <a:rPr lang="en-US" sz="4400" dirty="0" smtClean="0"/>
              <a:t>)  </a:t>
            </a:r>
            <a:endParaRPr lang="en-US" sz="4400" dirty="0"/>
          </a:p>
        </p:txBody>
      </p:sp>
    </p:spTree>
    <p:extLst>
      <p:ext uri="{BB962C8B-B14F-4D97-AF65-F5344CB8AC3E}">
        <p14:creationId xmlns:p14="http://schemas.microsoft.com/office/powerpoint/2010/main" val="577815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Power of the Badge</a:t>
            </a:r>
            <a:endParaRPr lang="en-US" dirty="0"/>
          </a:p>
        </p:txBody>
      </p:sp>
      <p:pic>
        <p:nvPicPr>
          <p:cNvPr id="5" name="Picture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33528" y="1399592"/>
            <a:ext cx="6041432" cy="4030240"/>
          </a:xfrm>
        </p:spPr>
      </p:pic>
      <p:sp>
        <p:nvSpPr>
          <p:cNvPr id="4" name="Text Placeholder 3"/>
          <p:cNvSpPr>
            <a:spLocks noGrp="1"/>
          </p:cNvSpPr>
          <p:nvPr>
            <p:ph type="body" sz="half" idx="2"/>
          </p:nvPr>
        </p:nvSpPr>
        <p:spPr/>
        <p:txBody>
          <a:bodyPr>
            <a:normAutofit/>
          </a:bodyPr>
          <a:lstStyle/>
          <a:p>
            <a:r>
              <a:rPr lang="en-US" dirty="0" smtClean="0"/>
              <a:t>Motivation</a:t>
            </a:r>
          </a:p>
          <a:p>
            <a:r>
              <a:rPr lang="en-US" dirty="0" smtClean="0"/>
              <a:t>Friendly Competition</a:t>
            </a:r>
          </a:p>
          <a:p>
            <a:r>
              <a:rPr lang="en-US" dirty="0" smtClean="0"/>
              <a:t>Collaboration</a:t>
            </a:r>
          </a:p>
          <a:p>
            <a:r>
              <a:rPr lang="en-US" dirty="0" smtClean="0"/>
              <a:t>Learning</a:t>
            </a:r>
          </a:p>
          <a:p>
            <a:r>
              <a:rPr lang="en-US" dirty="0" err="1" smtClean="0"/>
              <a:t>Scaffolded</a:t>
            </a:r>
            <a:endParaRPr lang="en-US" dirty="0" smtClean="0"/>
          </a:p>
          <a:p>
            <a:endParaRPr lang="en-US" dirty="0"/>
          </a:p>
        </p:txBody>
      </p:sp>
    </p:spTree>
    <p:extLst>
      <p:ext uri="{BB962C8B-B14F-4D97-AF65-F5344CB8AC3E}">
        <p14:creationId xmlns:p14="http://schemas.microsoft.com/office/powerpoint/2010/main" val="24597948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p:cNvPr>
          <p:cNvPicPr>
            <a:picLocks noChangeAspect="1"/>
          </p:cNvPicPr>
          <p:nvPr/>
        </p:nvPicPr>
        <p:blipFill rotWithShape="1">
          <a:blip r:embed="rId4">
            <a:extLst>
              <a:ext uri="{28A0092B-C50C-407E-A947-70E740481C1C}">
                <a14:useLocalDpi xmlns:a14="http://schemas.microsoft.com/office/drawing/2010/main" val="0"/>
              </a:ext>
            </a:extLst>
          </a:blip>
          <a:srcRect b="10204"/>
          <a:stretch/>
        </p:blipFill>
        <p:spPr>
          <a:xfrm>
            <a:off x="556063" y="289249"/>
            <a:ext cx="11247826" cy="6158204"/>
          </a:xfrm>
          <a:prstGeom prst="rect">
            <a:avLst/>
          </a:prstGeom>
        </p:spPr>
      </p:pic>
      <p:sp>
        <p:nvSpPr>
          <p:cNvPr id="3" name="TextBox 2"/>
          <p:cNvSpPr txBox="1"/>
          <p:nvPr/>
        </p:nvSpPr>
        <p:spPr>
          <a:xfrm>
            <a:off x="8425544" y="1586204"/>
            <a:ext cx="3144416" cy="4678204"/>
          </a:xfrm>
          <a:prstGeom prst="rect">
            <a:avLst/>
          </a:prstGeom>
          <a:noFill/>
        </p:spPr>
        <p:txBody>
          <a:bodyPr wrap="square" rtlCol="0">
            <a:spAutoFit/>
          </a:bodyPr>
          <a:lstStyle/>
          <a:p>
            <a:r>
              <a:rPr lang="en-US" sz="2000" dirty="0" smtClean="0">
                <a:solidFill>
                  <a:schemeClr val="bg1"/>
                </a:solidFill>
              </a:rPr>
              <a:t>“</a:t>
            </a:r>
            <a:r>
              <a:rPr lang="en-US" sz="2000" dirty="0">
                <a:solidFill>
                  <a:schemeClr val="bg1"/>
                </a:solidFill>
              </a:rPr>
              <a:t>Badges are digital tokens that appear as icons or logos on a web page or other online venue. Awarded by institutions, organizations, groups, or individuals, badges signify accomplishments such as completion of a project, mastery of a skill, or marks of experience.” </a:t>
            </a:r>
            <a:r>
              <a:rPr lang="en-US" sz="2000" dirty="0" smtClean="0">
                <a:solidFill>
                  <a:schemeClr val="bg1"/>
                </a:solidFill>
              </a:rPr>
              <a:t>(ELI, 2012</a:t>
            </a:r>
            <a:r>
              <a:rPr lang="en-US" sz="2000" dirty="0">
                <a:solidFill>
                  <a:schemeClr val="bg1"/>
                </a:solidFill>
              </a:rPr>
              <a:t>, </a:t>
            </a:r>
            <a:r>
              <a:rPr lang="en-US" sz="2000" dirty="0" smtClean="0">
                <a:solidFill>
                  <a:schemeClr val="bg1"/>
                </a:solidFill>
              </a:rPr>
              <a:t>7 Things About Digital Badges: </a:t>
            </a:r>
            <a:r>
              <a:rPr lang="en-US" sz="2000" u="sng" dirty="0">
                <a:hlinkClick r:id="rId5"/>
              </a:rPr>
              <a:t>http://net.educause.edu/ir/library/pdf/eli7085.pdf</a:t>
            </a:r>
            <a:r>
              <a:rPr lang="en-US" sz="2000" dirty="0"/>
              <a:t> </a:t>
            </a:r>
            <a:r>
              <a:rPr lang="en-US" sz="2000" dirty="0" smtClean="0">
                <a:solidFill>
                  <a:schemeClr val="bg1"/>
                </a:solidFill>
              </a:rPr>
              <a:t>).</a:t>
            </a:r>
          </a:p>
          <a:p>
            <a:endParaRPr lang="en-US" sz="2000" dirty="0"/>
          </a:p>
        </p:txBody>
      </p:sp>
      <p:sp>
        <p:nvSpPr>
          <p:cNvPr id="4" name="TextBox 3"/>
          <p:cNvSpPr txBox="1"/>
          <p:nvPr/>
        </p:nvSpPr>
        <p:spPr>
          <a:xfrm>
            <a:off x="895739" y="5822302"/>
            <a:ext cx="3275045" cy="369332"/>
          </a:xfrm>
          <a:prstGeom prst="rect">
            <a:avLst/>
          </a:prstGeom>
          <a:noFill/>
        </p:spPr>
        <p:txBody>
          <a:bodyPr wrap="square" rtlCol="0">
            <a:spAutoFit/>
          </a:bodyPr>
          <a:lstStyle/>
          <a:p>
            <a:r>
              <a:rPr lang="en-US" dirty="0">
                <a:hlinkClick r:id="rId3"/>
              </a:rPr>
              <a:t>http://youtu.be/_</a:t>
            </a:r>
            <a:r>
              <a:rPr lang="en-US" dirty="0" smtClean="0">
                <a:hlinkClick r:id="rId3"/>
              </a:rPr>
              <a:t>051cGs6n8w</a:t>
            </a:r>
            <a:r>
              <a:rPr lang="en-US" dirty="0" smtClean="0"/>
              <a:t> </a:t>
            </a:r>
            <a:endParaRPr lang="en-US" dirty="0"/>
          </a:p>
        </p:txBody>
      </p:sp>
    </p:spTree>
    <p:extLst>
      <p:ext uri="{BB962C8B-B14F-4D97-AF65-F5344CB8AC3E}">
        <p14:creationId xmlns:p14="http://schemas.microsoft.com/office/powerpoint/2010/main" val="13366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94" y="344614"/>
            <a:ext cx="12090852" cy="6084178"/>
          </a:xfrm>
          <a:prstGeom prst="rect">
            <a:avLst/>
          </a:prstGeom>
        </p:spPr>
      </p:pic>
    </p:spTree>
    <p:extLst>
      <p:ext uri="{BB962C8B-B14F-4D97-AF65-F5344CB8AC3E}">
        <p14:creationId xmlns:p14="http://schemas.microsoft.com/office/powerpoint/2010/main" val="2518771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797" y="325159"/>
            <a:ext cx="9720072" cy="1499616"/>
          </a:xfrm>
        </p:spPr>
        <p:txBody>
          <a:bodyPr/>
          <a:lstStyle/>
          <a:p>
            <a:r>
              <a:rPr lang="en-US" dirty="0" smtClean="0"/>
              <a:t>Badges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06" y="1352939"/>
            <a:ext cx="12105494" cy="2472612"/>
          </a:xfrm>
          <a:prstGeom prst="rect">
            <a:avLst/>
          </a:prstGeom>
        </p:spPr>
      </p:pic>
      <p:sp>
        <p:nvSpPr>
          <p:cNvPr id="4" name="TextBox 3"/>
          <p:cNvSpPr txBox="1"/>
          <p:nvPr/>
        </p:nvSpPr>
        <p:spPr>
          <a:xfrm>
            <a:off x="7287208" y="1214439"/>
            <a:ext cx="6559420" cy="276999"/>
          </a:xfrm>
          <a:prstGeom prst="rect">
            <a:avLst/>
          </a:prstGeom>
          <a:noFill/>
        </p:spPr>
        <p:txBody>
          <a:bodyPr wrap="square" rtlCol="0">
            <a:spAutoFit/>
          </a:bodyPr>
          <a:lstStyle/>
          <a:p>
            <a:r>
              <a:rPr lang="en-US" sz="1200" dirty="0" err="1" smtClean="0"/>
              <a:t>Anyashy</a:t>
            </a:r>
            <a:r>
              <a:rPr lang="en-US" sz="1200" dirty="0"/>
              <a:t> </a:t>
            </a:r>
            <a:r>
              <a:rPr lang="en-US" sz="1200" dirty="0" smtClean="0">
                <a:hlinkClick r:id="rId4"/>
              </a:rPr>
              <a:t>http://commons.wikimedia.org/wiki/File:Openbadges.png</a:t>
            </a:r>
            <a:r>
              <a:rPr lang="en-US" sz="1200" dirty="0" smtClean="0"/>
              <a:t>   </a:t>
            </a:r>
            <a:endParaRPr lang="en-US" sz="1200" dirty="0"/>
          </a:p>
        </p:txBody>
      </p:sp>
      <p:sp>
        <p:nvSpPr>
          <p:cNvPr id="5" name="TextBox 4"/>
          <p:cNvSpPr txBox="1"/>
          <p:nvPr/>
        </p:nvSpPr>
        <p:spPr>
          <a:xfrm>
            <a:off x="86506" y="3749457"/>
            <a:ext cx="5707804"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Scaffold &amp; illustrate granular skills, achievements &amp; outcomes visually</a:t>
            </a:r>
          </a:p>
          <a:p>
            <a:pPr marL="285750" indent="-285750">
              <a:buFont typeface="Arial" panose="020B0604020202020204" pitchFamily="34" charset="0"/>
              <a:buChar char="•"/>
            </a:pPr>
            <a:r>
              <a:rPr lang="en-US" sz="2800" dirty="0" smtClean="0"/>
              <a:t>Assess, validate &amp; communicate both informal &amp; formal learning </a:t>
            </a:r>
          </a:p>
          <a:p>
            <a:pPr marL="285750" indent="-285750">
              <a:buFont typeface="Arial" panose="020B0604020202020204" pitchFamily="34" charset="0"/>
              <a:buChar char="•"/>
            </a:pPr>
            <a:r>
              <a:rPr lang="en-US" sz="2800" dirty="0" smtClean="0"/>
              <a:t>Motivate &amp; encourage reflection on competencies across curriculum</a:t>
            </a:r>
          </a:p>
          <a:p>
            <a:endParaRPr lang="en-US" sz="2800"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67932" y="4381495"/>
            <a:ext cx="5687219" cy="1933845"/>
          </a:xfrm>
          <a:prstGeom prst="rect">
            <a:avLst/>
          </a:prstGeom>
        </p:spPr>
      </p:pic>
      <p:sp>
        <p:nvSpPr>
          <p:cNvPr id="9" name="TextBox 8"/>
          <p:cNvSpPr txBox="1"/>
          <p:nvPr/>
        </p:nvSpPr>
        <p:spPr>
          <a:xfrm>
            <a:off x="5337110" y="6391469"/>
            <a:ext cx="6854891" cy="276999"/>
          </a:xfrm>
          <a:prstGeom prst="rect">
            <a:avLst/>
          </a:prstGeom>
          <a:noFill/>
        </p:spPr>
        <p:txBody>
          <a:bodyPr wrap="square" rtlCol="0">
            <a:spAutoFit/>
          </a:bodyPr>
          <a:lstStyle/>
          <a:p>
            <a:r>
              <a:rPr lang="en-US" sz="1200" dirty="0" smtClean="0"/>
              <a:t>Angela </a:t>
            </a:r>
            <a:r>
              <a:rPr lang="en-US" sz="1200" dirty="0" err="1" smtClean="0"/>
              <a:t>Elkordy</a:t>
            </a:r>
            <a:r>
              <a:rPr lang="en-US" sz="1200" dirty="0" smtClean="0"/>
              <a:t>: </a:t>
            </a:r>
            <a:r>
              <a:rPr lang="en-US" sz="1200" dirty="0" smtClean="0">
                <a:hlinkClick r:id="rId6"/>
              </a:rPr>
              <a:t>http://ncpeapublications.blogspot.com/2012/10/the-future-is-now-unpacking-digital.html</a:t>
            </a:r>
            <a:r>
              <a:rPr lang="en-US" sz="1200" dirty="0" smtClean="0"/>
              <a:t> </a:t>
            </a:r>
            <a:endParaRPr lang="en-US" sz="1200" dirty="0"/>
          </a:p>
        </p:txBody>
      </p:sp>
    </p:spTree>
    <p:extLst>
      <p:ext uri="{BB962C8B-B14F-4D97-AF65-F5344CB8AC3E}">
        <p14:creationId xmlns:p14="http://schemas.microsoft.com/office/powerpoint/2010/main" val="37219377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3" name="TextBox 2"/>
          <p:cNvSpPr txBox="1"/>
          <p:nvPr/>
        </p:nvSpPr>
        <p:spPr>
          <a:xfrm>
            <a:off x="2472612" y="6488668"/>
            <a:ext cx="8117633" cy="369332"/>
          </a:xfrm>
          <a:prstGeom prst="rect">
            <a:avLst/>
          </a:prstGeom>
          <a:noFill/>
        </p:spPr>
        <p:txBody>
          <a:bodyPr wrap="square" rtlCol="0">
            <a:spAutoFit/>
          </a:bodyPr>
          <a:lstStyle/>
          <a:p>
            <a:r>
              <a:rPr lang="en-US" dirty="0" smtClean="0">
                <a:hlinkClick r:id="rId3"/>
              </a:rPr>
              <a:t>http://www.dontwasteyourtime.co.uk/mooc/openbadgesmooc-fundamentals/</a:t>
            </a:r>
            <a:r>
              <a:rPr lang="en-US" dirty="0" smtClean="0"/>
              <a:t> </a:t>
            </a:r>
            <a:endParaRPr lang="en-US" dirty="0"/>
          </a:p>
        </p:txBody>
      </p:sp>
    </p:spTree>
    <p:extLst>
      <p:ext uri="{BB962C8B-B14F-4D97-AF65-F5344CB8AC3E}">
        <p14:creationId xmlns:p14="http://schemas.microsoft.com/office/powerpoint/2010/main" val="2668965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3622" y="432834"/>
            <a:ext cx="6249272" cy="373432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9336" y="0"/>
            <a:ext cx="1890960" cy="6858000"/>
          </a:xfrm>
          <a:prstGeom prst="rect">
            <a:avLst/>
          </a:prstGeom>
        </p:spPr>
      </p:pic>
      <p:sp>
        <p:nvSpPr>
          <p:cNvPr id="4" name="TextBox 3"/>
          <p:cNvSpPr txBox="1"/>
          <p:nvPr/>
        </p:nvSpPr>
        <p:spPr>
          <a:xfrm>
            <a:off x="5271795" y="4167155"/>
            <a:ext cx="4795935" cy="338554"/>
          </a:xfrm>
          <a:prstGeom prst="rect">
            <a:avLst/>
          </a:prstGeom>
          <a:noFill/>
        </p:spPr>
        <p:txBody>
          <a:bodyPr wrap="square" rtlCol="0">
            <a:spAutoFit/>
          </a:bodyPr>
          <a:lstStyle/>
          <a:p>
            <a:r>
              <a:rPr lang="en-US" sz="1600" dirty="0" smtClean="0">
                <a:hlinkClick r:id="rId5"/>
              </a:rPr>
              <a:t>https://credly.com/recipients/15046</a:t>
            </a:r>
            <a:r>
              <a:rPr lang="en-US" sz="1600" dirty="0" smtClean="0"/>
              <a:t> </a:t>
            </a:r>
            <a:endParaRPr lang="en-US" sz="1600" dirty="0"/>
          </a:p>
        </p:txBody>
      </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80654" y="4756008"/>
            <a:ext cx="6458851" cy="1943371"/>
          </a:xfrm>
          <a:prstGeom prst="rect">
            <a:avLst/>
          </a:prstGeom>
        </p:spPr>
      </p:pic>
      <p:sp>
        <p:nvSpPr>
          <p:cNvPr id="7" name="TextBox 6"/>
          <p:cNvSpPr txBox="1"/>
          <p:nvPr/>
        </p:nvSpPr>
        <p:spPr>
          <a:xfrm>
            <a:off x="307910" y="5654351"/>
            <a:ext cx="1632857" cy="369332"/>
          </a:xfrm>
          <a:prstGeom prst="rect">
            <a:avLst/>
          </a:prstGeom>
          <a:noFill/>
        </p:spPr>
        <p:txBody>
          <a:bodyPr wrap="square" rtlCol="0">
            <a:spAutoFit/>
          </a:bodyPr>
          <a:lstStyle/>
          <a:p>
            <a:r>
              <a:rPr lang="en-US" dirty="0" smtClean="0"/>
              <a:t>Simple</a:t>
            </a:r>
            <a:endParaRPr lang="en-US" dirty="0"/>
          </a:p>
        </p:txBody>
      </p:sp>
      <p:sp>
        <p:nvSpPr>
          <p:cNvPr id="8" name="TextBox 7"/>
          <p:cNvSpPr txBox="1"/>
          <p:nvPr/>
        </p:nvSpPr>
        <p:spPr>
          <a:xfrm>
            <a:off x="223935" y="1978090"/>
            <a:ext cx="1520889" cy="2031325"/>
          </a:xfrm>
          <a:prstGeom prst="rect">
            <a:avLst/>
          </a:prstGeom>
          <a:noFill/>
        </p:spPr>
        <p:txBody>
          <a:bodyPr wrap="square" rtlCol="0">
            <a:spAutoFit/>
          </a:bodyPr>
          <a:lstStyle/>
          <a:p>
            <a:r>
              <a:rPr lang="en-US" dirty="0" smtClean="0"/>
              <a:t>More complex and detail on badge completion requirements given </a:t>
            </a:r>
            <a:endParaRPr lang="en-US" dirty="0"/>
          </a:p>
        </p:txBody>
      </p:sp>
      <p:sp>
        <p:nvSpPr>
          <p:cNvPr id="9" name="TextBox 8"/>
          <p:cNvSpPr txBox="1"/>
          <p:nvPr/>
        </p:nvSpPr>
        <p:spPr>
          <a:xfrm>
            <a:off x="5131837" y="6438122"/>
            <a:ext cx="3816220" cy="369332"/>
          </a:xfrm>
          <a:prstGeom prst="rect">
            <a:avLst/>
          </a:prstGeom>
          <a:noFill/>
        </p:spPr>
        <p:txBody>
          <a:bodyPr wrap="square" rtlCol="0">
            <a:spAutoFit/>
          </a:bodyPr>
          <a:lstStyle/>
          <a:p>
            <a:r>
              <a:rPr lang="en-US" dirty="0" smtClean="0">
                <a:hlinkClick r:id="rId7"/>
              </a:rPr>
              <a:t>https://credly.com/recipients/18823</a:t>
            </a:r>
            <a:r>
              <a:rPr lang="en-US" dirty="0" smtClean="0"/>
              <a:t> </a:t>
            </a:r>
            <a:endParaRPr lang="en-US" dirty="0"/>
          </a:p>
        </p:txBody>
      </p:sp>
    </p:spTree>
    <p:extLst>
      <p:ext uri="{BB962C8B-B14F-4D97-AF65-F5344CB8AC3E}">
        <p14:creationId xmlns:p14="http://schemas.microsoft.com/office/powerpoint/2010/main" val="81821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639</TotalTime>
  <Words>1549</Words>
  <Application>Microsoft Office PowerPoint</Application>
  <PresentationFormat>Custom</PresentationFormat>
  <Paragraphs>171</Paragraphs>
  <Slides>31</Slides>
  <Notes>21</Notes>
  <HiddenSlides>6</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Integral</vt:lpstr>
      <vt:lpstr>Badges for Information Literacy assessment</vt:lpstr>
      <vt:lpstr>Objectives</vt:lpstr>
      <vt:lpstr>PowerPoint Presentation</vt:lpstr>
      <vt:lpstr>The Power of the Badge</vt:lpstr>
      <vt:lpstr>PowerPoint Presentation</vt:lpstr>
      <vt:lpstr>PowerPoint Presentation</vt:lpstr>
      <vt:lpstr>Badges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Assessment in a Proposed Wikipedia Course</vt:lpstr>
      <vt:lpstr>Question Driven </vt:lpstr>
      <vt:lpstr>Authority- Threshold Concept</vt:lpstr>
      <vt:lpstr>IL &amp; Badges</vt:lpstr>
      <vt:lpstr>IL &amp; Badges</vt:lpstr>
      <vt:lpstr>Assessment Issues &amp; Questions</vt:lpstr>
      <vt:lpstr>Further Reading</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Camille</dc:creator>
  <cp:lastModifiedBy>dmc8</cp:lastModifiedBy>
  <cp:revision>78</cp:revision>
  <dcterms:created xsi:type="dcterms:W3CDTF">2014-05-21T14:51:39Z</dcterms:created>
  <dcterms:modified xsi:type="dcterms:W3CDTF">2014-05-29T12:15:23Z</dcterms:modified>
</cp:coreProperties>
</file>